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72" r:id="rId7"/>
    <p:sldId id="261" r:id="rId8"/>
    <p:sldId id="265" r:id="rId9"/>
    <p:sldId id="271" r:id="rId10"/>
    <p:sldId id="266" r:id="rId11"/>
    <p:sldId id="267" r:id="rId12"/>
    <p:sldId id="268" r:id="rId13"/>
    <p:sldId id="270" r:id="rId14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44EB34-67ED-45A3-AA64-98A24520D96D}">
          <p14:sldIdLst>
            <p14:sldId id="256"/>
            <p14:sldId id="257"/>
            <p14:sldId id="258"/>
            <p14:sldId id="259"/>
            <p14:sldId id="264"/>
            <p14:sldId id="272"/>
            <p14:sldId id="261"/>
            <p14:sldId id="265"/>
            <p14:sldId id="271"/>
            <p14:sldId id="266"/>
            <p14:sldId id="267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8" autoAdjust="0"/>
  </p:normalViewPr>
  <p:slideViewPr>
    <p:cSldViewPr>
      <p:cViewPr varScale="1">
        <p:scale>
          <a:sx n="100" d="100"/>
          <a:sy n="100" d="100"/>
        </p:scale>
        <p:origin x="-17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68" y="-96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22BB8-E08A-4F28-9C01-38B7784DD21A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06FF3-7144-425B-9979-CCC4722D7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0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6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56234"/>
            <a:ext cx="5486400" cy="4156234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7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06FF3-7144-425B-9979-CCC4722D7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0A62EE-E71A-4A69-A396-929693368633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F71F3F-82FA-4B6C-8329-2AC9164DA9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hyperlink" Target="http://www.youtube.com/watch?v=uMcTsuf8XxQ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-xNlKUl5v_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89154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Postpartum IUD Insertion Training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6705600" cy="2667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Lisa Goldthwaite, MD, MPH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Paul </a:t>
            </a:r>
            <a:r>
              <a:rPr lang="en-US" dirty="0">
                <a:solidFill>
                  <a:srgbClr val="000000"/>
                </a:solidFill>
              </a:rPr>
              <a:t>Blumenthal, MD, </a:t>
            </a:r>
            <a:r>
              <a:rPr lang="en-US" dirty="0" smtClean="0">
                <a:solidFill>
                  <a:srgbClr val="000000"/>
                </a:solidFill>
              </a:rPr>
              <a:t>MPH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Stanford </a:t>
            </a:r>
            <a:r>
              <a:rPr lang="en-US" dirty="0" smtClean="0">
                <a:solidFill>
                  <a:srgbClr val="000000"/>
                </a:solidFill>
              </a:rPr>
              <a:t>University </a:t>
            </a:r>
            <a:r>
              <a:rPr lang="en-US" dirty="0" smtClean="0">
                <a:solidFill>
                  <a:srgbClr val="000000"/>
                </a:solidFill>
              </a:rPr>
              <a:t>Division </a:t>
            </a:r>
            <a:r>
              <a:rPr lang="en-US" dirty="0">
                <a:solidFill>
                  <a:srgbClr val="000000"/>
                </a:solidFill>
              </a:rPr>
              <a:t>of Family Planning Services and Research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Kristina </a:t>
            </a:r>
            <a:r>
              <a:rPr lang="en-US" dirty="0" err="1">
                <a:solidFill>
                  <a:srgbClr val="000000"/>
                </a:solidFill>
              </a:rPr>
              <a:t>Tocce</a:t>
            </a:r>
            <a:r>
              <a:rPr lang="en-US" dirty="0">
                <a:solidFill>
                  <a:srgbClr val="000000"/>
                </a:solidFill>
              </a:rPr>
              <a:t>, MD, MPH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The University of Colorado Division of Family Planning</a:t>
            </a:r>
          </a:p>
        </p:txBody>
      </p:sp>
    </p:spTree>
    <p:extLst>
      <p:ext uri="{BB962C8B-B14F-4D97-AF65-F5344CB8AC3E}">
        <p14:creationId xmlns:p14="http://schemas.microsoft.com/office/powerpoint/2010/main" val="31921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PPIUD Insertion: Post-Insertion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1752" y="1676399"/>
            <a:ext cx="4270248" cy="4572001"/>
          </a:xfrm>
        </p:spPr>
        <p:txBody>
          <a:bodyPr>
            <a:normAutofit/>
          </a:bodyPr>
          <a:lstStyle/>
          <a:p>
            <a:pPr marL="73152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595959"/>
                </a:solidFill>
              </a:rPr>
              <a:t>Examine the cervix for strings – if strings are visualized, </a:t>
            </a:r>
            <a:r>
              <a:rPr lang="en-US" sz="2000" b="1" u="sng" dirty="0">
                <a:solidFill>
                  <a:srgbClr val="595959"/>
                </a:solidFill>
              </a:rPr>
              <a:t>cut the strings flush with the external cervical </a:t>
            </a:r>
            <a:r>
              <a:rPr lang="en-US" sz="2000" b="1" u="sng" dirty="0" err="1">
                <a:solidFill>
                  <a:srgbClr val="595959"/>
                </a:solidFill>
              </a:rPr>
              <a:t>os</a:t>
            </a:r>
            <a:endParaRPr lang="en-US" sz="2000" b="1" u="sng" dirty="0">
              <a:solidFill>
                <a:srgbClr val="595959"/>
              </a:solidFill>
            </a:endParaRPr>
          </a:p>
          <a:p>
            <a:pPr marL="73152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595959"/>
                </a:solidFill>
              </a:rPr>
              <a:t>Remove the ring forceps from the anterior cervical lip and remove the speculum (if used)</a:t>
            </a:r>
          </a:p>
          <a:p>
            <a:pPr marL="73152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595959"/>
                </a:solidFill>
              </a:rPr>
              <a:t>Repair obstetrical laceration if indicated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26543" r="12478" b="27127"/>
          <a:stretch/>
        </p:blipFill>
        <p:spPr bwMode="auto">
          <a:xfrm rot="5400000">
            <a:off x="4779701" y="1925898"/>
            <a:ext cx="4114801" cy="392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7391400" y="2790825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1" y="6324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/>
              <a:t>The AQUIRE Project. 2008. </a:t>
            </a:r>
            <a:r>
              <a:rPr lang="en-US" sz="1200" i="1" dirty="0"/>
              <a:t>The postpartum intrauterine device: A training course for service providers. Trainer’s Manual</a:t>
            </a:r>
            <a:r>
              <a:rPr lang="en-US" sz="1200" dirty="0"/>
              <a:t>. New York: </a:t>
            </a:r>
            <a:r>
              <a:rPr lang="en-US" sz="1200" dirty="0" err="1"/>
              <a:t>EngenderHealth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064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13813" cy="914400"/>
          </a:xfrm>
        </p:spPr>
        <p:txBody>
          <a:bodyPr/>
          <a:lstStyle/>
          <a:p>
            <a:r>
              <a:rPr lang="en-US" dirty="0" smtClean="0"/>
              <a:t>Trans-cesarean IUD Insertion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1752" y="1523999"/>
            <a:ext cx="8613648" cy="525780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595959"/>
                </a:solidFill>
              </a:rPr>
              <a:t>After delivery of the </a:t>
            </a:r>
            <a:r>
              <a:rPr lang="en-US" sz="2000" dirty="0" smtClean="0">
                <a:solidFill>
                  <a:srgbClr val="595959"/>
                </a:solidFill>
              </a:rPr>
              <a:t>infant and </a:t>
            </a:r>
            <a:r>
              <a:rPr lang="en-US" sz="2000" dirty="0">
                <a:solidFill>
                  <a:srgbClr val="595959"/>
                </a:solidFill>
              </a:rPr>
              <a:t>placenta, massage the uterus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595959"/>
                </a:solidFill>
              </a:rPr>
              <a:t>Perform routine sweep 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595959"/>
                </a:solidFill>
              </a:rPr>
              <a:t>Place the IUD at the fundus 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595959"/>
                </a:solidFill>
              </a:rPr>
              <a:t>Place the IUD strings in the lower uterine segment near the internal cervical </a:t>
            </a:r>
            <a:r>
              <a:rPr lang="en-US" sz="2000" dirty="0" err="1">
                <a:solidFill>
                  <a:srgbClr val="595959"/>
                </a:solidFill>
              </a:rPr>
              <a:t>os</a:t>
            </a:r>
            <a:r>
              <a:rPr lang="en-US" sz="2000" dirty="0">
                <a:solidFill>
                  <a:srgbClr val="595959"/>
                </a:solidFill>
              </a:rPr>
              <a:t>.  </a:t>
            </a:r>
            <a:r>
              <a:rPr lang="en-US" sz="2000" b="1" u="sng" dirty="0">
                <a:solidFill>
                  <a:srgbClr val="595959"/>
                </a:solidFill>
              </a:rPr>
              <a:t>DO NOT pass the strings through the cervix </a:t>
            </a:r>
            <a:r>
              <a:rPr lang="en-US" sz="2000" dirty="0">
                <a:solidFill>
                  <a:srgbClr val="595959"/>
                </a:solidFill>
              </a:rPr>
              <a:t>as this may increase the risk of infection, but ok to trim the strings to the length of the cavity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595959"/>
                </a:solidFill>
              </a:rPr>
              <a:t>Close the </a:t>
            </a:r>
            <a:r>
              <a:rPr lang="en-US" sz="2000" dirty="0" err="1">
                <a:solidFill>
                  <a:srgbClr val="595959"/>
                </a:solidFill>
              </a:rPr>
              <a:t>hysterotomy</a:t>
            </a:r>
            <a:r>
              <a:rPr lang="en-US" sz="2000" dirty="0">
                <a:solidFill>
                  <a:srgbClr val="595959"/>
                </a:solidFill>
              </a:rPr>
              <a:t> in the standard fashion, taking care not to incorporate the IUD strings into the uterine closure </a:t>
            </a:r>
          </a:p>
        </p:txBody>
      </p:sp>
    </p:spTree>
    <p:extLst>
      <p:ext uri="{BB962C8B-B14F-4D97-AF65-F5344CB8AC3E}">
        <p14:creationId xmlns:p14="http://schemas.microsoft.com/office/powerpoint/2010/main" val="194010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914400"/>
          </a:xfrm>
        </p:spPr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50360" cy="4524375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Insertion </a:t>
            </a:r>
            <a:r>
              <a:rPr lang="en-US" sz="2400" u="sng" dirty="0" smtClean="0"/>
              <a:t>Related</a:t>
            </a:r>
            <a:endParaRPr lang="en-US" sz="2400" u="sng" dirty="0" smtClean="0"/>
          </a:p>
          <a:p>
            <a:pPr lvl="1"/>
            <a:r>
              <a:rPr lang="en-US" sz="2400" dirty="0" smtClean="0"/>
              <a:t>Uterine perforation</a:t>
            </a:r>
          </a:p>
          <a:p>
            <a:pPr lvl="1"/>
            <a:r>
              <a:rPr lang="en-US" sz="2400" dirty="0" smtClean="0"/>
              <a:t>Cervical injury</a:t>
            </a:r>
          </a:p>
          <a:p>
            <a:pPr lvl="1"/>
            <a:r>
              <a:rPr lang="en-US" sz="2400" dirty="0" smtClean="0"/>
              <a:t>Severe pain</a:t>
            </a:r>
          </a:p>
          <a:p>
            <a:pPr lvl="1"/>
            <a:r>
              <a:rPr lang="en-US" sz="2400" dirty="0" smtClean="0"/>
              <a:t>Vasovagal reaction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141694" cy="4524375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Post-insertion</a:t>
            </a:r>
          </a:p>
          <a:p>
            <a:pPr lvl="1"/>
            <a:r>
              <a:rPr lang="en-US" sz="2400" dirty="0" smtClean="0"/>
              <a:t>Expulsion</a:t>
            </a:r>
          </a:p>
          <a:p>
            <a:pPr lvl="1"/>
            <a:r>
              <a:rPr lang="en-US" sz="2400" dirty="0" smtClean="0"/>
              <a:t>Infection</a:t>
            </a:r>
          </a:p>
          <a:p>
            <a:pPr lvl="1"/>
            <a:r>
              <a:rPr lang="en-US" sz="2400" dirty="0" smtClean="0"/>
              <a:t>Bothersome </a:t>
            </a:r>
            <a:r>
              <a:rPr lang="en-US" sz="2400" dirty="0" smtClean="0"/>
              <a:t>bleeding</a:t>
            </a:r>
          </a:p>
          <a:p>
            <a:pPr lvl="1"/>
            <a:r>
              <a:rPr lang="en-US" sz="2400" dirty="0" smtClean="0"/>
              <a:t>Cramping</a:t>
            </a:r>
          </a:p>
          <a:p>
            <a:pPr lvl="1"/>
            <a:r>
              <a:rPr lang="en-US" sz="2400" dirty="0" smtClean="0"/>
              <a:t>Malposition</a:t>
            </a:r>
            <a:endParaRPr lang="en-US" sz="2400" dirty="0" smtClean="0"/>
          </a:p>
          <a:p>
            <a:pPr lvl="1"/>
            <a:r>
              <a:rPr lang="en-US" sz="2400" dirty="0" smtClean="0"/>
              <a:t>Missing strings</a:t>
            </a:r>
          </a:p>
          <a:p>
            <a:pPr lvl="1"/>
            <a:r>
              <a:rPr lang="en-US" sz="2400" dirty="0"/>
              <a:t>Partner complaints about </a:t>
            </a:r>
            <a:r>
              <a:rPr lang="en-US" sz="2400" dirty="0" smtClean="0"/>
              <a:t>strings</a:t>
            </a:r>
          </a:p>
          <a:p>
            <a:pPr lvl="1"/>
            <a:r>
              <a:rPr lang="en-US" sz="2400" dirty="0" smtClean="0"/>
              <a:t>Failure (pregnancy)</a:t>
            </a:r>
          </a:p>
        </p:txBody>
      </p:sp>
    </p:spTree>
    <p:extLst>
      <p:ext uri="{BB962C8B-B14F-4D97-AF65-F5344CB8AC3E}">
        <p14:creationId xmlns:p14="http://schemas.microsoft.com/office/powerpoint/2010/main" val="395235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4114800"/>
            <a:ext cx="54102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047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685800"/>
            <a:ext cx="5638800" cy="1219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Benefits of the Postpartum IUD</a:t>
            </a:r>
            <a:endParaRPr lang="en-US" sz="4400" dirty="0"/>
          </a:p>
        </p:txBody>
      </p:sp>
      <p:pic>
        <p:nvPicPr>
          <p:cNvPr id="4098" name="Picture 2" descr="C:\Users\goldthwl\AppData\Local\Microsoft\Windows\Temporary Internet Files\Content.Outlook\5U5D28P9\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24902" r="10184" b="14496"/>
          <a:stretch/>
        </p:blipFill>
        <p:spPr bwMode="auto">
          <a:xfrm>
            <a:off x="3505200" y="3257390"/>
            <a:ext cx="5345318" cy="29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914400" y="304800"/>
            <a:ext cx="2667000" cy="59588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Convenient</a:t>
            </a:r>
          </a:p>
          <a:p>
            <a:r>
              <a:rPr lang="en-US" sz="2400" dirty="0" smtClean="0"/>
              <a:t>Safe</a:t>
            </a:r>
          </a:p>
          <a:p>
            <a:r>
              <a:rPr lang="en-US" sz="2400" dirty="0" smtClean="0"/>
              <a:t>Helps with pregnancy spacing</a:t>
            </a:r>
          </a:p>
          <a:p>
            <a:r>
              <a:rPr lang="en-US" sz="2400" dirty="0" smtClean="0"/>
              <a:t>Access to services</a:t>
            </a:r>
          </a:p>
          <a:p>
            <a:r>
              <a:rPr lang="en-US" sz="2400" dirty="0" smtClean="0"/>
              <a:t>Cost effective</a:t>
            </a:r>
          </a:p>
          <a:p>
            <a:r>
              <a:rPr lang="en-US" sz="2400" dirty="0" smtClean="0"/>
              <a:t>Prevents lost opportunities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784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914400"/>
          </a:xfrm>
        </p:spPr>
        <p:txBody>
          <a:bodyPr/>
          <a:lstStyle/>
          <a:p>
            <a:r>
              <a:rPr lang="en-US" sz="4000" dirty="0" smtClean="0"/>
              <a:t>PPIUD</a:t>
            </a:r>
            <a:r>
              <a:rPr lang="en-US" dirty="0" smtClean="0"/>
              <a:t>: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677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Postplacental</a:t>
            </a:r>
            <a:r>
              <a:rPr lang="en-US" dirty="0" smtClean="0"/>
              <a:t> insertion (“Delivery Room Insertion”)</a:t>
            </a:r>
          </a:p>
          <a:p>
            <a:pPr lvl="1"/>
            <a:r>
              <a:rPr lang="en-US" dirty="0" smtClean="0"/>
              <a:t>When the IUD is inserted within </a:t>
            </a:r>
            <a:r>
              <a:rPr lang="en-US" dirty="0" smtClean="0">
                <a:solidFill>
                  <a:srgbClr val="C00000"/>
                </a:solidFill>
              </a:rPr>
              <a:t>10 minutes </a:t>
            </a:r>
            <a:r>
              <a:rPr lang="en-US" dirty="0" smtClean="0"/>
              <a:t>after the expulsion of the placenta following a vaginal delivery</a:t>
            </a:r>
          </a:p>
          <a:p>
            <a:r>
              <a:rPr lang="en-US" dirty="0" smtClean="0"/>
              <a:t>Immediate postpartum insertion (“Morning After Delivery Insertion”)</a:t>
            </a:r>
          </a:p>
          <a:p>
            <a:pPr lvl="1"/>
            <a:r>
              <a:rPr lang="en-US" dirty="0" smtClean="0"/>
              <a:t>When the IUD is inserted after the </a:t>
            </a:r>
            <a:r>
              <a:rPr lang="en-US" dirty="0" err="1" smtClean="0"/>
              <a:t>postplacental</a:t>
            </a:r>
            <a:r>
              <a:rPr lang="en-US" dirty="0" smtClean="0"/>
              <a:t> period but within </a:t>
            </a:r>
            <a:r>
              <a:rPr lang="en-US" dirty="0" smtClean="0">
                <a:solidFill>
                  <a:srgbClr val="C00000"/>
                </a:solidFill>
              </a:rPr>
              <a:t>48-72 hours </a:t>
            </a:r>
            <a:r>
              <a:rPr lang="en-US" dirty="0" smtClean="0"/>
              <a:t>of a vaginal delivery</a:t>
            </a:r>
          </a:p>
          <a:p>
            <a:r>
              <a:rPr lang="en-US" dirty="0" smtClean="0"/>
              <a:t>Trans-cesarean insertion</a:t>
            </a:r>
          </a:p>
          <a:p>
            <a:pPr lvl="1"/>
            <a:r>
              <a:rPr lang="en-US" dirty="0" smtClean="0"/>
              <a:t>When the insertion takes place following a </a:t>
            </a:r>
            <a:r>
              <a:rPr lang="en-US" dirty="0" smtClean="0">
                <a:solidFill>
                  <a:srgbClr val="C00000"/>
                </a:solidFill>
              </a:rPr>
              <a:t>cesarean delivery</a:t>
            </a:r>
            <a:r>
              <a:rPr lang="en-US" dirty="0" smtClean="0"/>
              <a:t>, before the uterine incision is closed </a:t>
            </a:r>
          </a:p>
          <a:p>
            <a:r>
              <a:rPr lang="en-US" dirty="0" smtClean="0"/>
              <a:t>Interval insertion</a:t>
            </a:r>
          </a:p>
          <a:p>
            <a:pPr lvl="1"/>
            <a:r>
              <a:rPr lang="en-US" dirty="0" smtClean="0"/>
              <a:t>Insertion of the IUD at </a:t>
            </a:r>
            <a:r>
              <a:rPr lang="en-US" dirty="0" smtClean="0">
                <a:solidFill>
                  <a:srgbClr val="C00000"/>
                </a:solidFill>
              </a:rPr>
              <a:t>≥ 4 weeks </a:t>
            </a:r>
            <a:r>
              <a:rPr lang="en-US" dirty="0" smtClean="0"/>
              <a:t>postpartum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0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3813" cy="91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CDC Medical Eligibility Criteria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47534" y="1447800"/>
            <a:ext cx="3566160" cy="4829175"/>
          </a:xfrm>
        </p:spPr>
        <p:txBody>
          <a:bodyPr/>
          <a:lstStyle/>
          <a:p>
            <a:r>
              <a:rPr lang="en-US" dirty="0"/>
              <a:t>CDC MEC Categories</a:t>
            </a:r>
          </a:p>
          <a:p>
            <a:pPr marL="0" indent="0">
              <a:buNone/>
            </a:pPr>
            <a:r>
              <a:rPr lang="en-US" dirty="0"/>
              <a:t>1 </a:t>
            </a:r>
            <a:r>
              <a:rPr lang="en-US" dirty="0" smtClean="0"/>
              <a:t>- </a:t>
            </a:r>
            <a:r>
              <a:rPr lang="en-US" b="1" i="1" dirty="0"/>
              <a:t>No restriction (method can be used)</a:t>
            </a:r>
          </a:p>
          <a:p>
            <a:pPr marL="0" indent="0">
              <a:buNone/>
            </a:pPr>
            <a:r>
              <a:rPr lang="en-US" dirty="0"/>
              <a:t>2 </a:t>
            </a:r>
            <a:r>
              <a:rPr lang="en-US" dirty="0" smtClean="0"/>
              <a:t>- </a:t>
            </a:r>
            <a:r>
              <a:rPr lang="en-US" b="1" i="1" dirty="0"/>
              <a:t>Advantages generally outweigh theoretical or proven risks</a:t>
            </a:r>
          </a:p>
          <a:p>
            <a:pPr marL="0" indent="0">
              <a:buNone/>
            </a:pPr>
            <a:r>
              <a:rPr lang="en-US" dirty="0"/>
              <a:t>3 </a:t>
            </a:r>
            <a:r>
              <a:rPr lang="en-US" dirty="0" smtClean="0"/>
              <a:t>- </a:t>
            </a:r>
            <a:r>
              <a:rPr lang="en-US" dirty="0"/>
              <a:t>Theoretical or proven risks usually outweigh the advantages</a:t>
            </a:r>
          </a:p>
          <a:p>
            <a:pPr marL="0" indent="0">
              <a:buNone/>
            </a:pPr>
            <a:r>
              <a:rPr lang="en-US" dirty="0"/>
              <a:t>4 </a:t>
            </a:r>
            <a:r>
              <a:rPr lang="en-US" dirty="0" smtClean="0"/>
              <a:t>- </a:t>
            </a:r>
            <a:r>
              <a:rPr lang="en-US" dirty="0"/>
              <a:t>Unacceptable health risk (method not to be used)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371600"/>
            <a:ext cx="4051152" cy="5029200"/>
            <a:chOff x="2362200" y="1143000"/>
            <a:chExt cx="4127352" cy="5105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60"/>
            <a:stretch/>
          </p:blipFill>
          <p:spPr bwMode="auto">
            <a:xfrm>
              <a:off x="2362200" y="1143000"/>
              <a:ext cx="4127352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715000" y="4343400"/>
              <a:ext cx="762000" cy="15240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1000" y="6378714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Update to CDC's U.S. Medical Eligibility Criteria for Contraceptive Use, 2010: revised recommendations for the use of contraceptive methods during the postpartum period. MMWR Morbidity and mortality weekly report. 2011;60(26):878-83.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7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Contraindications to PPIUD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1752" y="1679448"/>
            <a:ext cx="8613648" cy="4949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Postpartum-specific Contraindications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dirty="0" err="1" smtClean="0"/>
              <a:t>Chorioamnionitis</a:t>
            </a:r>
            <a:r>
              <a:rPr lang="en-US" dirty="0"/>
              <a:t> </a:t>
            </a:r>
            <a:r>
              <a:rPr lang="en-US" dirty="0" smtClean="0"/>
              <a:t>or Puerperal Sepsis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Postpartum hemorrhage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Current or untreated sexually transmitted infection</a:t>
            </a:r>
          </a:p>
          <a:p>
            <a:pPr marL="0" indent="0">
              <a:spcBef>
                <a:spcPts val="80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Standard Contraindications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Distorted uterine cavity (uterine anomaly or significant fibroids)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Malignancy of genital tract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Allergy to any component of the </a:t>
            </a:r>
            <a:r>
              <a:rPr lang="en-US" dirty="0" smtClean="0"/>
              <a:t>IUD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Wilson’s disease (copper IUD only)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reast cancer (LNG-IUS only)</a:t>
            </a:r>
          </a:p>
        </p:txBody>
      </p:sp>
    </p:spTree>
    <p:extLst>
      <p:ext uri="{BB962C8B-B14F-4D97-AF65-F5344CB8AC3E}">
        <p14:creationId xmlns:p14="http://schemas.microsoft.com/office/powerpoint/2010/main" val="234799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0678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PPIUD models and demonstrations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105400" y="4456113"/>
            <a:ext cx="3565525" cy="2325687"/>
          </a:xfrm>
        </p:spPr>
        <p:txBody>
          <a:bodyPr/>
          <a:lstStyle/>
          <a:p>
            <a:r>
              <a:rPr lang="en-US" dirty="0"/>
              <a:t>Mama U Postpartum uterus trainer</a:t>
            </a:r>
          </a:p>
          <a:p>
            <a:pPr lvl="1"/>
            <a:r>
              <a:rPr lang="en-US" dirty="0">
                <a:hlinkClick r:id="rId2"/>
              </a:rPr>
              <a:t>https://www.youtube.com/watch?v=-</a:t>
            </a:r>
            <a:r>
              <a:rPr lang="en-US" dirty="0" smtClean="0">
                <a:hlinkClick r:id="rId2"/>
              </a:rPr>
              <a:t>xNlKUl5v_0</a:t>
            </a:r>
            <a:endParaRPr lang="en-US" dirty="0"/>
          </a:p>
        </p:txBody>
      </p:sp>
      <p:pic>
        <p:nvPicPr>
          <p:cNvPr id="4" name="Picture 3" descr="Screen Shot 2016-02-15 at 4.19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89400"/>
            <a:ext cx="3813717" cy="1930400"/>
          </a:xfrm>
          <a:prstGeom prst="rect">
            <a:avLst/>
          </a:prstGeom>
        </p:spPr>
      </p:pic>
      <p:pic>
        <p:nvPicPr>
          <p:cNvPr id="5" name="Picture 4" descr="mama 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251200" cy="2438400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457200" y="1676400"/>
            <a:ext cx="3566160" cy="368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SPIRES PPIUD Insertion Demonstration using </a:t>
            </a:r>
            <a:r>
              <a:rPr lang="en-US" sz="2000" dirty="0"/>
              <a:t>Obstetrical </a:t>
            </a:r>
            <a:r>
              <a:rPr lang="en-US" sz="2000" dirty="0" err="1"/>
              <a:t>Mannikin</a:t>
            </a:r>
            <a:endParaRPr lang="en-US" sz="2000" dirty="0" smtClean="0"/>
          </a:p>
          <a:p>
            <a:pPr lvl="1"/>
            <a:r>
              <a:rPr lang="en-US" u="sng" dirty="0" smtClean="0">
                <a:hlinkClick r:id="rId5"/>
              </a:rPr>
              <a:t>http://www.youtube.com/watch?v=uMcTsuf8XxQ</a:t>
            </a:r>
            <a:endParaRPr lang="en-US" u="sng" dirty="0" smtClean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48200" y="1676400"/>
            <a:ext cx="0" cy="49530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6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3"/>
          <a:stretch/>
        </p:blipFill>
        <p:spPr bwMode="auto">
          <a:xfrm>
            <a:off x="4876800" y="1808202"/>
            <a:ext cx="397902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3813" cy="91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PPIUD Insertion: Pre Insertion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905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73152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Confirm consent and desire for PPIUD, and ensure no contraindications </a:t>
            </a:r>
          </a:p>
          <a:p>
            <a:pPr marL="73152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Palpate the uterus to evaluate the height of the fundus</a:t>
            </a:r>
          </a:p>
          <a:p>
            <a:pPr marL="73152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Cleanse the external genitalia and vagina with </a:t>
            </a:r>
            <a:r>
              <a:rPr lang="en-US" sz="2000" b="1" u="sng" dirty="0" err="1"/>
              <a:t>betadine</a:t>
            </a:r>
            <a:endParaRPr lang="en-US" sz="2000" b="1" u="sng" dirty="0"/>
          </a:p>
          <a:p>
            <a:pPr marL="73152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Change into </a:t>
            </a:r>
            <a:r>
              <a:rPr lang="en-US" sz="2000" b="1" u="sng" dirty="0"/>
              <a:t>new sterile gloves</a:t>
            </a:r>
            <a:endParaRPr lang="en-US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814599" y="5923002"/>
            <a:ext cx="40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Voedisch</a:t>
            </a:r>
            <a:r>
              <a:rPr lang="en-US" sz="1200" dirty="0"/>
              <a:t> AJ, Blumenthal PD. Contemporary OB/GYN. January 2012: 20-31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357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3813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PPIUD Insertion: </a:t>
            </a:r>
            <a:br>
              <a:rPr lang="en-US" sz="3200" dirty="0" smtClean="0"/>
            </a:br>
            <a:r>
              <a:rPr lang="en-US" sz="3200" dirty="0" smtClean="0"/>
              <a:t>Ring Forceps Method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447799"/>
            <a:ext cx="4800600" cy="5029201"/>
          </a:xfrm>
        </p:spPr>
        <p:txBody>
          <a:bodyPr>
            <a:normAutofit fontScale="92500" lnSpcReduction="20000"/>
          </a:bodyPr>
          <a:lstStyle/>
          <a:p>
            <a:pPr marL="61722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Grasp the anterior cervical lip with a ring forceps</a:t>
            </a:r>
          </a:p>
          <a:p>
            <a:pPr marL="61722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Grasp the IUD with the ring forceps – but </a:t>
            </a:r>
            <a:r>
              <a:rPr lang="en-US" b="1" u="sng" dirty="0"/>
              <a:t>DO NOT close the ratchets on the </a:t>
            </a:r>
            <a:r>
              <a:rPr lang="en-US" b="1" u="sng" dirty="0" smtClean="0"/>
              <a:t>forceps</a:t>
            </a:r>
            <a:endParaRPr lang="en-US" dirty="0" smtClean="0"/>
          </a:p>
          <a:p>
            <a:pPr marL="61722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Exert </a:t>
            </a:r>
            <a:r>
              <a:rPr lang="en-US" dirty="0"/>
              <a:t>gentle traction toward yourself with the cervix-holding </a:t>
            </a:r>
            <a:r>
              <a:rPr lang="en-US" dirty="0" smtClean="0"/>
              <a:t>forceps</a:t>
            </a:r>
          </a:p>
          <a:p>
            <a:pPr marL="61722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Insert </a:t>
            </a:r>
            <a:r>
              <a:rPr lang="en-US" dirty="0"/>
              <a:t>the forceps holding the IUD through the cervix and into the lower uterine cavity </a:t>
            </a:r>
            <a:endParaRPr lang="en-US" dirty="0" smtClean="0"/>
          </a:p>
          <a:p>
            <a:pPr marL="61722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Release </a:t>
            </a:r>
            <a:r>
              <a:rPr lang="en-US" dirty="0"/>
              <a:t>the hand holding the cervix and place the hand on the abdomen, palpating the </a:t>
            </a:r>
            <a:r>
              <a:rPr lang="en-US" dirty="0" smtClean="0"/>
              <a:t>fundus</a:t>
            </a:r>
          </a:p>
          <a:p>
            <a:pPr marL="61722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Move </a:t>
            </a:r>
            <a:r>
              <a:rPr lang="en-US" dirty="0"/>
              <a:t>the IUD-holding forceps to the </a:t>
            </a:r>
            <a:r>
              <a:rPr lang="en-US" dirty="0" smtClean="0"/>
              <a:t>fundus</a:t>
            </a:r>
          </a:p>
          <a:p>
            <a:pPr marL="61722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/>
              <a:t>the forceps and release the </a:t>
            </a:r>
            <a:r>
              <a:rPr lang="en-US" dirty="0" smtClean="0"/>
              <a:t>IUD</a:t>
            </a:r>
          </a:p>
          <a:p>
            <a:pPr marL="61722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Slowly remove the forceps from the uterine cavity, keeping it slightly open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1"/>
            <a:ext cx="3703931" cy="452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60198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Voedisch</a:t>
            </a:r>
            <a:r>
              <a:rPr lang="en-US" sz="1200" dirty="0"/>
              <a:t> AJ, Blumenthal PD. </a:t>
            </a:r>
            <a:r>
              <a:rPr lang="en-US" sz="1200" dirty="0" smtClean="0"/>
              <a:t>Contemporary </a:t>
            </a:r>
            <a:r>
              <a:rPr lang="en-US" sz="1200" dirty="0"/>
              <a:t>OB/GYN. January 2012: 20-31.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PPIUD Insertion: </a:t>
            </a:r>
            <a:br>
              <a:rPr lang="en-US" dirty="0" smtClean="0"/>
            </a:br>
            <a:r>
              <a:rPr lang="en-US" dirty="0" smtClean="0"/>
              <a:t>Manual </a:t>
            </a:r>
            <a:r>
              <a:rPr lang="en-US" dirty="0" smtClean="0"/>
              <a:t>Insertion Method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2" t="26290" r="16981" b="24712"/>
          <a:stretch/>
        </p:blipFill>
        <p:spPr bwMode="auto">
          <a:xfrm rot="5400000">
            <a:off x="4306208" y="3313794"/>
            <a:ext cx="3276598" cy="33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267200" cy="4724401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en-US" sz="24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smtClean="0"/>
              <a:t>Grasp </a:t>
            </a:r>
            <a:r>
              <a:rPr lang="en-US" sz="2400" dirty="0"/>
              <a:t>the IUD between your 2nd and 3rd fingers and insert your hand into the uterus, to the fundus, using your other hand to confirm fundal </a:t>
            </a:r>
            <a:r>
              <a:rPr lang="en-US" sz="2400" dirty="0" smtClean="0"/>
              <a:t>location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2400" dirty="0"/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smtClean="0"/>
              <a:t>Slowly </a:t>
            </a:r>
            <a:r>
              <a:rPr lang="en-US" sz="2400" dirty="0"/>
              <a:t>open your fingers and remove your hand from the uterus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6400800"/>
            <a:ext cx="4569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Voedisch</a:t>
            </a:r>
            <a:r>
              <a:rPr lang="en-US" sz="1200" dirty="0"/>
              <a:t> AJ, Blumenthal PD. </a:t>
            </a:r>
            <a:r>
              <a:rPr lang="en-US" sz="1200" dirty="0" smtClean="0"/>
              <a:t>Contemporary </a:t>
            </a:r>
            <a:r>
              <a:rPr lang="en-US" sz="1200" dirty="0"/>
              <a:t>OB/GYN. January 2012: 20-31.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4" t="34696" r="11725" b="33243"/>
          <a:stretch/>
        </p:blipFill>
        <p:spPr bwMode="auto">
          <a:xfrm rot="5400000">
            <a:off x="6072933" y="2034332"/>
            <a:ext cx="3779935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54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440</TotalTime>
  <Words>780</Words>
  <Application>Microsoft Macintosh PowerPoint</Application>
  <PresentationFormat>On-screen Show (4:3)</PresentationFormat>
  <Paragraphs>109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Perception</vt:lpstr>
      <vt:lpstr>Postpartum IUD Insertion Training</vt:lpstr>
      <vt:lpstr>Benefits of the Postpartum IUD</vt:lpstr>
      <vt:lpstr>PPIUD: Definitions</vt:lpstr>
      <vt:lpstr>CDC Medical Eligibility Criteria</vt:lpstr>
      <vt:lpstr>Contraindications to PPIUD</vt:lpstr>
      <vt:lpstr>PPIUD models and demonstrations</vt:lpstr>
      <vt:lpstr>PPIUD Insertion: Pre Insertion</vt:lpstr>
      <vt:lpstr>PPIUD Insertion:  Ring Forceps Method</vt:lpstr>
      <vt:lpstr>PPIUD Insertion:  Manual Insertion Method</vt:lpstr>
      <vt:lpstr>PPIUD Insertion: Post-Insertion</vt:lpstr>
      <vt:lpstr>Trans-cesarean IUD Insertion</vt:lpstr>
      <vt:lpstr>Complications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Postplacental IUD Insertion Training</dc:title>
  <dc:creator>Goldthwaite, Lisa</dc:creator>
  <cp:lastModifiedBy>Lisa Goldthwaite</cp:lastModifiedBy>
  <cp:revision>88</cp:revision>
  <cp:lastPrinted>2013-11-13T21:08:45Z</cp:lastPrinted>
  <dcterms:created xsi:type="dcterms:W3CDTF">2013-11-08T16:52:25Z</dcterms:created>
  <dcterms:modified xsi:type="dcterms:W3CDTF">2016-03-29T03:14:52Z</dcterms:modified>
</cp:coreProperties>
</file>