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5.xml" ContentType="application/vnd.openxmlformats-officedocument.presentationml.tags+xml"/>
  <Override PartName="/ppt/notesSlides/notesSlide41.xml" ContentType="application/vnd.openxmlformats-officedocument.presentationml.notesSlide+xml"/>
  <Override PartName="/ppt/tags/tag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52"/>
  </p:notesMasterIdLst>
  <p:handoutMasterIdLst>
    <p:handoutMasterId r:id="rId53"/>
  </p:handoutMasterIdLst>
  <p:sldIdLst>
    <p:sldId id="761" r:id="rId2"/>
    <p:sldId id="772" r:id="rId3"/>
    <p:sldId id="721" r:id="rId4"/>
    <p:sldId id="722" r:id="rId5"/>
    <p:sldId id="723" r:id="rId6"/>
    <p:sldId id="724" r:id="rId7"/>
    <p:sldId id="658" r:id="rId8"/>
    <p:sldId id="712" r:id="rId9"/>
    <p:sldId id="662" r:id="rId10"/>
    <p:sldId id="663" r:id="rId11"/>
    <p:sldId id="664" r:id="rId12"/>
    <p:sldId id="379" r:id="rId13"/>
    <p:sldId id="502" r:id="rId14"/>
    <p:sldId id="522" r:id="rId15"/>
    <p:sldId id="523" r:id="rId16"/>
    <p:sldId id="773" r:id="rId17"/>
    <p:sldId id="714" r:id="rId18"/>
    <p:sldId id="744" r:id="rId19"/>
    <p:sldId id="745" r:id="rId20"/>
    <p:sldId id="715" r:id="rId21"/>
    <p:sldId id="760" r:id="rId22"/>
    <p:sldId id="766" r:id="rId23"/>
    <p:sldId id="730" r:id="rId24"/>
    <p:sldId id="729" r:id="rId25"/>
    <p:sldId id="747" r:id="rId26"/>
    <p:sldId id="748" r:id="rId27"/>
    <p:sldId id="749" r:id="rId28"/>
    <p:sldId id="767" r:id="rId29"/>
    <p:sldId id="731" r:id="rId30"/>
    <p:sldId id="732" r:id="rId31"/>
    <p:sldId id="733" r:id="rId32"/>
    <p:sldId id="750" r:id="rId33"/>
    <p:sldId id="768" r:id="rId34"/>
    <p:sldId id="751" r:id="rId35"/>
    <p:sldId id="753" r:id="rId36"/>
    <p:sldId id="743" r:id="rId37"/>
    <p:sldId id="754" r:id="rId38"/>
    <p:sldId id="755" r:id="rId39"/>
    <p:sldId id="769" r:id="rId40"/>
    <p:sldId id="756" r:id="rId41"/>
    <p:sldId id="770" r:id="rId42"/>
    <p:sldId id="739" r:id="rId43"/>
    <p:sldId id="736" r:id="rId44"/>
    <p:sldId id="757" r:id="rId45"/>
    <p:sldId id="771" r:id="rId46"/>
    <p:sldId id="738" r:id="rId47"/>
    <p:sldId id="758" r:id="rId48"/>
    <p:sldId id="759" r:id="rId49"/>
    <p:sldId id="764" r:id="rId50"/>
    <p:sldId id="76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7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99FF"/>
    <a:srgbClr val="009900"/>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2355" autoAdjust="0"/>
  </p:normalViewPr>
  <p:slideViewPr>
    <p:cSldViewPr>
      <p:cViewPr>
        <p:scale>
          <a:sx n="100" d="100"/>
          <a:sy n="100" d="100"/>
        </p:scale>
        <p:origin x="544" y="256"/>
      </p:cViewPr>
      <p:guideLst>
        <p:guide orient="horz" pos="672"/>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82223208559656"/>
          <c:y val="0.112583870327315"/>
          <c:w val="0.536346420602512"/>
          <c:h val="0.887416129672685"/>
        </c:manualLayout>
      </c:layout>
      <c:pieChart>
        <c:varyColors val="1"/>
        <c:ser>
          <c:idx val="0"/>
          <c:order val="0"/>
          <c:tx>
            <c:strRef>
              <c:f>Sheet1!$B$1</c:f>
              <c:strCache>
                <c:ptCount val="1"/>
                <c:pt idx="0">
                  <c:v>Pregnancies in the United States</c:v>
                </c:pt>
              </c:strCache>
            </c:strRef>
          </c:tx>
          <c:dPt>
            <c:idx val="0"/>
            <c:bubble3D val="0"/>
            <c:spPr>
              <a:solidFill>
                <a:schemeClr val="accent3"/>
              </a:solidFill>
            </c:spPr>
          </c:dPt>
          <c:dPt>
            <c:idx val="1"/>
            <c:bubble3D val="0"/>
            <c:spPr>
              <a:solidFill>
                <a:srgbClr val="C3387E"/>
              </a:solidFill>
            </c:spPr>
          </c:dPt>
          <c:dPt>
            <c:idx val="2"/>
            <c:bubble3D val="0"/>
            <c:spPr>
              <a:solidFill>
                <a:schemeClr val="accent2"/>
              </a:solidFill>
            </c:spPr>
          </c:dPt>
          <c:dLbls>
            <c:dLbl>
              <c:idx val="0"/>
              <c:layout/>
              <c:tx>
                <c:rich>
                  <a:bodyPr/>
                  <a:lstStyle/>
                  <a:p>
                    <a:r>
                      <a:rPr lang="en-US">
                        <a:solidFill>
                          <a:srgbClr val="FFFFFF"/>
                        </a:solidFill>
                      </a:rPr>
                      <a:t>Unintended, despite method used
</a:t>
                    </a:r>
                    <a:endParaRPr lang="en-US"/>
                  </a:p>
                </c:rich>
              </c:tx>
              <c:dLblPos val="inEnd"/>
              <c:showLegendKey val="0"/>
              <c:showVal val="0"/>
              <c:showCatName val="1"/>
              <c:showSerName val="0"/>
              <c:showPercent val="1"/>
              <c:showBubbleSize val="0"/>
              <c:extLst>
                <c:ext xmlns:c15="http://schemas.microsoft.com/office/drawing/2012/chart" uri="{CE6537A1-D6FC-4f65-9D91-7224C49458BB}">
                  <c15:layout/>
                </c:ext>
              </c:extLst>
            </c:dLbl>
            <c:dLbl>
              <c:idx val="1"/>
              <c:layout/>
              <c:tx>
                <c:rich>
                  <a:bodyPr/>
                  <a:lstStyle/>
                  <a:p>
                    <a:r>
                      <a:rPr lang="en-US">
                        <a:solidFill>
                          <a:srgbClr val="FFFFFF"/>
                        </a:solidFill>
                      </a:rPr>
                      <a:t>Unintended, no method </a:t>
                    </a:r>
                    <a:r>
                      <a:rPr lang="en-US" smtClean="0">
                        <a:solidFill>
                          <a:srgbClr val="FFFFFF"/>
                        </a:solidFill>
                      </a:rPr>
                      <a:t>used</a:t>
                    </a:r>
                    <a:endParaRPr lang="en-US"/>
                  </a:p>
                </c:rich>
              </c:tx>
              <c:dLblPos val="inEnd"/>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236342911791041"/>
                  <c:y val="0.0129513205380576"/>
                </c:manualLayout>
              </c:layout>
              <c:tx>
                <c:rich>
                  <a:bodyPr/>
                  <a:lstStyle/>
                  <a:p>
                    <a:r>
                      <a:rPr lang="en-US" dirty="0" smtClean="0">
                        <a:solidFill>
                          <a:srgbClr val="FFFFFF"/>
                        </a:solidFill>
                      </a:rPr>
                      <a:t>49%</a:t>
                    </a:r>
                  </a:p>
                  <a:p>
                    <a:r>
                      <a:rPr lang="en-US" dirty="0" smtClean="0">
                        <a:solidFill>
                          <a:srgbClr val="FFFFFF"/>
                        </a:solidFill>
                      </a:rPr>
                      <a:t>Intended</a:t>
                    </a:r>
                    <a:r>
                      <a:rPr lang="en-US" dirty="0">
                        <a:solidFill>
                          <a:srgbClr val="FFFFFF"/>
                        </a:solidFill>
                      </a:rPr>
                      <a:t>
</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100">
                    <a:solidFill>
                      <a:srgbClr val="FFFFFF"/>
                    </a:solidFill>
                  </a:defRPr>
                </a:pPr>
                <a:endParaRPr lang="en-US"/>
              </a:p>
            </c:txPr>
            <c:dLblPos val="inEnd"/>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Unintended, despite method used</c:v>
                </c:pt>
                <c:pt idx="1">
                  <c:v>Unintended, no method used</c:v>
                </c:pt>
                <c:pt idx="2">
                  <c:v>Intended</c:v>
                </c:pt>
              </c:strCache>
            </c:strRef>
          </c:cat>
          <c:val>
            <c:numRef>
              <c:f>Sheet1!$B$2:$B$4</c:f>
              <c:numCache>
                <c:formatCode>General</c:formatCode>
                <c:ptCount val="3"/>
                <c:pt idx="0">
                  <c:v>25.5</c:v>
                </c:pt>
                <c:pt idx="1">
                  <c:v>25.5</c:v>
                </c:pt>
                <c:pt idx="2">
                  <c:v>49.0</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25925639210829"/>
          <c:y val="0.0624680820063259"/>
          <c:w val="0.849939975990396"/>
          <c:h val="0.620052770448549"/>
        </c:manualLayout>
      </c:layout>
      <c:barChart>
        <c:barDir val="col"/>
        <c:grouping val="clustered"/>
        <c:varyColors val="0"/>
        <c:ser>
          <c:idx val="0"/>
          <c:order val="0"/>
          <c:tx>
            <c:strRef>
              <c:f>Sheet1!$A$2</c:f>
              <c:strCache>
                <c:ptCount val="1"/>
                <c:pt idx="0">
                  <c:v>Method</c:v>
                </c:pt>
              </c:strCache>
            </c:strRef>
          </c:tx>
          <c:spPr>
            <a:solidFill>
              <a:schemeClr val="accent2"/>
            </a:solidFill>
            <a:ln w="14463">
              <a:solidFill>
                <a:srgbClr val="000000"/>
              </a:solidFill>
              <a:prstDash val="solid"/>
            </a:ln>
          </c:spPr>
          <c:invertIfNegative val="0"/>
          <c:cat>
            <c:strRef>
              <c:f>Sheet1!$B$1:$L$1</c:f>
              <c:strCache>
                <c:ptCount val="9"/>
                <c:pt idx="0">
                  <c:v>Sterilization (male and female)</c:v>
                </c:pt>
                <c:pt idx="1">
                  <c:v>IUD &amp; Implant</c:v>
                </c:pt>
                <c:pt idx="2">
                  <c:v>Injectable</c:v>
                </c:pt>
                <c:pt idx="3">
                  <c:v>Patch &amp; Ring</c:v>
                </c:pt>
                <c:pt idx="4">
                  <c:v>Pill</c:v>
                </c:pt>
                <c:pt idx="5">
                  <c:v>Male Condom</c:v>
                </c:pt>
                <c:pt idx="6">
                  <c:v>Other *</c:v>
                </c:pt>
                <c:pt idx="7">
                  <c:v>Withdrawal</c:v>
                </c:pt>
                <c:pt idx="8">
                  <c:v>Natural Family Planning</c:v>
                </c:pt>
              </c:strCache>
            </c:strRef>
          </c:cat>
          <c:val>
            <c:numRef>
              <c:f>Sheet1!$B$2:$L$2</c:f>
              <c:numCache>
                <c:formatCode>General</c:formatCode>
                <c:ptCount val="9"/>
                <c:pt idx="0">
                  <c:v>37.0</c:v>
                </c:pt>
                <c:pt idx="1">
                  <c:v>6.6</c:v>
                </c:pt>
                <c:pt idx="2">
                  <c:v>3.2</c:v>
                </c:pt>
                <c:pt idx="3">
                  <c:v>3.5</c:v>
                </c:pt>
                <c:pt idx="4">
                  <c:v>28.0</c:v>
                </c:pt>
                <c:pt idx="5">
                  <c:v>16.1</c:v>
                </c:pt>
                <c:pt idx="6">
                  <c:v>0.4</c:v>
                </c:pt>
                <c:pt idx="7">
                  <c:v>5.2</c:v>
                </c:pt>
                <c:pt idx="8">
                  <c:v>1.1</c:v>
                </c:pt>
              </c:numCache>
            </c:numRef>
          </c:val>
        </c:ser>
        <c:dLbls>
          <c:showLegendKey val="0"/>
          <c:showVal val="0"/>
          <c:showCatName val="0"/>
          <c:showSerName val="0"/>
          <c:showPercent val="0"/>
          <c:showBubbleSize val="0"/>
        </c:dLbls>
        <c:gapWidth val="70"/>
        <c:axId val="2146549024"/>
        <c:axId val="2147298608"/>
      </c:barChart>
      <c:catAx>
        <c:axId val="2146549024"/>
        <c:scaling>
          <c:orientation val="minMax"/>
        </c:scaling>
        <c:delete val="0"/>
        <c:axPos val="b"/>
        <c:title>
          <c:tx>
            <c:rich>
              <a:bodyPr/>
              <a:lstStyle/>
              <a:p>
                <a:pPr>
                  <a:defRPr sz="2278" b="1" i="0" u="none" strike="noStrike" baseline="0">
                    <a:solidFill>
                      <a:schemeClr val="tx1"/>
                    </a:solidFill>
                    <a:latin typeface="Arial"/>
                    <a:ea typeface="Arial"/>
                    <a:cs typeface="Arial"/>
                  </a:defRPr>
                </a:pPr>
                <a:r>
                  <a:rPr lang="en-US"/>
                  <a:t>Method</a:t>
                </a:r>
              </a:p>
            </c:rich>
          </c:tx>
          <c:layout>
            <c:manualLayout>
              <c:xMode val="edge"/>
              <c:yMode val="edge"/>
              <c:x val="0.447092072561726"/>
              <c:y val="0.904809766936419"/>
            </c:manualLayout>
          </c:layout>
          <c:overlay val="0"/>
          <c:spPr>
            <a:noFill/>
            <a:ln w="28925">
              <a:noFill/>
            </a:ln>
          </c:spPr>
        </c:title>
        <c:numFmt formatCode="General" sourceLinked="1"/>
        <c:majorTickMark val="none"/>
        <c:minorTickMark val="none"/>
        <c:tickLblPos val="nextTo"/>
        <c:spPr>
          <a:ln w="3616">
            <a:solidFill>
              <a:schemeClr val="tx1"/>
            </a:solidFill>
            <a:prstDash val="solid"/>
          </a:ln>
        </c:spPr>
        <c:txPr>
          <a:bodyPr rot="1380000" vert="horz"/>
          <a:lstStyle/>
          <a:p>
            <a:pPr>
              <a:defRPr sz="1367" b="0" i="0" u="none" strike="noStrike" baseline="0">
                <a:solidFill>
                  <a:schemeClr val="tx1"/>
                </a:solidFill>
                <a:latin typeface="Arial"/>
                <a:ea typeface="Arial"/>
                <a:cs typeface="Arial"/>
              </a:defRPr>
            </a:pPr>
            <a:endParaRPr lang="en-US"/>
          </a:p>
        </c:txPr>
        <c:crossAx val="2147298608"/>
        <c:crosses val="autoZero"/>
        <c:auto val="1"/>
        <c:lblAlgn val="ctr"/>
        <c:lblOffset val="100"/>
        <c:tickLblSkip val="1"/>
        <c:tickMarkSkip val="1"/>
        <c:noMultiLvlLbl val="0"/>
      </c:catAx>
      <c:valAx>
        <c:axId val="2147298608"/>
        <c:scaling>
          <c:orientation val="minMax"/>
        </c:scaling>
        <c:delete val="0"/>
        <c:axPos val="l"/>
        <c:numFmt formatCode="General" sourceLinked="1"/>
        <c:majorTickMark val="out"/>
        <c:minorTickMark val="out"/>
        <c:tickLblPos val="nextTo"/>
        <c:spPr>
          <a:ln w="3616">
            <a:solidFill>
              <a:schemeClr val="tx1"/>
            </a:solidFill>
            <a:prstDash val="solid"/>
          </a:ln>
        </c:spPr>
        <c:txPr>
          <a:bodyPr rot="0" vert="horz"/>
          <a:lstStyle/>
          <a:p>
            <a:pPr>
              <a:defRPr sz="1822" b="0" i="0" u="none" strike="noStrike" baseline="0">
                <a:solidFill>
                  <a:schemeClr val="tx1"/>
                </a:solidFill>
                <a:latin typeface="Arial"/>
                <a:ea typeface="Arial"/>
                <a:cs typeface="Arial"/>
              </a:defRPr>
            </a:pPr>
            <a:endParaRPr lang="en-US"/>
          </a:p>
        </c:txPr>
        <c:crossAx val="2146549024"/>
        <c:crosses val="autoZero"/>
        <c:crossBetween val="between"/>
        <c:minorUnit val="5.0"/>
      </c:valAx>
      <c:spPr>
        <a:noFill/>
        <a:ln w="3616">
          <a:noFill/>
          <a:prstDash val="solid"/>
        </a:ln>
      </c:spPr>
    </c:plotArea>
    <c:plotVisOnly val="1"/>
    <c:dispBlanksAs val="gap"/>
    <c:showDLblsOverMax val="0"/>
  </c:chart>
  <c:spPr>
    <a:noFill/>
    <a:ln>
      <a:noFill/>
    </a:ln>
  </c:spPr>
  <c:txPr>
    <a:bodyPr/>
    <a:lstStyle/>
    <a:p>
      <a:pPr>
        <a:defRPr sz="2021"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0.07416</cdr:x>
      <cdr:y>0.10856</cdr:y>
    </cdr:from>
    <cdr:to>
      <cdr:x>0.12472</cdr:x>
      <cdr:y>0.68219</cdr:y>
    </cdr:to>
    <cdr:sp macro="" textlink="">
      <cdr:nvSpPr>
        <cdr:cNvPr id="3" name="Rectangle 2"/>
        <cdr:cNvSpPr/>
      </cdr:nvSpPr>
      <cdr:spPr>
        <a:xfrm xmlns:a="http://schemas.openxmlformats.org/drawingml/2006/main">
          <a:off x="653047" y="457199"/>
          <a:ext cx="445270" cy="2415928"/>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0.77935</cdr:x>
      <cdr:y>0.09488</cdr:y>
    </cdr:from>
    <cdr:to>
      <cdr:x>0.79666</cdr:x>
      <cdr:y>0.13107</cdr:y>
    </cdr:to>
    <cdr:sp macro="" textlink="">
      <cdr:nvSpPr>
        <cdr:cNvPr id="4" name="Rectangle 3"/>
        <cdr:cNvSpPr/>
      </cdr:nvSpPr>
      <cdr:spPr>
        <a:xfrm xmlns:a="http://schemas.openxmlformats.org/drawingml/2006/main">
          <a:off x="6863347" y="399617"/>
          <a:ext cx="152400" cy="15240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0.77935</cdr:x>
      <cdr:y>0.21417</cdr:y>
    </cdr:from>
    <cdr:to>
      <cdr:x>0.79666</cdr:x>
      <cdr:y>0.25035</cdr:y>
    </cdr:to>
    <cdr:sp macro="" textlink="">
      <cdr:nvSpPr>
        <cdr:cNvPr id="5" name="Rectangle 4"/>
        <cdr:cNvSpPr/>
      </cdr:nvSpPr>
      <cdr:spPr>
        <a:xfrm xmlns:a="http://schemas.openxmlformats.org/drawingml/2006/main">
          <a:off x="6863347" y="901987"/>
          <a:ext cx="152400" cy="152400"/>
        </a:xfrm>
        <a:prstGeom xmlns:a="http://schemas.openxmlformats.org/drawingml/2006/main" prst="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0.77935</cdr:x>
      <cdr:y>0.1567</cdr:y>
    </cdr:from>
    <cdr:to>
      <cdr:x>0.79666</cdr:x>
      <cdr:y>0.19288</cdr:y>
    </cdr:to>
    <cdr:sp macro="" textlink="">
      <cdr:nvSpPr>
        <cdr:cNvPr id="6" name="Rectangle 5"/>
        <cdr:cNvSpPr/>
      </cdr:nvSpPr>
      <cdr:spPr>
        <a:xfrm xmlns:a="http://schemas.openxmlformats.org/drawingml/2006/main">
          <a:off x="6863347" y="659945"/>
          <a:ext cx="152400" cy="152400"/>
        </a:xfrm>
        <a:prstGeom xmlns:a="http://schemas.openxmlformats.org/drawingml/2006/main" prst="rect">
          <a:avLst/>
        </a:prstGeom>
        <a:solidFill xmlns:a="http://schemas.openxmlformats.org/drawingml/2006/main">
          <a:srgbClr val="9999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0.16217</cdr:x>
      <cdr:y>0.57367</cdr:y>
    </cdr:from>
    <cdr:to>
      <cdr:x>0.21273</cdr:x>
      <cdr:y>0.68661</cdr:y>
    </cdr:to>
    <cdr:sp macro="" textlink="">
      <cdr:nvSpPr>
        <cdr:cNvPr id="7" name="Rectangle 6"/>
        <cdr:cNvSpPr/>
      </cdr:nvSpPr>
      <cdr:spPr>
        <a:xfrm xmlns:a="http://schemas.openxmlformats.org/drawingml/2006/main">
          <a:off x="1428134" y="2416097"/>
          <a:ext cx="445270" cy="475648"/>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0.24721</cdr:x>
      <cdr:y>0.6242</cdr:y>
    </cdr:from>
    <cdr:to>
      <cdr:x>0.30537</cdr:x>
      <cdr:y>0.68067</cdr:y>
    </cdr:to>
    <cdr:sp macro="" textlink="">
      <cdr:nvSpPr>
        <cdr:cNvPr id="8" name="Rectangle 7"/>
        <cdr:cNvSpPr/>
      </cdr:nvSpPr>
      <cdr:spPr>
        <a:xfrm xmlns:a="http://schemas.openxmlformats.org/drawingml/2006/main">
          <a:off x="2177047" y="2628900"/>
          <a:ext cx="512177" cy="237824"/>
        </a:xfrm>
        <a:prstGeom xmlns:a="http://schemas.openxmlformats.org/drawingml/2006/main" prst="rect">
          <a:avLst/>
        </a:prstGeom>
        <a:solidFill xmlns:a="http://schemas.openxmlformats.org/drawingml/2006/main">
          <a:srgbClr val="9999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0.33805</cdr:x>
      <cdr:y>0.61515</cdr:y>
    </cdr:from>
    <cdr:to>
      <cdr:x>0.39621</cdr:x>
      <cdr:y>0.68752</cdr:y>
    </cdr:to>
    <cdr:sp macro="" textlink="">
      <cdr:nvSpPr>
        <cdr:cNvPr id="9" name="Rectangle 8"/>
        <cdr:cNvSpPr/>
      </cdr:nvSpPr>
      <cdr:spPr>
        <a:xfrm xmlns:a="http://schemas.openxmlformats.org/drawingml/2006/main">
          <a:off x="2976997" y="2590799"/>
          <a:ext cx="512177" cy="304801"/>
        </a:xfrm>
        <a:prstGeom xmlns:a="http://schemas.openxmlformats.org/drawingml/2006/main" prst="rect">
          <a:avLst/>
        </a:prstGeom>
        <a:solidFill xmlns:a="http://schemas.openxmlformats.org/drawingml/2006/main">
          <a:srgbClr val="9999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AFC73D-022A-4AC8-B194-D1A00E6B5848}" type="datetimeFigureOut">
              <a:rPr lang="en-US" smtClean="0"/>
              <a:t>8/2/16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F9C9CA-67B5-4DC7-A0CB-69D93FF7647F}" type="slidenum">
              <a:rPr lang="en-US" smtClean="0"/>
              <a:t>‹#›</a:t>
            </a:fld>
            <a:endParaRPr lang="en-US"/>
          </a:p>
        </p:txBody>
      </p:sp>
    </p:spTree>
    <p:extLst>
      <p:ext uri="{BB962C8B-B14F-4D97-AF65-F5344CB8AC3E}">
        <p14:creationId xmlns:p14="http://schemas.microsoft.com/office/powerpoint/2010/main" val="214871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1B9184A-1A2B-49A3-9BDF-D9ED69580FFF}" type="slidenum">
              <a:rPr lang="en-US"/>
              <a:pPr>
                <a:defRPr/>
              </a:pPr>
              <a:t>‹#›</a:t>
            </a:fld>
            <a:endParaRPr lang="en-US"/>
          </a:p>
        </p:txBody>
      </p:sp>
    </p:spTree>
    <p:extLst>
      <p:ext uri="{BB962C8B-B14F-4D97-AF65-F5344CB8AC3E}">
        <p14:creationId xmlns:p14="http://schemas.microsoft.com/office/powerpoint/2010/main" val="1833028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1</a:t>
            </a:fld>
            <a:endParaRPr lang="en-US"/>
          </a:p>
        </p:txBody>
      </p:sp>
    </p:spTree>
    <p:extLst>
      <p:ext uri="{BB962C8B-B14F-4D97-AF65-F5344CB8AC3E}">
        <p14:creationId xmlns:p14="http://schemas.microsoft.com/office/powerpoint/2010/main" val="71114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29057" indent="-280406" eaLnBrk="0" hangingPunct="0">
              <a:defRPr>
                <a:solidFill>
                  <a:schemeClr val="tx1"/>
                </a:solidFill>
                <a:latin typeface="Arial" charset="0"/>
                <a:ea typeface="ＭＳ Ｐゴシック" charset="0"/>
              </a:defRPr>
            </a:lvl2pPr>
            <a:lvl3pPr marL="1121626" indent="-224325" eaLnBrk="0" hangingPunct="0">
              <a:defRPr>
                <a:solidFill>
                  <a:schemeClr val="tx1"/>
                </a:solidFill>
                <a:latin typeface="Arial" charset="0"/>
                <a:ea typeface="ＭＳ Ｐゴシック" charset="0"/>
              </a:defRPr>
            </a:lvl3pPr>
            <a:lvl4pPr marL="1570276" indent="-224325" eaLnBrk="0" hangingPunct="0">
              <a:defRPr>
                <a:solidFill>
                  <a:schemeClr val="tx1"/>
                </a:solidFill>
                <a:latin typeface="Arial" charset="0"/>
                <a:ea typeface="ＭＳ Ｐゴシック" charset="0"/>
              </a:defRPr>
            </a:lvl4pPr>
            <a:lvl5pPr marL="2018927" indent="-224325" eaLnBrk="0" hangingPunct="0">
              <a:defRPr>
                <a:solidFill>
                  <a:schemeClr val="tx1"/>
                </a:solidFill>
                <a:latin typeface="Arial" charset="0"/>
                <a:ea typeface="ＭＳ Ｐゴシック" charset="0"/>
              </a:defRPr>
            </a:lvl5pPr>
            <a:lvl6pPr marL="2467577" indent="-224325" eaLnBrk="0" fontAlgn="base" hangingPunct="0">
              <a:spcBef>
                <a:spcPct val="0"/>
              </a:spcBef>
              <a:spcAft>
                <a:spcPct val="0"/>
              </a:spcAft>
              <a:defRPr>
                <a:solidFill>
                  <a:schemeClr val="tx1"/>
                </a:solidFill>
                <a:latin typeface="Arial" charset="0"/>
                <a:ea typeface="ＭＳ Ｐゴシック" charset="0"/>
              </a:defRPr>
            </a:lvl6pPr>
            <a:lvl7pPr marL="2916227" indent="-224325" eaLnBrk="0" fontAlgn="base" hangingPunct="0">
              <a:spcBef>
                <a:spcPct val="0"/>
              </a:spcBef>
              <a:spcAft>
                <a:spcPct val="0"/>
              </a:spcAft>
              <a:defRPr>
                <a:solidFill>
                  <a:schemeClr val="tx1"/>
                </a:solidFill>
                <a:latin typeface="Arial" charset="0"/>
                <a:ea typeface="ＭＳ Ｐゴシック" charset="0"/>
              </a:defRPr>
            </a:lvl7pPr>
            <a:lvl8pPr marL="3364878" indent="-224325" eaLnBrk="0" fontAlgn="base" hangingPunct="0">
              <a:spcBef>
                <a:spcPct val="0"/>
              </a:spcBef>
              <a:spcAft>
                <a:spcPct val="0"/>
              </a:spcAft>
              <a:defRPr>
                <a:solidFill>
                  <a:schemeClr val="tx1"/>
                </a:solidFill>
                <a:latin typeface="Arial" charset="0"/>
                <a:ea typeface="ＭＳ Ｐゴシック" charset="0"/>
              </a:defRPr>
            </a:lvl8pPr>
            <a:lvl9pPr marL="3813528" indent="-224325"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4805FECE-7995-0841-9EE7-D6A9B5209F6F}" type="slidenum">
              <a:rPr lang="en-US" smtClean="0"/>
              <a:pPr eaLnBrk="1" hangingPunct="1">
                <a:defRPr/>
              </a:pPr>
              <a:t>10</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smtClean="0">
                <a:latin typeface="Times New Roman" charset="0"/>
                <a:cs typeface="+mn-cs"/>
              </a:rPr>
              <a:t>JODY</a:t>
            </a:r>
            <a:endParaRPr lang="en-US" dirty="0">
              <a:latin typeface="Times New Roman" charset="0"/>
              <a:cs typeface="+mn-cs"/>
            </a:endParaRPr>
          </a:p>
        </p:txBody>
      </p:sp>
    </p:spTree>
    <p:extLst>
      <p:ext uri="{BB962C8B-B14F-4D97-AF65-F5344CB8AC3E}">
        <p14:creationId xmlns:p14="http://schemas.microsoft.com/office/powerpoint/2010/main" val="100145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29057" indent="-280406" eaLnBrk="0" hangingPunct="0">
              <a:defRPr>
                <a:solidFill>
                  <a:schemeClr val="tx1"/>
                </a:solidFill>
                <a:latin typeface="Arial" charset="0"/>
                <a:ea typeface="ＭＳ Ｐゴシック" charset="0"/>
              </a:defRPr>
            </a:lvl2pPr>
            <a:lvl3pPr marL="1121626" indent="-224325" eaLnBrk="0" hangingPunct="0">
              <a:defRPr>
                <a:solidFill>
                  <a:schemeClr val="tx1"/>
                </a:solidFill>
                <a:latin typeface="Arial" charset="0"/>
                <a:ea typeface="ＭＳ Ｐゴシック" charset="0"/>
              </a:defRPr>
            </a:lvl3pPr>
            <a:lvl4pPr marL="1570276" indent="-224325" eaLnBrk="0" hangingPunct="0">
              <a:defRPr>
                <a:solidFill>
                  <a:schemeClr val="tx1"/>
                </a:solidFill>
                <a:latin typeface="Arial" charset="0"/>
                <a:ea typeface="ＭＳ Ｐゴシック" charset="0"/>
              </a:defRPr>
            </a:lvl4pPr>
            <a:lvl5pPr marL="2018927" indent="-224325" eaLnBrk="0" hangingPunct="0">
              <a:defRPr>
                <a:solidFill>
                  <a:schemeClr val="tx1"/>
                </a:solidFill>
                <a:latin typeface="Arial" charset="0"/>
                <a:ea typeface="ＭＳ Ｐゴシック" charset="0"/>
              </a:defRPr>
            </a:lvl5pPr>
            <a:lvl6pPr marL="2467577" indent="-224325" eaLnBrk="0" fontAlgn="base" hangingPunct="0">
              <a:spcBef>
                <a:spcPct val="0"/>
              </a:spcBef>
              <a:spcAft>
                <a:spcPct val="0"/>
              </a:spcAft>
              <a:defRPr>
                <a:solidFill>
                  <a:schemeClr val="tx1"/>
                </a:solidFill>
                <a:latin typeface="Arial" charset="0"/>
                <a:ea typeface="ＭＳ Ｐゴシック" charset="0"/>
              </a:defRPr>
            </a:lvl6pPr>
            <a:lvl7pPr marL="2916227" indent="-224325" eaLnBrk="0" fontAlgn="base" hangingPunct="0">
              <a:spcBef>
                <a:spcPct val="0"/>
              </a:spcBef>
              <a:spcAft>
                <a:spcPct val="0"/>
              </a:spcAft>
              <a:defRPr>
                <a:solidFill>
                  <a:schemeClr val="tx1"/>
                </a:solidFill>
                <a:latin typeface="Arial" charset="0"/>
                <a:ea typeface="ＭＳ Ｐゴシック" charset="0"/>
              </a:defRPr>
            </a:lvl7pPr>
            <a:lvl8pPr marL="3364878" indent="-224325" eaLnBrk="0" fontAlgn="base" hangingPunct="0">
              <a:spcBef>
                <a:spcPct val="0"/>
              </a:spcBef>
              <a:spcAft>
                <a:spcPct val="0"/>
              </a:spcAft>
              <a:defRPr>
                <a:solidFill>
                  <a:schemeClr val="tx1"/>
                </a:solidFill>
                <a:latin typeface="Arial" charset="0"/>
                <a:ea typeface="ＭＳ Ｐゴシック" charset="0"/>
              </a:defRPr>
            </a:lvl8pPr>
            <a:lvl9pPr marL="3813528" indent="-224325"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43E38DF7-8ED6-1D46-A295-57359C6A0E88}" type="slidenum">
              <a:rPr lang="en-US" smtClean="0"/>
              <a:pPr eaLnBrk="1" hangingPunct="1">
                <a:defRPr/>
              </a:pPr>
              <a:t>11</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smtClean="0">
                <a:latin typeface="Times New Roman" charset="0"/>
                <a:cs typeface="+mn-cs"/>
              </a:rPr>
              <a:t>JODY</a:t>
            </a:r>
          </a:p>
        </p:txBody>
      </p:sp>
    </p:spTree>
    <p:extLst>
      <p:ext uri="{BB962C8B-B14F-4D97-AF65-F5344CB8AC3E}">
        <p14:creationId xmlns:p14="http://schemas.microsoft.com/office/powerpoint/2010/main" val="156190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12</a:t>
            </a:fld>
            <a:endParaRPr lang="en-US"/>
          </a:p>
        </p:txBody>
      </p:sp>
    </p:spTree>
    <p:extLst>
      <p:ext uri="{BB962C8B-B14F-4D97-AF65-F5344CB8AC3E}">
        <p14:creationId xmlns:p14="http://schemas.microsoft.com/office/powerpoint/2010/main" val="3266291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13</a:t>
            </a:fld>
            <a:endParaRPr lang="en-US"/>
          </a:p>
        </p:txBody>
      </p:sp>
    </p:spTree>
    <p:extLst>
      <p:ext uri="{BB962C8B-B14F-4D97-AF65-F5344CB8AC3E}">
        <p14:creationId xmlns:p14="http://schemas.microsoft.com/office/powerpoint/2010/main" val="1382518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14</a:t>
            </a:fld>
            <a:endParaRPr lang="en-US"/>
          </a:p>
        </p:txBody>
      </p:sp>
    </p:spTree>
    <p:extLst>
      <p:ext uri="{BB962C8B-B14F-4D97-AF65-F5344CB8AC3E}">
        <p14:creationId xmlns:p14="http://schemas.microsoft.com/office/powerpoint/2010/main" val="670313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15</a:t>
            </a:fld>
            <a:endParaRPr lang="en-US"/>
          </a:p>
        </p:txBody>
      </p:sp>
    </p:spTree>
    <p:extLst>
      <p:ext uri="{BB962C8B-B14F-4D97-AF65-F5344CB8AC3E}">
        <p14:creationId xmlns:p14="http://schemas.microsoft.com/office/powerpoint/2010/main" val="1399924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16</a:t>
            </a:fld>
            <a:endParaRPr lang="en-US"/>
          </a:p>
        </p:txBody>
      </p:sp>
    </p:spTree>
    <p:extLst>
      <p:ext uri="{BB962C8B-B14F-4D97-AF65-F5344CB8AC3E}">
        <p14:creationId xmlns:p14="http://schemas.microsoft.com/office/powerpoint/2010/main" val="551452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3530" eaLnBrk="0" hangingPunct="0">
              <a:defRPr b="1">
                <a:solidFill>
                  <a:schemeClr val="tx1"/>
                </a:solidFill>
                <a:latin typeface="Arial" charset="0"/>
              </a:defRPr>
            </a:lvl1pPr>
            <a:lvl2pPr marL="729577" indent="-280607" defTabSz="913530" eaLnBrk="0" hangingPunct="0">
              <a:defRPr b="1">
                <a:solidFill>
                  <a:schemeClr val="tx1"/>
                </a:solidFill>
                <a:latin typeface="Arial" charset="0"/>
              </a:defRPr>
            </a:lvl2pPr>
            <a:lvl3pPr marL="1122426" indent="-224485" defTabSz="913530" eaLnBrk="0" hangingPunct="0">
              <a:defRPr b="1">
                <a:solidFill>
                  <a:schemeClr val="tx1"/>
                </a:solidFill>
                <a:latin typeface="Arial" charset="0"/>
              </a:defRPr>
            </a:lvl3pPr>
            <a:lvl4pPr marL="1571396" indent="-224485" defTabSz="913530" eaLnBrk="0" hangingPunct="0">
              <a:defRPr b="1">
                <a:solidFill>
                  <a:schemeClr val="tx1"/>
                </a:solidFill>
                <a:latin typeface="Arial" charset="0"/>
              </a:defRPr>
            </a:lvl4pPr>
            <a:lvl5pPr marL="2020367" indent="-224485" defTabSz="913530" eaLnBrk="0" hangingPunct="0">
              <a:defRPr b="1">
                <a:solidFill>
                  <a:schemeClr val="tx1"/>
                </a:solidFill>
                <a:latin typeface="Arial" charset="0"/>
              </a:defRPr>
            </a:lvl5pPr>
            <a:lvl6pPr marL="2469337" indent="-224485" defTabSz="913530" eaLnBrk="0" fontAlgn="base" hangingPunct="0">
              <a:spcBef>
                <a:spcPct val="0"/>
              </a:spcBef>
              <a:spcAft>
                <a:spcPct val="0"/>
              </a:spcAft>
              <a:defRPr b="1">
                <a:solidFill>
                  <a:schemeClr val="tx1"/>
                </a:solidFill>
                <a:latin typeface="Arial" charset="0"/>
              </a:defRPr>
            </a:lvl6pPr>
            <a:lvl7pPr marL="2918308" indent="-224485" defTabSz="913530" eaLnBrk="0" fontAlgn="base" hangingPunct="0">
              <a:spcBef>
                <a:spcPct val="0"/>
              </a:spcBef>
              <a:spcAft>
                <a:spcPct val="0"/>
              </a:spcAft>
              <a:defRPr b="1">
                <a:solidFill>
                  <a:schemeClr val="tx1"/>
                </a:solidFill>
                <a:latin typeface="Arial" charset="0"/>
              </a:defRPr>
            </a:lvl7pPr>
            <a:lvl8pPr marL="3367278" indent="-224485" defTabSz="913530" eaLnBrk="0" fontAlgn="base" hangingPunct="0">
              <a:spcBef>
                <a:spcPct val="0"/>
              </a:spcBef>
              <a:spcAft>
                <a:spcPct val="0"/>
              </a:spcAft>
              <a:defRPr b="1">
                <a:solidFill>
                  <a:schemeClr val="tx1"/>
                </a:solidFill>
                <a:latin typeface="Arial" charset="0"/>
              </a:defRPr>
            </a:lvl8pPr>
            <a:lvl9pPr marL="3816248" indent="-224485" defTabSz="913530" eaLnBrk="0" fontAlgn="base" hangingPunct="0">
              <a:spcBef>
                <a:spcPct val="0"/>
              </a:spcBef>
              <a:spcAft>
                <a:spcPct val="0"/>
              </a:spcAft>
              <a:defRPr b="1">
                <a:solidFill>
                  <a:schemeClr val="tx1"/>
                </a:solidFill>
                <a:latin typeface="Arial" charset="0"/>
              </a:defRPr>
            </a:lvl9pPr>
          </a:lstStyle>
          <a:p>
            <a:pPr eaLnBrk="1" hangingPunct="1"/>
            <a:fld id="{CB92C9A1-88A7-4727-A70F-2C58D9638797}" type="slidenum">
              <a:rPr lang="en-US" b="0"/>
              <a:pPr eaLnBrk="1" hangingPunct="1"/>
              <a:t>17</a:t>
            </a:fld>
            <a:endParaRPr lang="en-US" b="0"/>
          </a:p>
        </p:txBody>
      </p:sp>
      <p:sp>
        <p:nvSpPr>
          <p:cNvPr id="57347" name="Rectangle 7"/>
          <p:cNvSpPr txBox="1">
            <a:spLocks noGrp="1" noChangeArrowheads="1"/>
          </p:cNvSpPr>
          <p:nvPr/>
        </p:nvSpPr>
        <p:spPr bwMode="auto">
          <a:xfrm>
            <a:off x="3885319" y="8684692"/>
            <a:ext cx="2971126" cy="457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nchor="b"/>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fld id="{B3D6A5B7-0C8B-47F2-BA67-340206945E0D}" type="slidenum">
              <a:rPr lang="en-US" sz="1200" b="0"/>
              <a:pPr algn="r" eaLnBrk="1" hangingPunct="1"/>
              <a:t>17</a:t>
            </a:fld>
            <a:endParaRPr lang="en-US" sz="1200" b="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xfrm>
            <a:off x="914193" y="4343127"/>
            <a:ext cx="5029615" cy="4115034"/>
          </a:xfrm>
          <a:noFill/>
        </p:spPr>
        <p:txBody>
          <a:bodyPr/>
          <a:lstStyle/>
          <a:p>
            <a:pPr eaLnBrk="1" hangingPunct="1"/>
            <a:r>
              <a:rPr lang="en-US" dirty="0" smtClean="0"/>
              <a:t>JODY</a:t>
            </a:r>
          </a:p>
        </p:txBody>
      </p:sp>
    </p:spTree>
    <p:extLst>
      <p:ext uri="{BB962C8B-B14F-4D97-AF65-F5344CB8AC3E}">
        <p14:creationId xmlns:p14="http://schemas.microsoft.com/office/powerpoint/2010/main" val="2037941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p>
          <a:p>
            <a:r>
              <a:rPr lang="en-US" dirty="0" smtClean="0"/>
              <a:t>You are the third-year student on the Labor and Delivery team during your OB/GYN Clerkship. </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18</a:t>
            </a:fld>
            <a:endParaRPr lang="en-US"/>
          </a:p>
        </p:txBody>
      </p:sp>
    </p:spTree>
    <p:extLst>
      <p:ext uri="{BB962C8B-B14F-4D97-AF65-F5344CB8AC3E}">
        <p14:creationId xmlns:p14="http://schemas.microsoft.com/office/powerpoint/2010/main" val="2687439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19</a:t>
            </a:fld>
            <a:endParaRPr lang="en-US"/>
          </a:p>
        </p:txBody>
      </p:sp>
    </p:spTree>
    <p:extLst>
      <p:ext uri="{BB962C8B-B14F-4D97-AF65-F5344CB8AC3E}">
        <p14:creationId xmlns:p14="http://schemas.microsoft.com/office/powerpoint/2010/main" val="16502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2</a:t>
            </a:fld>
            <a:endParaRPr lang="en-US"/>
          </a:p>
        </p:txBody>
      </p:sp>
    </p:spTree>
    <p:extLst>
      <p:ext uri="{BB962C8B-B14F-4D97-AF65-F5344CB8AC3E}">
        <p14:creationId xmlns:p14="http://schemas.microsoft.com/office/powerpoint/2010/main" val="60441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3530" eaLnBrk="0" hangingPunct="0">
              <a:defRPr b="1">
                <a:solidFill>
                  <a:schemeClr val="tx1"/>
                </a:solidFill>
                <a:latin typeface="Arial" charset="0"/>
              </a:defRPr>
            </a:lvl1pPr>
            <a:lvl2pPr marL="729577" indent="-280607" defTabSz="913530" eaLnBrk="0" hangingPunct="0">
              <a:defRPr b="1">
                <a:solidFill>
                  <a:schemeClr val="tx1"/>
                </a:solidFill>
                <a:latin typeface="Arial" charset="0"/>
              </a:defRPr>
            </a:lvl2pPr>
            <a:lvl3pPr marL="1122426" indent="-224485" defTabSz="913530" eaLnBrk="0" hangingPunct="0">
              <a:defRPr b="1">
                <a:solidFill>
                  <a:schemeClr val="tx1"/>
                </a:solidFill>
                <a:latin typeface="Arial" charset="0"/>
              </a:defRPr>
            </a:lvl3pPr>
            <a:lvl4pPr marL="1571396" indent="-224485" defTabSz="913530" eaLnBrk="0" hangingPunct="0">
              <a:defRPr b="1">
                <a:solidFill>
                  <a:schemeClr val="tx1"/>
                </a:solidFill>
                <a:latin typeface="Arial" charset="0"/>
              </a:defRPr>
            </a:lvl4pPr>
            <a:lvl5pPr marL="2020367" indent="-224485" defTabSz="913530" eaLnBrk="0" hangingPunct="0">
              <a:defRPr b="1">
                <a:solidFill>
                  <a:schemeClr val="tx1"/>
                </a:solidFill>
                <a:latin typeface="Arial" charset="0"/>
              </a:defRPr>
            </a:lvl5pPr>
            <a:lvl6pPr marL="2469337" indent="-224485" defTabSz="913530" eaLnBrk="0" fontAlgn="base" hangingPunct="0">
              <a:spcBef>
                <a:spcPct val="0"/>
              </a:spcBef>
              <a:spcAft>
                <a:spcPct val="0"/>
              </a:spcAft>
              <a:defRPr b="1">
                <a:solidFill>
                  <a:schemeClr val="tx1"/>
                </a:solidFill>
                <a:latin typeface="Arial" charset="0"/>
              </a:defRPr>
            </a:lvl6pPr>
            <a:lvl7pPr marL="2918308" indent="-224485" defTabSz="913530" eaLnBrk="0" fontAlgn="base" hangingPunct="0">
              <a:spcBef>
                <a:spcPct val="0"/>
              </a:spcBef>
              <a:spcAft>
                <a:spcPct val="0"/>
              </a:spcAft>
              <a:defRPr b="1">
                <a:solidFill>
                  <a:schemeClr val="tx1"/>
                </a:solidFill>
                <a:latin typeface="Arial" charset="0"/>
              </a:defRPr>
            </a:lvl7pPr>
            <a:lvl8pPr marL="3367278" indent="-224485" defTabSz="913530" eaLnBrk="0" fontAlgn="base" hangingPunct="0">
              <a:spcBef>
                <a:spcPct val="0"/>
              </a:spcBef>
              <a:spcAft>
                <a:spcPct val="0"/>
              </a:spcAft>
              <a:defRPr b="1">
                <a:solidFill>
                  <a:schemeClr val="tx1"/>
                </a:solidFill>
                <a:latin typeface="Arial" charset="0"/>
              </a:defRPr>
            </a:lvl8pPr>
            <a:lvl9pPr marL="3816248" indent="-224485" defTabSz="913530" eaLnBrk="0" fontAlgn="base" hangingPunct="0">
              <a:spcBef>
                <a:spcPct val="0"/>
              </a:spcBef>
              <a:spcAft>
                <a:spcPct val="0"/>
              </a:spcAft>
              <a:defRPr b="1">
                <a:solidFill>
                  <a:schemeClr val="tx1"/>
                </a:solidFill>
                <a:latin typeface="Arial" charset="0"/>
              </a:defRPr>
            </a:lvl9pPr>
          </a:lstStyle>
          <a:p>
            <a:pPr eaLnBrk="1" hangingPunct="1"/>
            <a:fld id="{CB92C9A1-88A7-4727-A70F-2C58D9638797}" type="slidenum">
              <a:rPr lang="en-US" b="0"/>
              <a:pPr eaLnBrk="1" hangingPunct="1"/>
              <a:t>20</a:t>
            </a:fld>
            <a:endParaRPr lang="en-US" b="0"/>
          </a:p>
        </p:txBody>
      </p:sp>
      <p:sp>
        <p:nvSpPr>
          <p:cNvPr id="57347" name="Rectangle 7"/>
          <p:cNvSpPr txBox="1">
            <a:spLocks noGrp="1" noChangeArrowheads="1"/>
          </p:cNvSpPr>
          <p:nvPr/>
        </p:nvSpPr>
        <p:spPr bwMode="auto">
          <a:xfrm>
            <a:off x="3885319" y="8684692"/>
            <a:ext cx="2971126" cy="457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nchor="b"/>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fld id="{B3D6A5B7-0C8B-47F2-BA67-340206945E0D}" type="slidenum">
              <a:rPr lang="en-US" sz="1200" b="0"/>
              <a:pPr algn="r" eaLnBrk="1" hangingPunct="1"/>
              <a:t>20</a:t>
            </a:fld>
            <a:endParaRPr lang="en-US" sz="1200" b="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xfrm>
            <a:off x="914193" y="4343127"/>
            <a:ext cx="5029615" cy="4115034"/>
          </a:xfrm>
          <a:noFill/>
        </p:spPr>
        <p:txBody>
          <a:bodyPr/>
          <a:lstStyle/>
          <a:p>
            <a:pPr eaLnBrk="1" hangingPunct="1"/>
            <a:r>
              <a:rPr lang="en-US" dirty="0" smtClean="0"/>
              <a:t>MICKI</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What are you doing to protect yourself from STIs? Consider condoms.</a:t>
            </a:r>
          </a:p>
          <a:p>
            <a:pPr eaLnBrk="1" hangingPunct="1"/>
            <a:endParaRPr lang="en-US" dirty="0" smtClean="0"/>
          </a:p>
        </p:txBody>
      </p:sp>
    </p:spTree>
    <p:extLst>
      <p:ext uri="{BB962C8B-B14F-4D97-AF65-F5344CB8AC3E}">
        <p14:creationId xmlns:p14="http://schemas.microsoft.com/office/powerpoint/2010/main" val="1459271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21</a:t>
            </a:fld>
            <a:endParaRPr lang="en-US"/>
          </a:p>
        </p:txBody>
      </p:sp>
    </p:spTree>
    <p:extLst>
      <p:ext uri="{BB962C8B-B14F-4D97-AF65-F5344CB8AC3E}">
        <p14:creationId xmlns:p14="http://schemas.microsoft.com/office/powerpoint/2010/main" val="1437823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specific issues must you consider regarding contraceptive use during the postpartum period?
https://www.polleverywhere.com/free_text_polls/mliUPcXB87z4DQZ</a:t>
            </a:r>
          </a:p>
        </p:txBody>
      </p:sp>
      <p:sp>
        <p:nvSpPr>
          <p:cNvPr id="4" name="Slide Number Placeholder 3"/>
          <p:cNvSpPr>
            <a:spLocks noGrp="1"/>
          </p:cNvSpPr>
          <p:nvPr>
            <p:ph type="sldNum" sz="quarter" idx="10"/>
          </p:nvPr>
        </p:nvSpPr>
        <p:spPr/>
        <p:txBody>
          <a:bodyPr/>
          <a:lstStyle/>
          <a:p>
            <a:fld id="{1C4BCB7D-BF4E-1446-AA25-7CBBEE977063}" type="slidenum">
              <a:rPr lang="en-US" smtClean="0"/>
              <a:t>22</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23</a:t>
            </a:fld>
            <a:endParaRPr lang="en-US"/>
          </a:p>
        </p:txBody>
      </p:sp>
    </p:spTree>
    <p:extLst>
      <p:ext uri="{BB962C8B-B14F-4D97-AF65-F5344CB8AC3E}">
        <p14:creationId xmlns:p14="http://schemas.microsoft.com/office/powerpoint/2010/main" val="1356745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3530" eaLnBrk="0" hangingPunct="0">
              <a:defRPr b="1">
                <a:solidFill>
                  <a:schemeClr val="tx1"/>
                </a:solidFill>
                <a:latin typeface="Arial" charset="0"/>
              </a:defRPr>
            </a:lvl1pPr>
            <a:lvl2pPr marL="729577" indent="-280607" defTabSz="913530" eaLnBrk="0" hangingPunct="0">
              <a:defRPr b="1">
                <a:solidFill>
                  <a:schemeClr val="tx1"/>
                </a:solidFill>
                <a:latin typeface="Arial" charset="0"/>
              </a:defRPr>
            </a:lvl2pPr>
            <a:lvl3pPr marL="1122426" indent="-224485" defTabSz="913530" eaLnBrk="0" hangingPunct="0">
              <a:defRPr b="1">
                <a:solidFill>
                  <a:schemeClr val="tx1"/>
                </a:solidFill>
                <a:latin typeface="Arial" charset="0"/>
              </a:defRPr>
            </a:lvl3pPr>
            <a:lvl4pPr marL="1571396" indent="-224485" defTabSz="913530" eaLnBrk="0" hangingPunct="0">
              <a:defRPr b="1">
                <a:solidFill>
                  <a:schemeClr val="tx1"/>
                </a:solidFill>
                <a:latin typeface="Arial" charset="0"/>
              </a:defRPr>
            </a:lvl4pPr>
            <a:lvl5pPr marL="2020367" indent="-224485" defTabSz="913530" eaLnBrk="0" hangingPunct="0">
              <a:defRPr b="1">
                <a:solidFill>
                  <a:schemeClr val="tx1"/>
                </a:solidFill>
                <a:latin typeface="Arial" charset="0"/>
              </a:defRPr>
            </a:lvl5pPr>
            <a:lvl6pPr marL="2469337" indent="-224485" defTabSz="913530" eaLnBrk="0" fontAlgn="base" hangingPunct="0">
              <a:spcBef>
                <a:spcPct val="0"/>
              </a:spcBef>
              <a:spcAft>
                <a:spcPct val="0"/>
              </a:spcAft>
              <a:defRPr b="1">
                <a:solidFill>
                  <a:schemeClr val="tx1"/>
                </a:solidFill>
                <a:latin typeface="Arial" charset="0"/>
              </a:defRPr>
            </a:lvl6pPr>
            <a:lvl7pPr marL="2918308" indent="-224485" defTabSz="913530" eaLnBrk="0" fontAlgn="base" hangingPunct="0">
              <a:spcBef>
                <a:spcPct val="0"/>
              </a:spcBef>
              <a:spcAft>
                <a:spcPct val="0"/>
              </a:spcAft>
              <a:defRPr b="1">
                <a:solidFill>
                  <a:schemeClr val="tx1"/>
                </a:solidFill>
                <a:latin typeface="Arial" charset="0"/>
              </a:defRPr>
            </a:lvl7pPr>
            <a:lvl8pPr marL="3367278" indent="-224485" defTabSz="913530" eaLnBrk="0" fontAlgn="base" hangingPunct="0">
              <a:spcBef>
                <a:spcPct val="0"/>
              </a:spcBef>
              <a:spcAft>
                <a:spcPct val="0"/>
              </a:spcAft>
              <a:defRPr b="1">
                <a:solidFill>
                  <a:schemeClr val="tx1"/>
                </a:solidFill>
                <a:latin typeface="Arial" charset="0"/>
              </a:defRPr>
            </a:lvl8pPr>
            <a:lvl9pPr marL="3816248" indent="-224485" defTabSz="913530" eaLnBrk="0" fontAlgn="base" hangingPunct="0">
              <a:spcBef>
                <a:spcPct val="0"/>
              </a:spcBef>
              <a:spcAft>
                <a:spcPct val="0"/>
              </a:spcAft>
              <a:defRPr b="1">
                <a:solidFill>
                  <a:schemeClr val="tx1"/>
                </a:solidFill>
                <a:latin typeface="Arial" charset="0"/>
              </a:defRPr>
            </a:lvl9pPr>
          </a:lstStyle>
          <a:p>
            <a:pPr eaLnBrk="1" hangingPunct="1"/>
            <a:fld id="{CB92C9A1-88A7-4727-A70F-2C58D9638797}" type="slidenum">
              <a:rPr lang="en-US" b="0"/>
              <a:pPr eaLnBrk="1" hangingPunct="1"/>
              <a:t>24</a:t>
            </a:fld>
            <a:endParaRPr lang="en-US" b="0"/>
          </a:p>
        </p:txBody>
      </p:sp>
      <p:sp>
        <p:nvSpPr>
          <p:cNvPr id="57347" name="Rectangle 7"/>
          <p:cNvSpPr txBox="1">
            <a:spLocks noGrp="1" noChangeArrowheads="1"/>
          </p:cNvSpPr>
          <p:nvPr/>
        </p:nvSpPr>
        <p:spPr bwMode="auto">
          <a:xfrm>
            <a:off x="3885319" y="8684692"/>
            <a:ext cx="2971126" cy="457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nchor="b"/>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fld id="{B3D6A5B7-0C8B-47F2-BA67-340206945E0D}" type="slidenum">
              <a:rPr lang="en-US" sz="1200" b="0"/>
              <a:pPr algn="r" eaLnBrk="1" hangingPunct="1"/>
              <a:t>24</a:t>
            </a:fld>
            <a:endParaRPr lang="en-US" sz="1200" b="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xfrm>
            <a:off x="914193" y="4343127"/>
            <a:ext cx="5029615" cy="4115034"/>
          </a:xfrm>
          <a:noFill/>
        </p:spPr>
        <p:txBody>
          <a:bodyPr/>
          <a:lstStyle/>
          <a:p>
            <a:pPr eaLnBrk="1" hangingPunct="1"/>
            <a:r>
              <a:rPr lang="en-US" dirty="0" smtClean="0"/>
              <a:t>JODY</a:t>
            </a:r>
          </a:p>
        </p:txBody>
      </p:sp>
    </p:spTree>
    <p:extLst>
      <p:ext uri="{BB962C8B-B14F-4D97-AF65-F5344CB8AC3E}">
        <p14:creationId xmlns:p14="http://schemas.microsoft.com/office/powerpoint/2010/main" val="1021611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25</a:t>
            </a:fld>
            <a:endParaRPr lang="en-US"/>
          </a:p>
        </p:txBody>
      </p:sp>
    </p:spTree>
    <p:extLst>
      <p:ext uri="{BB962C8B-B14F-4D97-AF65-F5344CB8AC3E}">
        <p14:creationId xmlns:p14="http://schemas.microsoft.com/office/powerpoint/2010/main" val="333797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26</a:t>
            </a:fld>
            <a:endParaRPr lang="en-US"/>
          </a:p>
        </p:txBody>
      </p:sp>
    </p:spTree>
    <p:extLst>
      <p:ext uri="{BB962C8B-B14F-4D97-AF65-F5344CB8AC3E}">
        <p14:creationId xmlns:p14="http://schemas.microsoft.com/office/powerpoint/2010/main" val="2984351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27</a:t>
            </a:fld>
            <a:endParaRPr lang="en-US"/>
          </a:p>
        </p:txBody>
      </p:sp>
    </p:spTree>
    <p:extLst>
      <p:ext uri="{BB962C8B-B14F-4D97-AF65-F5344CB8AC3E}">
        <p14:creationId xmlns:p14="http://schemas.microsoft.com/office/powerpoint/2010/main" val="670410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can she get the hormonal implant safely inserted?
https://www.polleverywhere.com/multiple_choice_polls/TQGofciOaGVTVxW</a:t>
            </a:r>
          </a:p>
        </p:txBody>
      </p:sp>
      <p:sp>
        <p:nvSpPr>
          <p:cNvPr id="4" name="Slide Number Placeholder 3"/>
          <p:cNvSpPr>
            <a:spLocks noGrp="1"/>
          </p:cNvSpPr>
          <p:nvPr>
            <p:ph type="sldNum" sz="quarter" idx="10"/>
          </p:nvPr>
        </p:nvSpPr>
        <p:spPr/>
        <p:txBody>
          <a:bodyPr/>
          <a:lstStyle/>
          <a:p>
            <a:fld id="{1C4BCB7D-BF4E-1446-AA25-7CBBEE977063}" type="slidenum">
              <a:rPr lang="en-US" smtClean="0"/>
              <a:t>28</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29</a:t>
            </a:fld>
            <a:endParaRPr lang="en-US"/>
          </a:p>
        </p:txBody>
      </p:sp>
    </p:spTree>
    <p:extLst>
      <p:ext uri="{BB962C8B-B14F-4D97-AF65-F5344CB8AC3E}">
        <p14:creationId xmlns:p14="http://schemas.microsoft.com/office/powerpoint/2010/main" val="19400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p>
          <a:p>
            <a:r>
              <a:rPr lang="en-US" dirty="0" smtClean="0"/>
              <a:t>Women with unmet need are those who are fecund and sexually active but are not using any method of contraception, and report not wanting any more children or wanting to delay the next child. The concept of unmet need points to the gap between women's reproductive intentions and their contraceptive </a:t>
            </a:r>
            <a:r>
              <a:rPr lang="en-US" dirty="0" err="1" smtClean="0"/>
              <a:t>behaviour</a:t>
            </a:r>
            <a:r>
              <a:rPr lang="en-US" dirty="0" smtClean="0"/>
              <a:t>. </a:t>
            </a:r>
          </a:p>
          <a:p>
            <a:r>
              <a:rPr lang="en-US" dirty="0" smtClean="0"/>
              <a:t>For MDG monitoring, unmet need is expressed as a percentage based on women who are married or in a consensual union.</a:t>
            </a:r>
          </a:p>
          <a:p>
            <a:endParaRPr lang="en-US" dirty="0" smtClean="0"/>
          </a:p>
          <a:p>
            <a:r>
              <a:rPr lang="en-US" dirty="0" smtClean="0"/>
              <a:t>Proportion of women who are married or in</a:t>
            </a:r>
            <a:r>
              <a:rPr lang="en-US" baseline="0" dirty="0" smtClean="0"/>
              <a:t> a union and using contraception.</a:t>
            </a:r>
          </a:p>
          <a:p>
            <a:r>
              <a:rPr lang="en-US" baseline="0" dirty="0" smtClean="0"/>
              <a:t>Reproductive age</a:t>
            </a:r>
            <a:endParaRPr lang="en-US" dirty="0" smtClean="0"/>
          </a:p>
          <a:p>
            <a:endParaRPr lang="en-US" dirty="0"/>
          </a:p>
        </p:txBody>
      </p:sp>
      <p:sp>
        <p:nvSpPr>
          <p:cNvPr id="4" name="Slide Number Placeholder 3"/>
          <p:cNvSpPr>
            <a:spLocks noGrp="1"/>
          </p:cNvSpPr>
          <p:nvPr>
            <p:ph type="sldNum" sz="quarter" idx="10"/>
          </p:nvPr>
        </p:nvSpPr>
        <p:spPr/>
        <p:txBody>
          <a:bodyPr/>
          <a:lstStyle/>
          <a:p>
            <a:fld id="{221A77CC-3591-224F-A47C-1090716DA153}" type="slidenum">
              <a:rPr lang="en-US" smtClean="0"/>
              <a:t>3</a:t>
            </a:fld>
            <a:endParaRPr lang="en-US"/>
          </a:p>
        </p:txBody>
      </p:sp>
    </p:spTree>
    <p:extLst>
      <p:ext uri="{BB962C8B-B14F-4D97-AF65-F5344CB8AC3E}">
        <p14:creationId xmlns:p14="http://schemas.microsoft.com/office/powerpoint/2010/main" val="1716837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endParaRPr lang="en-US" dirty="0"/>
          </a:p>
        </p:txBody>
      </p:sp>
      <p:sp>
        <p:nvSpPr>
          <p:cNvPr id="4" name="Slide Number Placeholder 3"/>
          <p:cNvSpPr>
            <a:spLocks noGrp="1"/>
          </p:cNvSpPr>
          <p:nvPr>
            <p:ph type="sldNum" sz="quarter" idx="10"/>
          </p:nvPr>
        </p:nvSpPr>
        <p:spPr/>
        <p:txBody>
          <a:bodyPr/>
          <a:lstStyle/>
          <a:p>
            <a:fld id="{6B6D52E0-6A52-4A85-ACE3-1525CC1E3119}" type="slidenum">
              <a:rPr lang="en-US" smtClean="0"/>
              <a:t>30</a:t>
            </a:fld>
            <a:endParaRPr lang="en-US"/>
          </a:p>
        </p:txBody>
      </p:sp>
    </p:spTree>
    <p:extLst>
      <p:ext uri="{BB962C8B-B14F-4D97-AF65-F5344CB8AC3E}">
        <p14:creationId xmlns:p14="http://schemas.microsoft.com/office/powerpoint/2010/main" val="2016944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3530" eaLnBrk="0" hangingPunct="0">
              <a:defRPr b="1">
                <a:solidFill>
                  <a:schemeClr val="tx1"/>
                </a:solidFill>
                <a:latin typeface="Arial" charset="0"/>
              </a:defRPr>
            </a:lvl1pPr>
            <a:lvl2pPr marL="729577" indent="-280607" defTabSz="913530" eaLnBrk="0" hangingPunct="0">
              <a:defRPr b="1">
                <a:solidFill>
                  <a:schemeClr val="tx1"/>
                </a:solidFill>
                <a:latin typeface="Arial" charset="0"/>
              </a:defRPr>
            </a:lvl2pPr>
            <a:lvl3pPr marL="1122426" indent="-224485" defTabSz="913530" eaLnBrk="0" hangingPunct="0">
              <a:defRPr b="1">
                <a:solidFill>
                  <a:schemeClr val="tx1"/>
                </a:solidFill>
                <a:latin typeface="Arial" charset="0"/>
              </a:defRPr>
            </a:lvl3pPr>
            <a:lvl4pPr marL="1571396" indent="-224485" defTabSz="913530" eaLnBrk="0" hangingPunct="0">
              <a:defRPr b="1">
                <a:solidFill>
                  <a:schemeClr val="tx1"/>
                </a:solidFill>
                <a:latin typeface="Arial" charset="0"/>
              </a:defRPr>
            </a:lvl4pPr>
            <a:lvl5pPr marL="2020367" indent="-224485" defTabSz="913530" eaLnBrk="0" hangingPunct="0">
              <a:defRPr b="1">
                <a:solidFill>
                  <a:schemeClr val="tx1"/>
                </a:solidFill>
                <a:latin typeface="Arial" charset="0"/>
              </a:defRPr>
            </a:lvl5pPr>
            <a:lvl6pPr marL="2469337" indent="-224485" defTabSz="913530" eaLnBrk="0" fontAlgn="base" hangingPunct="0">
              <a:spcBef>
                <a:spcPct val="0"/>
              </a:spcBef>
              <a:spcAft>
                <a:spcPct val="0"/>
              </a:spcAft>
              <a:defRPr b="1">
                <a:solidFill>
                  <a:schemeClr val="tx1"/>
                </a:solidFill>
                <a:latin typeface="Arial" charset="0"/>
              </a:defRPr>
            </a:lvl6pPr>
            <a:lvl7pPr marL="2918308" indent="-224485" defTabSz="913530" eaLnBrk="0" fontAlgn="base" hangingPunct="0">
              <a:spcBef>
                <a:spcPct val="0"/>
              </a:spcBef>
              <a:spcAft>
                <a:spcPct val="0"/>
              </a:spcAft>
              <a:defRPr b="1">
                <a:solidFill>
                  <a:schemeClr val="tx1"/>
                </a:solidFill>
                <a:latin typeface="Arial" charset="0"/>
              </a:defRPr>
            </a:lvl7pPr>
            <a:lvl8pPr marL="3367278" indent="-224485" defTabSz="913530" eaLnBrk="0" fontAlgn="base" hangingPunct="0">
              <a:spcBef>
                <a:spcPct val="0"/>
              </a:spcBef>
              <a:spcAft>
                <a:spcPct val="0"/>
              </a:spcAft>
              <a:defRPr b="1">
                <a:solidFill>
                  <a:schemeClr val="tx1"/>
                </a:solidFill>
                <a:latin typeface="Arial" charset="0"/>
              </a:defRPr>
            </a:lvl8pPr>
            <a:lvl9pPr marL="3816248" indent="-224485" defTabSz="913530" eaLnBrk="0" fontAlgn="base" hangingPunct="0">
              <a:spcBef>
                <a:spcPct val="0"/>
              </a:spcBef>
              <a:spcAft>
                <a:spcPct val="0"/>
              </a:spcAft>
              <a:defRPr b="1">
                <a:solidFill>
                  <a:schemeClr val="tx1"/>
                </a:solidFill>
                <a:latin typeface="Arial" charset="0"/>
              </a:defRPr>
            </a:lvl9pPr>
          </a:lstStyle>
          <a:p>
            <a:pPr eaLnBrk="1" hangingPunct="1"/>
            <a:fld id="{CB92C9A1-88A7-4727-A70F-2C58D9638797}" type="slidenum">
              <a:rPr lang="en-US" b="0"/>
              <a:pPr eaLnBrk="1" hangingPunct="1"/>
              <a:t>31</a:t>
            </a:fld>
            <a:endParaRPr lang="en-US" b="0"/>
          </a:p>
        </p:txBody>
      </p:sp>
      <p:sp>
        <p:nvSpPr>
          <p:cNvPr id="57347" name="Rectangle 7"/>
          <p:cNvSpPr txBox="1">
            <a:spLocks noGrp="1" noChangeArrowheads="1"/>
          </p:cNvSpPr>
          <p:nvPr/>
        </p:nvSpPr>
        <p:spPr bwMode="auto">
          <a:xfrm>
            <a:off x="3885319" y="8684692"/>
            <a:ext cx="2971126" cy="457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nchor="b"/>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fld id="{B3D6A5B7-0C8B-47F2-BA67-340206945E0D}" type="slidenum">
              <a:rPr lang="en-US" sz="1200" b="0"/>
              <a:pPr algn="r" eaLnBrk="1" hangingPunct="1"/>
              <a:t>31</a:t>
            </a:fld>
            <a:endParaRPr lang="en-US" sz="1200" b="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xfrm>
            <a:off x="914193" y="4343127"/>
            <a:ext cx="5029615" cy="4115034"/>
          </a:xfrm>
          <a:noFill/>
        </p:spPr>
        <p:txBody>
          <a:bodyPr/>
          <a:lstStyle/>
          <a:p>
            <a:pPr eaLnBrk="1" hangingPunct="1"/>
            <a:r>
              <a:rPr lang="en-US" dirty="0" smtClean="0"/>
              <a:t>JODY</a:t>
            </a:r>
          </a:p>
        </p:txBody>
      </p:sp>
    </p:spTree>
    <p:extLst>
      <p:ext uri="{BB962C8B-B14F-4D97-AF65-F5344CB8AC3E}">
        <p14:creationId xmlns:p14="http://schemas.microsoft.com/office/powerpoint/2010/main" val="862326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32</a:t>
            </a:fld>
            <a:endParaRPr lang="en-US"/>
          </a:p>
        </p:txBody>
      </p:sp>
    </p:spTree>
    <p:extLst>
      <p:ext uri="{BB962C8B-B14F-4D97-AF65-F5344CB8AC3E}">
        <p14:creationId xmlns:p14="http://schemas.microsoft.com/office/powerpoint/2010/main" val="904317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side effect should she be aware of?
https://www.polleverywhere.com/multiple_choice_polls/Y4jeYU9euUi4i4r</a:t>
            </a:r>
          </a:p>
        </p:txBody>
      </p:sp>
      <p:sp>
        <p:nvSpPr>
          <p:cNvPr id="4" name="Slide Number Placeholder 3"/>
          <p:cNvSpPr>
            <a:spLocks noGrp="1"/>
          </p:cNvSpPr>
          <p:nvPr>
            <p:ph type="sldNum" sz="quarter" idx="10"/>
          </p:nvPr>
        </p:nvSpPr>
        <p:spPr/>
        <p:txBody>
          <a:bodyPr/>
          <a:lstStyle/>
          <a:p>
            <a:fld id="{1C4BCB7D-BF4E-1446-AA25-7CBBEE977063}" type="slidenum">
              <a:rPr lang="en-US" smtClean="0"/>
              <a:t>33</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34</a:t>
            </a:fld>
            <a:endParaRPr lang="en-US"/>
          </a:p>
        </p:txBody>
      </p:sp>
    </p:spTree>
    <p:extLst>
      <p:ext uri="{BB962C8B-B14F-4D97-AF65-F5344CB8AC3E}">
        <p14:creationId xmlns:p14="http://schemas.microsoft.com/office/powerpoint/2010/main" val="3753263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3530" eaLnBrk="0" hangingPunct="0">
              <a:defRPr b="1">
                <a:solidFill>
                  <a:schemeClr val="tx1"/>
                </a:solidFill>
                <a:latin typeface="Arial" charset="0"/>
              </a:defRPr>
            </a:lvl1pPr>
            <a:lvl2pPr marL="729577" indent="-280607" defTabSz="913530" eaLnBrk="0" hangingPunct="0">
              <a:defRPr b="1">
                <a:solidFill>
                  <a:schemeClr val="tx1"/>
                </a:solidFill>
                <a:latin typeface="Arial" charset="0"/>
              </a:defRPr>
            </a:lvl2pPr>
            <a:lvl3pPr marL="1122426" indent="-224485" defTabSz="913530" eaLnBrk="0" hangingPunct="0">
              <a:defRPr b="1">
                <a:solidFill>
                  <a:schemeClr val="tx1"/>
                </a:solidFill>
                <a:latin typeface="Arial" charset="0"/>
              </a:defRPr>
            </a:lvl3pPr>
            <a:lvl4pPr marL="1571396" indent="-224485" defTabSz="913530" eaLnBrk="0" hangingPunct="0">
              <a:defRPr b="1">
                <a:solidFill>
                  <a:schemeClr val="tx1"/>
                </a:solidFill>
                <a:latin typeface="Arial" charset="0"/>
              </a:defRPr>
            </a:lvl4pPr>
            <a:lvl5pPr marL="2020367" indent="-224485" defTabSz="913530" eaLnBrk="0" hangingPunct="0">
              <a:defRPr b="1">
                <a:solidFill>
                  <a:schemeClr val="tx1"/>
                </a:solidFill>
                <a:latin typeface="Arial" charset="0"/>
              </a:defRPr>
            </a:lvl5pPr>
            <a:lvl6pPr marL="2469337" indent="-224485" defTabSz="913530" eaLnBrk="0" fontAlgn="base" hangingPunct="0">
              <a:spcBef>
                <a:spcPct val="0"/>
              </a:spcBef>
              <a:spcAft>
                <a:spcPct val="0"/>
              </a:spcAft>
              <a:defRPr b="1">
                <a:solidFill>
                  <a:schemeClr val="tx1"/>
                </a:solidFill>
                <a:latin typeface="Arial" charset="0"/>
              </a:defRPr>
            </a:lvl6pPr>
            <a:lvl7pPr marL="2918308" indent="-224485" defTabSz="913530" eaLnBrk="0" fontAlgn="base" hangingPunct="0">
              <a:spcBef>
                <a:spcPct val="0"/>
              </a:spcBef>
              <a:spcAft>
                <a:spcPct val="0"/>
              </a:spcAft>
              <a:defRPr b="1">
                <a:solidFill>
                  <a:schemeClr val="tx1"/>
                </a:solidFill>
                <a:latin typeface="Arial" charset="0"/>
              </a:defRPr>
            </a:lvl7pPr>
            <a:lvl8pPr marL="3367278" indent="-224485" defTabSz="913530" eaLnBrk="0" fontAlgn="base" hangingPunct="0">
              <a:spcBef>
                <a:spcPct val="0"/>
              </a:spcBef>
              <a:spcAft>
                <a:spcPct val="0"/>
              </a:spcAft>
              <a:defRPr b="1">
                <a:solidFill>
                  <a:schemeClr val="tx1"/>
                </a:solidFill>
                <a:latin typeface="Arial" charset="0"/>
              </a:defRPr>
            </a:lvl8pPr>
            <a:lvl9pPr marL="3816248" indent="-224485" defTabSz="913530" eaLnBrk="0" fontAlgn="base" hangingPunct="0">
              <a:spcBef>
                <a:spcPct val="0"/>
              </a:spcBef>
              <a:spcAft>
                <a:spcPct val="0"/>
              </a:spcAft>
              <a:defRPr b="1">
                <a:solidFill>
                  <a:schemeClr val="tx1"/>
                </a:solidFill>
                <a:latin typeface="Arial" charset="0"/>
              </a:defRPr>
            </a:lvl9pPr>
          </a:lstStyle>
          <a:p>
            <a:pPr eaLnBrk="1" hangingPunct="1"/>
            <a:fld id="{92EE02F4-1F14-4E4B-A2AE-42F9E7ACEC0C}" type="slidenum">
              <a:rPr lang="en-US" b="0"/>
              <a:pPr eaLnBrk="1" hangingPunct="1"/>
              <a:t>35</a:t>
            </a:fld>
            <a:endParaRPr lang="en-US" b="0"/>
          </a:p>
        </p:txBody>
      </p:sp>
      <p:sp>
        <p:nvSpPr>
          <p:cNvPr id="60419" name="Rectangle 7"/>
          <p:cNvSpPr txBox="1">
            <a:spLocks noGrp="1" noChangeArrowheads="1"/>
          </p:cNvSpPr>
          <p:nvPr/>
        </p:nvSpPr>
        <p:spPr bwMode="auto">
          <a:xfrm>
            <a:off x="3885319" y="8684692"/>
            <a:ext cx="2971126" cy="457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nchor="b"/>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fld id="{A4755FB5-D141-4EDE-AFC1-8D1D161A97EF}" type="slidenum">
              <a:rPr lang="en-US" sz="1200" b="0"/>
              <a:pPr algn="r" eaLnBrk="1" hangingPunct="1"/>
              <a:t>35</a:t>
            </a:fld>
            <a:endParaRPr lang="en-US" sz="1200" b="0"/>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xfrm>
            <a:off x="914193" y="4343127"/>
            <a:ext cx="5029615" cy="4115034"/>
          </a:xfrm>
          <a:noFill/>
        </p:spPr>
        <p:txBody>
          <a:bodyPr/>
          <a:lstStyle/>
          <a:p>
            <a:pPr eaLnBrk="1" hangingPunct="1"/>
            <a:r>
              <a:rPr lang="en-US" dirty="0" smtClean="0"/>
              <a:t>Show</a:t>
            </a:r>
            <a:r>
              <a:rPr lang="en-US" baseline="0" dirty="0" smtClean="0"/>
              <a:t> during stations/break</a:t>
            </a:r>
            <a:endParaRPr lang="en-US" dirty="0" smtClean="0"/>
          </a:p>
        </p:txBody>
      </p:sp>
    </p:spTree>
    <p:extLst>
      <p:ext uri="{BB962C8B-B14F-4D97-AF65-F5344CB8AC3E}">
        <p14:creationId xmlns:p14="http://schemas.microsoft.com/office/powerpoint/2010/main" val="1485845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36</a:t>
            </a:fld>
            <a:endParaRPr lang="en-US"/>
          </a:p>
        </p:txBody>
      </p:sp>
    </p:spTree>
    <p:extLst>
      <p:ext uri="{BB962C8B-B14F-4D97-AF65-F5344CB8AC3E}">
        <p14:creationId xmlns:p14="http://schemas.microsoft.com/office/powerpoint/2010/main" val="1705689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37</a:t>
            </a:fld>
            <a:endParaRPr lang="en-US"/>
          </a:p>
        </p:txBody>
      </p:sp>
    </p:spTree>
    <p:extLst>
      <p:ext uri="{BB962C8B-B14F-4D97-AF65-F5344CB8AC3E}">
        <p14:creationId xmlns:p14="http://schemas.microsoft.com/office/powerpoint/2010/main" val="29381570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38</a:t>
            </a:fld>
            <a:endParaRPr lang="en-US"/>
          </a:p>
        </p:txBody>
      </p:sp>
    </p:spTree>
    <p:extLst>
      <p:ext uri="{BB962C8B-B14F-4D97-AF65-F5344CB8AC3E}">
        <p14:creationId xmlns:p14="http://schemas.microsoft.com/office/powerpoint/2010/main" val="2411499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pertinent positives in her history than may influence the way you counsel her?
https://www.polleverywhere.com/free_text_polls/ihSSCKE8HBAAjnC</a:t>
            </a:r>
          </a:p>
        </p:txBody>
      </p:sp>
      <p:sp>
        <p:nvSpPr>
          <p:cNvPr id="4" name="Slide Number Placeholder 3"/>
          <p:cNvSpPr>
            <a:spLocks noGrp="1"/>
          </p:cNvSpPr>
          <p:nvPr>
            <p:ph type="sldNum" sz="quarter" idx="10"/>
          </p:nvPr>
        </p:nvSpPr>
        <p:spPr/>
        <p:txBody>
          <a:bodyPr/>
          <a:lstStyle/>
          <a:p>
            <a:fld id="{1C4BCB7D-BF4E-1446-AA25-7CBBEE977063}" type="slidenum">
              <a:rPr lang="en-US" smtClean="0"/>
              <a:t>39</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4</a:t>
            </a:fld>
            <a:endParaRPr lang="en-US"/>
          </a:p>
        </p:txBody>
      </p:sp>
    </p:spTree>
    <p:extLst>
      <p:ext uri="{BB962C8B-B14F-4D97-AF65-F5344CB8AC3E}">
        <p14:creationId xmlns:p14="http://schemas.microsoft.com/office/powerpoint/2010/main" val="2193485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40</a:t>
            </a:fld>
            <a:endParaRPr lang="en-US"/>
          </a:p>
        </p:txBody>
      </p:sp>
    </p:spTree>
    <p:extLst>
      <p:ext uri="{BB962C8B-B14F-4D97-AF65-F5344CB8AC3E}">
        <p14:creationId xmlns:p14="http://schemas.microsoft.com/office/powerpoint/2010/main" val="889691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her medical history, are there any methods that are contraindicated?
https://www.polleverywhere.com/multiple_choice_polls/lBBwHIQk74dJnnC</a:t>
            </a:r>
          </a:p>
        </p:txBody>
      </p:sp>
      <p:sp>
        <p:nvSpPr>
          <p:cNvPr id="4" name="Slide Number Placeholder 3"/>
          <p:cNvSpPr>
            <a:spLocks noGrp="1"/>
          </p:cNvSpPr>
          <p:nvPr>
            <p:ph type="sldNum" sz="quarter" idx="10"/>
          </p:nvPr>
        </p:nvSpPr>
        <p:spPr/>
        <p:txBody>
          <a:bodyPr/>
          <a:lstStyle/>
          <a:p>
            <a:fld id="{1C4BCB7D-BF4E-1446-AA25-7CBBEE977063}" type="slidenum">
              <a:rPr lang="en-US" smtClean="0"/>
              <a:t>41</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p>
          <a:p>
            <a:r>
              <a:rPr lang="en-US" dirty="0" smtClean="0"/>
              <a:t>Ask residents why they think </a:t>
            </a:r>
            <a:r>
              <a:rPr lang="en-US" dirty="0"/>
              <a:t>CHC is a category 2 for </a:t>
            </a:r>
            <a:r>
              <a:rPr lang="en-US" dirty="0" smtClean="0"/>
              <a:t>obesity. </a:t>
            </a:r>
          </a:p>
          <a:p>
            <a:r>
              <a:rPr lang="en-US" dirty="0" smtClean="0"/>
              <a:t>Category 2 for &lt;18</a:t>
            </a:r>
            <a:r>
              <a:rPr lang="en-US" baseline="0" dirty="0" smtClean="0"/>
              <a:t> </a:t>
            </a:r>
            <a:r>
              <a:rPr lang="en-US" baseline="0" dirty="0" err="1" smtClean="0"/>
              <a:t>yo</a:t>
            </a:r>
            <a:r>
              <a:rPr lang="en-US" baseline="0" dirty="0" smtClean="0"/>
              <a:t> because of concern that DMPA could affect peak bone mass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Go through bullet points before summary:</a:t>
            </a:r>
            <a:endParaRPr lang="en-US" dirty="0" smtClean="0"/>
          </a:p>
          <a:p>
            <a:endParaRPr lang="en-US" baseline="0" dirty="0" smtClean="0"/>
          </a:p>
          <a:p>
            <a:r>
              <a:rPr lang="en-US" baseline="0" dirty="0" smtClean="0"/>
              <a:t>Now, let’s further investigate this idea of contraception in obese women. What’s the data on efficacy of various different methods in obesity?</a:t>
            </a:r>
          </a:p>
        </p:txBody>
      </p:sp>
      <p:sp>
        <p:nvSpPr>
          <p:cNvPr id="4" name="Slide Number Placeholder 3"/>
          <p:cNvSpPr>
            <a:spLocks noGrp="1"/>
          </p:cNvSpPr>
          <p:nvPr>
            <p:ph type="sldNum" sz="quarter" idx="10"/>
          </p:nvPr>
        </p:nvSpPr>
        <p:spPr/>
        <p:txBody>
          <a:bodyPr/>
          <a:lstStyle/>
          <a:p>
            <a:fld id="{5D117F53-C3F2-BB45-BF65-2998FC8ACBDE}" type="slidenum">
              <a:rPr lang="en-US" smtClean="0"/>
              <a:t>42</a:t>
            </a:fld>
            <a:endParaRPr lang="en-US"/>
          </a:p>
        </p:txBody>
      </p:sp>
    </p:spTree>
    <p:extLst>
      <p:ext uri="{BB962C8B-B14F-4D97-AF65-F5344CB8AC3E}">
        <p14:creationId xmlns:p14="http://schemas.microsoft.com/office/powerpoint/2010/main" val="3425279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13530" eaLnBrk="0" hangingPunct="0">
              <a:defRPr b="1">
                <a:solidFill>
                  <a:schemeClr val="tx1"/>
                </a:solidFill>
                <a:latin typeface="Arial" charset="0"/>
              </a:defRPr>
            </a:lvl1pPr>
            <a:lvl2pPr marL="729577" indent="-280607" defTabSz="913530" eaLnBrk="0" hangingPunct="0">
              <a:defRPr b="1">
                <a:solidFill>
                  <a:schemeClr val="tx1"/>
                </a:solidFill>
                <a:latin typeface="Arial" charset="0"/>
              </a:defRPr>
            </a:lvl2pPr>
            <a:lvl3pPr marL="1122426" indent="-224485" defTabSz="913530" eaLnBrk="0" hangingPunct="0">
              <a:defRPr b="1">
                <a:solidFill>
                  <a:schemeClr val="tx1"/>
                </a:solidFill>
                <a:latin typeface="Arial" charset="0"/>
              </a:defRPr>
            </a:lvl3pPr>
            <a:lvl4pPr marL="1571396" indent="-224485" defTabSz="913530" eaLnBrk="0" hangingPunct="0">
              <a:defRPr b="1">
                <a:solidFill>
                  <a:schemeClr val="tx1"/>
                </a:solidFill>
                <a:latin typeface="Arial" charset="0"/>
              </a:defRPr>
            </a:lvl4pPr>
            <a:lvl5pPr marL="2020367" indent="-224485" defTabSz="913530" eaLnBrk="0" hangingPunct="0">
              <a:defRPr b="1">
                <a:solidFill>
                  <a:schemeClr val="tx1"/>
                </a:solidFill>
                <a:latin typeface="Arial" charset="0"/>
              </a:defRPr>
            </a:lvl5pPr>
            <a:lvl6pPr marL="2469337" indent="-224485" defTabSz="913530" eaLnBrk="0" fontAlgn="base" hangingPunct="0">
              <a:spcBef>
                <a:spcPct val="0"/>
              </a:spcBef>
              <a:spcAft>
                <a:spcPct val="0"/>
              </a:spcAft>
              <a:defRPr b="1">
                <a:solidFill>
                  <a:schemeClr val="tx1"/>
                </a:solidFill>
                <a:latin typeface="Arial" charset="0"/>
              </a:defRPr>
            </a:lvl6pPr>
            <a:lvl7pPr marL="2918308" indent="-224485" defTabSz="913530" eaLnBrk="0" fontAlgn="base" hangingPunct="0">
              <a:spcBef>
                <a:spcPct val="0"/>
              </a:spcBef>
              <a:spcAft>
                <a:spcPct val="0"/>
              </a:spcAft>
              <a:defRPr b="1">
                <a:solidFill>
                  <a:schemeClr val="tx1"/>
                </a:solidFill>
                <a:latin typeface="Arial" charset="0"/>
              </a:defRPr>
            </a:lvl7pPr>
            <a:lvl8pPr marL="3367278" indent="-224485" defTabSz="913530" eaLnBrk="0" fontAlgn="base" hangingPunct="0">
              <a:spcBef>
                <a:spcPct val="0"/>
              </a:spcBef>
              <a:spcAft>
                <a:spcPct val="0"/>
              </a:spcAft>
              <a:defRPr b="1">
                <a:solidFill>
                  <a:schemeClr val="tx1"/>
                </a:solidFill>
                <a:latin typeface="Arial" charset="0"/>
              </a:defRPr>
            </a:lvl8pPr>
            <a:lvl9pPr marL="3816248" indent="-224485" defTabSz="913530" eaLnBrk="0" fontAlgn="base" hangingPunct="0">
              <a:spcBef>
                <a:spcPct val="0"/>
              </a:spcBef>
              <a:spcAft>
                <a:spcPct val="0"/>
              </a:spcAft>
              <a:defRPr b="1">
                <a:solidFill>
                  <a:schemeClr val="tx1"/>
                </a:solidFill>
                <a:latin typeface="Arial" charset="0"/>
              </a:defRPr>
            </a:lvl9pPr>
          </a:lstStyle>
          <a:p>
            <a:pPr eaLnBrk="1" hangingPunct="1"/>
            <a:fld id="{0E80DC31-CB90-4B9D-AF3A-B6289B955D18}" type="slidenum">
              <a:rPr lang="en-US" b="0" smtClean="0"/>
              <a:pPr eaLnBrk="1" hangingPunct="1"/>
              <a:t>43</a:t>
            </a:fld>
            <a:endParaRPr lang="en-US" b="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dirty="0" smtClean="0"/>
              <a:t>JODY</a:t>
            </a:r>
          </a:p>
        </p:txBody>
      </p:sp>
    </p:spTree>
    <p:extLst>
      <p:ext uri="{BB962C8B-B14F-4D97-AF65-F5344CB8AC3E}">
        <p14:creationId xmlns:p14="http://schemas.microsoft.com/office/powerpoint/2010/main" val="872351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44</a:t>
            </a:fld>
            <a:endParaRPr lang="en-US"/>
          </a:p>
        </p:txBody>
      </p:sp>
    </p:spTree>
    <p:extLst>
      <p:ext uri="{BB962C8B-B14F-4D97-AF65-F5344CB8AC3E}">
        <p14:creationId xmlns:p14="http://schemas.microsoft.com/office/powerpoint/2010/main" val="32602980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45</a:t>
            </a:fld>
            <a:endParaRPr lang="en-US"/>
          </a:p>
        </p:txBody>
      </p:sp>
    </p:spTree>
    <p:extLst>
      <p:ext uri="{BB962C8B-B14F-4D97-AF65-F5344CB8AC3E}">
        <p14:creationId xmlns:p14="http://schemas.microsoft.com/office/powerpoint/2010/main" val="682292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3530" eaLnBrk="0" hangingPunct="0">
              <a:defRPr b="1">
                <a:solidFill>
                  <a:schemeClr val="tx1"/>
                </a:solidFill>
                <a:latin typeface="Arial" charset="0"/>
              </a:defRPr>
            </a:lvl1pPr>
            <a:lvl2pPr marL="729577" indent="-280607" defTabSz="913530" eaLnBrk="0" hangingPunct="0">
              <a:defRPr b="1">
                <a:solidFill>
                  <a:schemeClr val="tx1"/>
                </a:solidFill>
                <a:latin typeface="Arial" charset="0"/>
              </a:defRPr>
            </a:lvl2pPr>
            <a:lvl3pPr marL="1122426" indent="-224485" defTabSz="913530" eaLnBrk="0" hangingPunct="0">
              <a:defRPr b="1">
                <a:solidFill>
                  <a:schemeClr val="tx1"/>
                </a:solidFill>
                <a:latin typeface="Arial" charset="0"/>
              </a:defRPr>
            </a:lvl3pPr>
            <a:lvl4pPr marL="1571396" indent="-224485" defTabSz="913530" eaLnBrk="0" hangingPunct="0">
              <a:defRPr b="1">
                <a:solidFill>
                  <a:schemeClr val="tx1"/>
                </a:solidFill>
                <a:latin typeface="Arial" charset="0"/>
              </a:defRPr>
            </a:lvl4pPr>
            <a:lvl5pPr marL="2020367" indent="-224485" defTabSz="913530" eaLnBrk="0" hangingPunct="0">
              <a:defRPr b="1">
                <a:solidFill>
                  <a:schemeClr val="tx1"/>
                </a:solidFill>
                <a:latin typeface="Arial" charset="0"/>
              </a:defRPr>
            </a:lvl5pPr>
            <a:lvl6pPr marL="2469337" indent="-224485" defTabSz="913530" eaLnBrk="0" fontAlgn="base" hangingPunct="0">
              <a:spcBef>
                <a:spcPct val="0"/>
              </a:spcBef>
              <a:spcAft>
                <a:spcPct val="0"/>
              </a:spcAft>
              <a:defRPr b="1">
                <a:solidFill>
                  <a:schemeClr val="tx1"/>
                </a:solidFill>
                <a:latin typeface="Arial" charset="0"/>
              </a:defRPr>
            </a:lvl6pPr>
            <a:lvl7pPr marL="2918308" indent="-224485" defTabSz="913530" eaLnBrk="0" fontAlgn="base" hangingPunct="0">
              <a:spcBef>
                <a:spcPct val="0"/>
              </a:spcBef>
              <a:spcAft>
                <a:spcPct val="0"/>
              </a:spcAft>
              <a:defRPr b="1">
                <a:solidFill>
                  <a:schemeClr val="tx1"/>
                </a:solidFill>
                <a:latin typeface="Arial" charset="0"/>
              </a:defRPr>
            </a:lvl7pPr>
            <a:lvl8pPr marL="3367278" indent="-224485" defTabSz="913530" eaLnBrk="0" fontAlgn="base" hangingPunct="0">
              <a:spcBef>
                <a:spcPct val="0"/>
              </a:spcBef>
              <a:spcAft>
                <a:spcPct val="0"/>
              </a:spcAft>
              <a:defRPr b="1">
                <a:solidFill>
                  <a:schemeClr val="tx1"/>
                </a:solidFill>
                <a:latin typeface="Arial" charset="0"/>
              </a:defRPr>
            </a:lvl8pPr>
            <a:lvl9pPr marL="3816248" indent="-224485" defTabSz="913530" eaLnBrk="0" fontAlgn="base" hangingPunct="0">
              <a:spcBef>
                <a:spcPct val="0"/>
              </a:spcBef>
              <a:spcAft>
                <a:spcPct val="0"/>
              </a:spcAft>
              <a:defRPr b="1">
                <a:solidFill>
                  <a:schemeClr val="tx1"/>
                </a:solidFill>
                <a:latin typeface="Arial" charset="0"/>
              </a:defRPr>
            </a:lvl9pPr>
          </a:lstStyle>
          <a:p>
            <a:pPr eaLnBrk="1" hangingPunct="1"/>
            <a:fld id="{CB92C9A1-88A7-4727-A70F-2C58D9638797}" type="slidenum">
              <a:rPr lang="en-US" b="0"/>
              <a:pPr eaLnBrk="1" hangingPunct="1"/>
              <a:t>46</a:t>
            </a:fld>
            <a:endParaRPr lang="en-US" b="0"/>
          </a:p>
        </p:txBody>
      </p:sp>
      <p:sp>
        <p:nvSpPr>
          <p:cNvPr id="57347" name="Rectangle 7"/>
          <p:cNvSpPr txBox="1">
            <a:spLocks noGrp="1" noChangeArrowheads="1"/>
          </p:cNvSpPr>
          <p:nvPr/>
        </p:nvSpPr>
        <p:spPr bwMode="auto">
          <a:xfrm>
            <a:off x="3885319" y="8684692"/>
            <a:ext cx="2971126" cy="457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nchor="b"/>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fld id="{B3D6A5B7-0C8B-47F2-BA67-340206945E0D}" type="slidenum">
              <a:rPr lang="en-US" sz="1200" b="0"/>
              <a:pPr algn="r" eaLnBrk="1" hangingPunct="1"/>
              <a:t>46</a:t>
            </a:fld>
            <a:endParaRPr lang="en-US" sz="1200" b="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xfrm>
            <a:off x="914193" y="4343127"/>
            <a:ext cx="5029615" cy="4115034"/>
          </a:xfrm>
          <a:noFill/>
        </p:spPr>
        <p:txBody>
          <a:bodyPr/>
          <a:lstStyle/>
          <a:p>
            <a:pPr eaLnBrk="1" hangingPunct="1"/>
            <a:r>
              <a:rPr lang="en-US" dirty="0" smtClean="0"/>
              <a:t>JODY</a:t>
            </a:r>
          </a:p>
        </p:txBody>
      </p:sp>
    </p:spTree>
    <p:extLst>
      <p:ext uri="{BB962C8B-B14F-4D97-AF65-F5344CB8AC3E}">
        <p14:creationId xmlns:p14="http://schemas.microsoft.com/office/powerpoint/2010/main" val="309494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47</a:t>
            </a:fld>
            <a:endParaRPr lang="en-US"/>
          </a:p>
        </p:txBody>
      </p:sp>
    </p:spTree>
    <p:extLst>
      <p:ext uri="{BB962C8B-B14F-4D97-AF65-F5344CB8AC3E}">
        <p14:creationId xmlns:p14="http://schemas.microsoft.com/office/powerpoint/2010/main" val="19245892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MICKI</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48</a:t>
            </a:fld>
            <a:endParaRPr lang="en-US"/>
          </a:p>
        </p:txBody>
      </p:sp>
    </p:spTree>
    <p:extLst>
      <p:ext uri="{BB962C8B-B14F-4D97-AF65-F5344CB8AC3E}">
        <p14:creationId xmlns:p14="http://schemas.microsoft.com/office/powerpoint/2010/main" val="29663158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49</a:t>
            </a:fld>
            <a:endParaRPr lang="en-US"/>
          </a:p>
        </p:txBody>
      </p:sp>
    </p:spTree>
    <p:extLst>
      <p:ext uri="{BB962C8B-B14F-4D97-AF65-F5344CB8AC3E}">
        <p14:creationId xmlns:p14="http://schemas.microsoft.com/office/powerpoint/2010/main" val="1863803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JODY</a:t>
            </a:r>
          </a:p>
          <a:p>
            <a:r>
              <a:rPr lang="en-US" sz="1200" b="0" i="0" u="none" strike="noStrike" kern="1200" baseline="0" dirty="0" smtClean="0">
                <a:solidFill>
                  <a:schemeClr val="tx1"/>
                </a:solidFill>
                <a:latin typeface="+mn-lt"/>
                <a:ea typeface="+mn-ea"/>
                <a:cs typeface="+mn-cs"/>
              </a:rPr>
              <a:t>We estimate, using model I, that 342 203 women died of maternal causes in 2008, but that contraceptive use</a:t>
            </a:r>
          </a:p>
          <a:p>
            <a:r>
              <a:rPr lang="en-US" sz="1200" b="0" i="0" u="none" strike="noStrike" kern="1200" baseline="0" dirty="0" smtClean="0">
                <a:solidFill>
                  <a:schemeClr val="tx1"/>
                </a:solidFill>
                <a:latin typeface="+mn-lt"/>
                <a:ea typeface="+mn-ea"/>
                <a:cs typeface="+mn-cs"/>
              </a:rPr>
              <a:t>averted 272 040 (uncertainty interval 127 937–407 134) maternal deaths (44% reduction), so without contraceptive use,</a:t>
            </a:r>
          </a:p>
          <a:p>
            <a:r>
              <a:rPr lang="en-US" sz="1200" b="0" i="0" u="none" strike="noStrike" kern="1200" baseline="0" dirty="0" smtClean="0">
                <a:solidFill>
                  <a:schemeClr val="tx1"/>
                </a:solidFill>
                <a:latin typeface="+mn-lt"/>
                <a:ea typeface="+mn-ea"/>
                <a:cs typeface="+mn-cs"/>
              </a:rPr>
              <a:t>the number of maternal deaths would have been 1.8 times higher than the 2008 total. Satisfying unmet need for</a:t>
            </a:r>
          </a:p>
          <a:p>
            <a:r>
              <a:rPr lang="en-US" sz="1200" b="0" i="0" u="none" strike="noStrike" kern="1200" baseline="0" dirty="0" smtClean="0">
                <a:solidFill>
                  <a:schemeClr val="tx1"/>
                </a:solidFill>
                <a:latin typeface="+mn-lt"/>
                <a:ea typeface="+mn-ea"/>
                <a:cs typeface="+mn-cs"/>
              </a:rPr>
              <a:t>contraception could prevent another 104 000 maternal deaths per year (29% reduction).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According to our analysis, of 1.2 billion women of</a:t>
            </a:r>
          </a:p>
          <a:p>
            <a:r>
              <a:rPr lang="en-US" sz="1200" b="0" i="0" u="none" strike="noStrike" kern="1200" baseline="0" dirty="0" smtClean="0">
                <a:solidFill>
                  <a:schemeClr val="tx1"/>
                </a:solidFill>
                <a:latin typeface="+mn-lt"/>
                <a:ea typeface="+mn-ea"/>
                <a:cs typeface="+mn-cs"/>
              </a:rPr>
              <a:t>reproductive age who were married or sexually active,</a:t>
            </a:r>
          </a:p>
          <a:p>
            <a:r>
              <a:rPr lang="en-US" sz="1200" b="0" i="0" u="none" strike="noStrike" kern="1200" baseline="0" dirty="0" smtClean="0">
                <a:solidFill>
                  <a:schemeClr val="tx1"/>
                </a:solidFill>
                <a:latin typeface="+mn-lt"/>
                <a:ea typeface="+mn-ea"/>
                <a:cs typeface="+mn-cs"/>
              </a:rPr>
              <a:t>about 722 million were using contraception. We estimate</a:t>
            </a:r>
          </a:p>
          <a:p>
            <a:r>
              <a:rPr lang="en-US" sz="1200" b="0" i="0" u="none" strike="noStrike" kern="1200" baseline="0" dirty="0" smtClean="0">
                <a:solidFill>
                  <a:schemeClr val="tx1"/>
                </a:solidFill>
                <a:latin typeface="+mn-lt"/>
                <a:ea typeface="+mn-ea"/>
                <a:cs typeface="+mn-cs"/>
              </a:rPr>
              <a:t>that contraceptive use averted 272 040 maternal deaths</a:t>
            </a:r>
          </a:p>
          <a:p>
            <a:r>
              <a:rPr lang="en-US" sz="1200" b="0" i="0" u="none" strike="noStrike" kern="1200" baseline="0" dirty="0" smtClean="0">
                <a:solidFill>
                  <a:schemeClr val="tx1"/>
                </a:solidFill>
                <a:latin typeface="+mn-lt"/>
                <a:ea typeface="+mn-ea"/>
                <a:cs typeface="+mn-cs"/>
              </a:rPr>
              <a:t>(uncertainty range 127 937–407 134) worldwide in 2008.</a:t>
            </a:r>
          </a:p>
          <a:p>
            <a:r>
              <a:rPr lang="en-US" sz="1200" b="0" i="0" u="none" strike="noStrike" kern="1200" baseline="0" dirty="0" smtClean="0">
                <a:solidFill>
                  <a:schemeClr val="tx1"/>
                </a:solidFill>
                <a:latin typeface="+mn-lt"/>
                <a:ea typeface="+mn-ea"/>
                <a:cs typeface="+mn-cs"/>
              </a:rPr>
              <a:t>Without contraceptive use, the number of maternal</a:t>
            </a:r>
          </a:p>
          <a:p>
            <a:r>
              <a:rPr lang="en-US" sz="1200" b="0" i="0" u="none" strike="noStrike" kern="1200" baseline="0" dirty="0" smtClean="0">
                <a:solidFill>
                  <a:schemeClr val="tx1"/>
                </a:solidFill>
                <a:latin typeface="+mn-lt"/>
                <a:ea typeface="+mn-ea"/>
                <a:cs typeface="+mn-cs"/>
              </a:rPr>
              <a:t>deaths would have been 1.8 times higher (equivalent to</a:t>
            </a:r>
          </a:p>
          <a:p>
            <a:r>
              <a:rPr lang="en-US" sz="1200" b="0" i="0" u="none" strike="noStrike" kern="1200" baseline="0" dirty="0" smtClean="0">
                <a:solidFill>
                  <a:schemeClr val="tx1"/>
                </a:solidFill>
                <a:latin typeface="+mn-lt"/>
                <a:ea typeface="+mn-ea"/>
                <a:cs typeface="+mn-cs"/>
              </a:rPr>
              <a:t>614 000 deaths) than with contraceptive use, which</a:t>
            </a:r>
          </a:p>
          <a:p>
            <a:r>
              <a:rPr lang="en-US" sz="1200" b="0" i="0" u="none" strike="noStrike" kern="1200" baseline="0" dirty="0" smtClean="0">
                <a:solidFill>
                  <a:schemeClr val="tx1"/>
                </a:solidFill>
                <a:latin typeface="+mn-lt"/>
                <a:ea typeface="+mn-ea"/>
                <a:cs typeface="+mn-cs"/>
              </a:rPr>
              <a:t>means that contra </a:t>
            </a:r>
            <a:r>
              <a:rPr lang="en-US" sz="1200" b="0" i="0" u="none" strike="noStrike" kern="1200" baseline="0" dirty="0" err="1" smtClean="0">
                <a:solidFill>
                  <a:schemeClr val="tx1"/>
                </a:solidFill>
                <a:latin typeface="+mn-lt"/>
                <a:ea typeface="+mn-ea"/>
                <a:cs typeface="+mn-cs"/>
              </a:rPr>
              <a:t>ceptive</a:t>
            </a:r>
            <a:r>
              <a:rPr lang="en-US" sz="1200" b="0" i="0" u="none" strike="noStrike" kern="1200" baseline="0" dirty="0" smtClean="0">
                <a:solidFill>
                  <a:schemeClr val="tx1"/>
                </a:solidFill>
                <a:latin typeface="+mn-lt"/>
                <a:ea typeface="+mn-ea"/>
                <a:cs typeface="+mn-cs"/>
              </a:rPr>
              <a:t> use averted 44.3% of maternal</a:t>
            </a:r>
          </a:p>
          <a:p>
            <a:r>
              <a:rPr lang="en-US" sz="1200" b="0" i="0" u="none" strike="noStrike" kern="1200" baseline="0" dirty="0" smtClean="0">
                <a:solidFill>
                  <a:schemeClr val="tx1"/>
                </a:solidFill>
                <a:latin typeface="+mn-lt"/>
                <a:ea typeface="+mn-ea"/>
                <a:cs typeface="+mn-cs"/>
              </a:rPr>
              <a:t>deaths (272 040 of 614 000) or 38 maternal deaths for</a:t>
            </a:r>
          </a:p>
          <a:p>
            <a:r>
              <a:rPr lang="en-US" sz="1200" b="0" i="0" u="none" strike="noStrike" kern="1200" baseline="0" dirty="0" smtClean="0">
                <a:solidFill>
                  <a:schemeClr val="tx1"/>
                </a:solidFill>
                <a:latin typeface="+mn-lt"/>
                <a:ea typeface="+mn-ea"/>
                <a:cs typeface="+mn-cs"/>
              </a:rPr>
              <a:t>every 100 000 repro </a:t>
            </a:r>
            <a:r>
              <a:rPr lang="en-US" sz="1200" b="0" i="0" u="none" strike="noStrike" kern="1200" baseline="0" dirty="0" err="1" smtClean="0">
                <a:solidFill>
                  <a:schemeClr val="tx1"/>
                </a:solidFill>
                <a:latin typeface="+mn-lt"/>
                <a:ea typeface="+mn-ea"/>
                <a:cs typeface="+mn-cs"/>
              </a:rPr>
              <a:t>ductive</a:t>
            </a:r>
            <a:r>
              <a:rPr lang="en-US" sz="1200" b="0" i="0" u="none" strike="noStrike" kern="1200" baseline="0" dirty="0" smtClean="0">
                <a:solidFill>
                  <a:schemeClr val="tx1"/>
                </a:solidFill>
                <a:latin typeface="+mn-lt"/>
                <a:ea typeface="+mn-ea"/>
                <a:cs typeface="+mn-cs"/>
              </a:rPr>
              <a:t>-age women using contraceptive</a:t>
            </a:r>
          </a:p>
          <a:p>
            <a:r>
              <a:rPr lang="en-US" sz="1200" b="0" i="0" u="none" strike="noStrike" kern="1200" baseline="0" dirty="0" smtClean="0">
                <a:solidFill>
                  <a:schemeClr val="tx1"/>
                </a:solidFill>
                <a:latin typeface="+mn-lt"/>
                <a:ea typeface="+mn-ea"/>
                <a:cs typeface="+mn-cs"/>
              </a:rPr>
              <a:t>methods every year.</a:t>
            </a:r>
          </a:p>
          <a:p>
            <a:r>
              <a:rPr lang="en-US" sz="1200" b="0" i="0" u="none" strike="noStrike" kern="1200" baseline="0" dirty="0" smtClean="0">
                <a:solidFill>
                  <a:schemeClr val="tx1"/>
                </a:solidFill>
                <a:latin typeface="+mn-lt"/>
                <a:ea typeface="+mn-ea"/>
                <a:cs typeface="+mn-cs"/>
              </a:rPr>
              <a:t>In regions where contraceptive prevalence rates were</a:t>
            </a:r>
            <a:endParaRPr lang="en-US" dirty="0"/>
          </a:p>
        </p:txBody>
      </p:sp>
      <p:sp>
        <p:nvSpPr>
          <p:cNvPr id="4" name="Slide Number Placeholder 3"/>
          <p:cNvSpPr>
            <a:spLocks noGrp="1"/>
          </p:cNvSpPr>
          <p:nvPr>
            <p:ph type="sldNum" sz="quarter" idx="10"/>
          </p:nvPr>
        </p:nvSpPr>
        <p:spPr/>
        <p:txBody>
          <a:bodyPr/>
          <a:lstStyle/>
          <a:p>
            <a:fld id="{221A77CC-3591-224F-A47C-1090716DA153}" type="slidenum">
              <a:rPr lang="en-US" smtClean="0"/>
              <a:t>5</a:t>
            </a:fld>
            <a:endParaRPr lang="en-US"/>
          </a:p>
        </p:txBody>
      </p:sp>
    </p:spTree>
    <p:extLst>
      <p:ext uri="{BB962C8B-B14F-4D97-AF65-F5344CB8AC3E}">
        <p14:creationId xmlns:p14="http://schemas.microsoft.com/office/powerpoint/2010/main" val="1065471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50</a:t>
            </a:fld>
            <a:endParaRPr lang="en-US"/>
          </a:p>
        </p:txBody>
      </p:sp>
    </p:spTree>
    <p:extLst>
      <p:ext uri="{BB962C8B-B14F-4D97-AF65-F5344CB8AC3E}">
        <p14:creationId xmlns:p14="http://schemas.microsoft.com/office/powerpoint/2010/main" val="856919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JODY</a:t>
            </a:r>
          </a:p>
          <a:p>
            <a:r>
              <a:rPr lang="en-US" dirty="0" smtClean="0"/>
              <a:t>Med students as advocate in other specialties and on rotations</a:t>
            </a:r>
            <a:endParaRPr lang="en-US" dirty="0"/>
          </a:p>
        </p:txBody>
      </p:sp>
      <p:sp>
        <p:nvSpPr>
          <p:cNvPr id="4" name="Slide Number Placeholder 3"/>
          <p:cNvSpPr>
            <a:spLocks noGrp="1"/>
          </p:cNvSpPr>
          <p:nvPr>
            <p:ph type="sldNum" sz="quarter" idx="10"/>
          </p:nvPr>
        </p:nvSpPr>
        <p:spPr/>
        <p:txBody>
          <a:bodyPr/>
          <a:lstStyle/>
          <a:p>
            <a:pPr>
              <a:defRPr/>
            </a:pPr>
            <a:fld id="{71B9184A-1A2B-49A3-9BDF-D9ED69580FFF}" type="slidenum">
              <a:rPr lang="en-US" smtClean="0"/>
              <a:pPr>
                <a:defRPr/>
              </a:pPr>
              <a:t>6</a:t>
            </a:fld>
            <a:endParaRPr lang="en-US"/>
          </a:p>
        </p:txBody>
      </p:sp>
    </p:spTree>
    <p:extLst>
      <p:ext uri="{BB962C8B-B14F-4D97-AF65-F5344CB8AC3E}">
        <p14:creationId xmlns:p14="http://schemas.microsoft.com/office/powerpoint/2010/main" val="397049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3530" eaLnBrk="0" hangingPunct="0">
              <a:defRPr b="1">
                <a:solidFill>
                  <a:schemeClr val="tx1"/>
                </a:solidFill>
                <a:latin typeface="Arial" charset="0"/>
              </a:defRPr>
            </a:lvl1pPr>
            <a:lvl2pPr marL="729577" indent="-280607" defTabSz="913530" eaLnBrk="0" hangingPunct="0">
              <a:defRPr b="1">
                <a:solidFill>
                  <a:schemeClr val="tx1"/>
                </a:solidFill>
                <a:latin typeface="Arial" charset="0"/>
              </a:defRPr>
            </a:lvl2pPr>
            <a:lvl3pPr marL="1122426" indent="-224485" defTabSz="913530" eaLnBrk="0" hangingPunct="0">
              <a:defRPr b="1">
                <a:solidFill>
                  <a:schemeClr val="tx1"/>
                </a:solidFill>
                <a:latin typeface="Arial" charset="0"/>
              </a:defRPr>
            </a:lvl3pPr>
            <a:lvl4pPr marL="1571396" indent="-224485" defTabSz="913530" eaLnBrk="0" hangingPunct="0">
              <a:defRPr b="1">
                <a:solidFill>
                  <a:schemeClr val="tx1"/>
                </a:solidFill>
                <a:latin typeface="Arial" charset="0"/>
              </a:defRPr>
            </a:lvl4pPr>
            <a:lvl5pPr marL="2020367" indent="-224485" defTabSz="913530" eaLnBrk="0" hangingPunct="0">
              <a:defRPr b="1">
                <a:solidFill>
                  <a:schemeClr val="tx1"/>
                </a:solidFill>
                <a:latin typeface="Arial" charset="0"/>
              </a:defRPr>
            </a:lvl5pPr>
            <a:lvl6pPr marL="2469337" indent="-224485" defTabSz="913530" eaLnBrk="0" fontAlgn="base" hangingPunct="0">
              <a:spcBef>
                <a:spcPct val="0"/>
              </a:spcBef>
              <a:spcAft>
                <a:spcPct val="0"/>
              </a:spcAft>
              <a:defRPr b="1">
                <a:solidFill>
                  <a:schemeClr val="tx1"/>
                </a:solidFill>
                <a:latin typeface="Arial" charset="0"/>
              </a:defRPr>
            </a:lvl6pPr>
            <a:lvl7pPr marL="2918308" indent="-224485" defTabSz="913530" eaLnBrk="0" fontAlgn="base" hangingPunct="0">
              <a:spcBef>
                <a:spcPct val="0"/>
              </a:spcBef>
              <a:spcAft>
                <a:spcPct val="0"/>
              </a:spcAft>
              <a:defRPr b="1">
                <a:solidFill>
                  <a:schemeClr val="tx1"/>
                </a:solidFill>
                <a:latin typeface="Arial" charset="0"/>
              </a:defRPr>
            </a:lvl7pPr>
            <a:lvl8pPr marL="3367278" indent="-224485" defTabSz="913530" eaLnBrk="0" fontAlgn="base" hangingPunct="0">
              <a:spcBef>
                <a:spcPct val="0"/>
              </a:spcBef>
              <a:spcAft>
                <a:spcPct val="0"/>
              </a:spcAft>
              <a:defRPr b="1">
                <a:solidFill>
                  <a:schemeClr val="tx1"/>
                </a:solidFill>
                <a:latin typeface="Arial" charset="0"/>
              </a:defRPr>
            </a:lvl8pPr>
            <a:lvl9pPr marL="3816248" indent="-224485" defTabSz="913530" eaLnBrk="0" fontAlgn="base" hangingPunct="0">
              <a:spcBef>
                <a:spcPct val="0"/>
              </a:spcBef>
              <a:spcAft>
                <a:spcPct val="0"/>
              </a:spcAft>
              <a:defRPr b="1">
                <a:solidFill>
                  <a:schemeClr val="tx1"/>
                </a:solidFill>
                <a:latin typeface="Arial" charset="0"/>
              </a:defRPr>
            </a:lvl9pPr>
          </a:lstStyle>
          <a:p>
            <a:pPr eaLnBrk="1" hangingPunct="1"/>
            <a:fld id="{ACC64273-16C7-498C-B29A-C30146A579F9}" type="slidenum">
              <a:rPr lang="en-US" b="0"/>
              <a:pPr eaLnBrk="1" hangingPunct="1"/>
              <a:t>7</a:t>
            </a:fld>
            <a:endParaRPr lang="en-US" b="0"/>
          </a:p>
        </p:txBody>
      </p:sp>
      <p:sp>
        <p:nvSpPr>
          <p:cNvPr id="59395" name="Rectangle 7"/>
          <p:cNvSpPr txBox="1">
            <a:spLocks noGrp="1" noChangeArrowheads="1"/>
          </p:cNvSpPr>
          <p:nvPr/>
        </p:nvSpPr>
        <p:spPr bwMode="auto">
          <a:xfrm>
            <a:off x="3885319" y="8684692"/>
            <a:ext cx="2971126" cy="457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nchor="b"/>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fld id="{7C236F45-846D-42B7-86CB-85600F02E624}" type="slidenum">
              <a:rPr lang="en-US" sz="1200" b="0"/>
              <a:pPr algn="r" eaLnBrk="1" hangingPunct="1"/>
              <a:t>7</a:t>
            </a:fld>
            <a:endParaRPr lang="en-US" sz="1200" b="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914193" y="4343127"/>
            <a:ext cx="5029615" cy="4115034"/>
          </a:xfrm>
          <a:noFill/>
        </p:spPr>
        <p:txBody>
          <a:bodyPr/>
          <a:lstStyle/>
          <a:p>
            <a:pPr eaLnBrk="1" hangingPunct="1"/>
            <a:r>
              <a:rPr lang="en-US" dirty="0" smtClean="0"/>
              <a:t>JODY</a:t>
            </a:r>
          </a:p>
          <a:p>
            <a:pPr eaLnBrk="1" hangingPunct="1"/>
            <a:r>
              <a:rPr lang="en-US" dirty="0" smtClean="0"/>
              <a:t>IUD 5.5</a:t>
            </a:r>
          </a:p>
          <a:p>
            <a:pPr eaLnBrk="1" hangingPunct="1"/>
            <a:r>
              <a:rPr lang="en-US" dirty="0" err="1" smtClean="0"/>
              <a:t>Dmpa</a:t>
            </a:r>
            <a:r>
              <a:rPr lang="en-US" dirty="0" smtClean="0"/>
              <a:t> 3.5</a:t>
            </a:r>
          </a:p>
          <a:p>
            <a:pPr eaLnBrk="1" hangingPunct="1"/>
            <a:r>
              <a:rPr lang="en-US" dirty="0" smtClean="0"/>
              <a:t>Path/ring 3.6</a:t>
            </a:r>
          </a:p>
          <a:p>
            <a:pPr eaLnBrk="1" hangingPunct="1"/>
            <a:r>
              <a:rPr lang="en-US" dirty="0" smtClean="0"/>
              <a:t>Pill</a:t>
            </a:r>
          </a:p>
          <a:p>
            <a:pPr eaLnBrk="1" hangingPunct="1"/>
            <a:r>
              <a:rPr lang="en-US" dirty="0" smtClean="0"/>
              <a:t>Female sterilization- 27, male 10</a:t>
            </a:r>
          </a:p>
        </p:txBody>
      </p:sp>
    </p:spTree>
    <p:extLst>
      <p:ext uri="{BB962C8B-B14F-4D97-AF65-F5344CB8AC3E}">
        <p14:creationId xmlns:p14="http://schemas.microsoft.com/office/powerpoint/2010/main" val="84075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3530" eaLnBrk="0" hangingPunct="0">
              <a:defRPr b="1">
                <a:solidFill>
                  <a:schemeClr val="tx1"/>
                </a:solidFill>
                <a:latin typeface="Arial" charset="0"/>
              </a:defRPr>
            </a:lvl1pPr>
            <a:lvl2pPr marL="729577" indent="-280607" defTabSz="913530" eaLnBrk="0" hangingPunct="0">
              <a:defRPr b="1">
                <a:solidFill>
                  <a:schemeClr val="tx1"/>
                </a:solidFill>
                <a:latin typeface="Arial" charset="0"/>
              </a:defRPr>
            </a:lvl2pPr>
            <a:lvl3pPr marL="1122426" indent="-224485" defTabSz="913530" eaLnBrk="0" hangingPunct="0">
              <a:defRPr b="1">
                <a:solidFill>
                  <a:schemeClr val="tx1"/>
                </a:solidFill>
                <a:latin typeface="Arial" charset="0"/>
              </a:defRPr>
            </a:lvl3pPr>
            <a:lvl4pPr marL="1571396" indent="-224485" defTabSz="913530" eaLnBrk="0" hangingPunct="0">
              <a:defRPr b="1">
                <a:solidFill>
                  <a:schemeClr val="tx1"/>
                </a:solidFill>
                <a:latin typeface="Arial" charset="0"/>
              </a:defRPr>
            </a:lvl4pPr>
            <a:lvl5pPr marL="2020367" indent="-224485" defTabSz="913530" eaLnBrk="0" hangingPunct="0">
              <a:defRPr b="1">
                <a:solidFill>
                  <a:schemeClr val="tx1"/>
                </a:solidFill>
                <a:latin typeface="Arial" charset="0"/>
              </a:defRPr>
            </a:lvl5pPr>
            <a:lvl6pPr marL="2469337" indent="-224485" defTabSz="913530" eaLnBrk="0" fontAlgn="base" hangingPunct="0">
              <a:spcBef>
                <a:spcPct val="0"/>
              </a:spcBef>
              <a:spcAft>
                <a:spcPct val="0"/>
              </a:spcAft>
              <a:defRPr b="1">
                <a:solidFill>
                  <a:schemeClr val="tx1"/>
                </a:solidFill>
                <a:latin typeface="Arial" charset="0"/>
              </a:defRPr>
            </a:lvl6pPr>
            <a:lvl7pPr marL="2918308" indent="-224485" defTabSz="913530" eaLnBrk="0" fontAlgn="base" hangingPunct="0">
              <a:spcBef>
                <a:spcPct val="0"/>
              </a:spcBef>
              <a:spcAft>
                <a:spcPct val="0"/>
              </a:spcAft>
              <a:defRPr b="1">
                <a:solidFill>
                  <a:schemeClr val="tx1"/>
                </a:solidFill>
                <a:latin typeface="Arial" charset="0"/>
              </a:defRPr>
            </a:lvl7pPr>
            <a:lvl8pPr marL="3367278" indent="-224485" defTabSz="913530" eaLnBrk="0" fontAlgn="base" hangingPunct="0">
              <a:spcBef>
                <a:spcPct val="0"/>
              </a:spcBef>
              <a:spcAft>
                <a:spcPct val="0"/>
              </a:spcAft>
              <a:defRPr b="1">
                <a:solidFill>
                  <a:schemeClr val="tx1"/>
                </a:solidFill>
                <a:latin typeface="Arial" charset="0"/>
              </a:defRPr>
            </a:lvl8pPr>
            <a:lvl9pPr marL="3816248" indent="-224485" defTabSz="913530" eaLnBrk="0" fontAlgn="base" hangingPunct="0">
              <a:spcBef>
                <a:spcPct val="0"/>
              </a:spcBef>
              <a:spcAft>
                <a:spcPct val="0"/>
              </a:spcAft>
              <a:defRPr b="1">
                <a:solidFill>
                  <a:schemeClr val="tx1"/>
                </a:solidFill>
                <a:latin typeface="Arial" charset="0"/>
              </a:defRPr>
            </a:lvl9pPr>
          </a:lstStyle>
          <a:p>
            <a:pPr eaLnBrk="1" hangingPunct="1"/>
            <a:fld id="{92EE02F4-1F14-4E4B-A2AE-42F9E7ACEC0C}" type="slidenum">
              <a:rPr lang="en-US" b="0"/>
              <a:pPr eaLnBrk="1" hangingPunct="1"/>
              <a:t>8</a:t>
            </a:fld>
            <a:endParaRPr lang="en-US" b="0"/>
          </a:p>
        </p:txBody>
      </p:sp>
      <p:sp>
        <p:nvSpPr>
          <p:cNvPr id="60419" name="Rectangle 7"/>
          <p:cNvSpPr txBox="1">
            <a:spLocks noGrp="1" noChangeArrowheads="1"/>
          </p:cNvSpPr>
          <p:nvPr/>
        </p:nvSpPr>
        <p:spPr bwMode="auto">
          <a:xfrm>
            <a:off x="3885319" y="8684692"/>
            <a:ext cx="2971126" cy="457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nchor="b"/>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fld id="{A4755FB5-D141-4EDE-AFC1-8D1D161A97EF}" type="slidenum">
              <a:rPr lang="en-US" sz="1200" b="0"/>
              <a:pPr algn="r" eaLnBrk="1" hangingPunct="1"/>
              <a:t>8</a:t>
            </a:fld>
            <a:endParaRPr lang="en-US" sz="1200" b="0"/>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xfrm>
            <a:off x="914193" y="4343127"/>
            <a:ext cx="5029615" cy="4115034"/>
          </a:xfrm>
          <a:noFill/>
        </p:spPr>
        <p:txBody>
          <a:bodyPr/>
          <a:lstStyle/>
          <a:p>
            <a:pPr eaLnBrk="1" hangingPunct="1"/>
            <a:r>
              <a:rPr lang="en-US" dirty="0" smtClean="0"/>
              <a:t>JODY</a:t>
            </a:r>
          </a:p>
        </p:txBody>
      </p:sp>
    </p:spTree>
    <p:extLst>
      <p:ext uri="{BB962C8B-B14F-4D97-AF65-F5344CB8AC3E}">
        <p14:creationId xmlns:p14="http://schemas.microsoft.com/office/powerpoint/2010/main" val="7433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29057" indent="-280406" eaLnBrk="0" hangingPunct="0">
              <a:defRPr>
                <a:solidFill>
                  <a:schemeClr val="tx1"/>
                </a:solidFill>
                <a:latin typeface="Arial" charset="0"/>
                <a:ea typeface="ＭＳ Ｐゴシック" charset="0"/>
              </a:defRPr>
            </a:lvl2pPr>
            <a:lvl3pPr marL="1121626" indent="-224325" eaLnBrk="0" hangingPunct="0">
              <a:defRPr>
                <a:solidFill>
                  <a:schemeClr val="tx1"/>
                </a:solidFill>
                <a:latin typeface="Arial" charset="0"/>
                <a:ea typeface="ＭＳ Ｐゴシック" charset="0"/>
              </a:defRPr>
            </a:lvl3pPr>
            <a:lvl4pPr marL="1570276" indent="-224325" eaLnBrk="0" hangingPunct="0">
              <a:defRPr>
                <a:solidFill>
                  <a:schemeClr val="tx1"/>
                </a:solidFill>
                <a:latin typeface="Arial" charset="0"/>
                <a:ea typeface="ＭＳ Ｐゴシック" charset="0"/>
              </a:defRPr>
            </a:lvl4pPr>
            <a:lvl5pPr marL="2018927" indent="-224325" eaLnBrk="0" hangingPunct="0">
              <a:defRPr>
                <a:solidFill>
                  <a:schemeClr val="tx1"/>
                </a:solidFill>
                <a:latin typeface="Arial" charset="0"/>
                <a:ea typeface="ＭＳ Ｐゴシック" charset="0"/>
              </a:defRPr>
            </a:lvl5pPr>
            <a:lvl6pPr marL="2467577" indent="-224325" eaLnBrk="0" fontAlgn="base" hangingPunct="0">
              <a:spcBef>
                <a:spcPct val="0"/>
              </a:spcBef>
              <a:spcAft>
                <a:spcPct val="0"/>
              </a:spcAft>
              <a:defRPr>
                <a:solidFill>
                  <a:schemeClr val="tx1"/>
                </a:solidFill>
                <a:latin typeface="Arial" charset="0"/>
                <a:ea typeface="ＭＳ Ｐゴシック" charset="0"/>
              </a:defRPr>
            </a:lvl6pPr>
            <a:lvl7pPr marL="2916227" indent="-224325" eaLnBrk="0" fontAlgn="base" hangingPunct="0">
              <a:spcBef>
                <a:spcPct val="0"/>
              </a:spcBef>
              <a:spcAft>
                <a:spcPct val="0"/>
              </a:spcAft>
              <a:defRPr>
                <a:solidFill>
                  <a:schemeClr val="tx1"/>
                </a:solidFill>
                <a:latin typeface="Arial" charset="0"/>
                <a:ea typeface="ＭＳ Ｐゴシック" charset="0"/>
              </a:defRPr>
            </a:lvl7pPr>
            <a:lvl8pPr marL="3364878" indent="-224325" eaLnBrk="0" fontAlgn="base" hangingPunct="0">
              <a:spcBef>
                <a:spcPct val="0"/>
              </a:spcBef>
              <a:spcAft>
                <a:spcPct val="0"/>
              </a:spcAft>
              <a:defRPr>
                <a:solidFill>
                  <a:schemeClr val="tx1"/>
                </a:solidFill>
                <a:latin typeface="Arial" charset="0"/>
                <a:ea typeface="ＭＳ Ｐゴシック" charset="0"/>
              </a:defRPr>
            </a:lvl8pPr>
            <a:lvl9pPr marL="3813528" indent="-224325"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4A0B3855-3B2C-324D-85E3-4905050E8544}" type="slidenum">
              <a:rPr lang="en-US" smtClean="0"/>
              <a:pPr eaLnBrk="1" hangingPunct="1">
                <a:defRPr/>
              </a:pPr>
              <a:t>9</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smtClean="0">
                <a:latin typeface="Times New Roman" charset="0"/>
                <a:cs typeface="+mn-cs"/>
              </a:rPr>
              <a:t>JODY</a:t>
            </a:r>
          </a:p>
        </p:txBody>
      </p:sp>
    </p:spTree>
    <p:extLst>
      <p:ext uri="{BB962C8B-B14F-4D97-AF65-F5344CB8AC3E}">
        <p14:creationId xmlns:p14="http://schemas.microsoft.com/office/powerpoint/2010/main" val="1898896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p:spTree>
      <p:nvGrpSpPr>
        <p:cNvPr id="1" name=""/>
        <p:cNvGrpSpPr/>
        <p:nvPr/>
      </p:nvGrpSpPr>
      <p:grpSpPr>
        <a:xfrm>
          <a:off x="0" y="0"/>
          <a:ext cx="0" cy="0"/>
          <a:chOff x="0" y="0"/>
          <a:chExt cx="0" cy="0"/>
        </a:xfrm>
      </p:grpSpPr>
      <p:sp>
        <p:nvSpPr>
          <p:cNvPr id="7" name="Rectangle 6"/>
          <p:cNvSpPr/>
          <p:nvPr/>
        </p:nvSpPr>
        <p:spPr>
          <a:xfrm>
            <a:off x="-19844" y="9921"/>
            <a:ext cx="9144000" cy="4152504"/>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886200" y="1701800"/>
            <a:ext cx="4521478" cy="617376"/>
          </a:xfrm>
          <a:prstGeom prst="rect">
            <a:avLst/>
          </a:prstGeom>
        </p:spPr>
        <p:txBody>
          <a:bodyPr>
            <a:normAutofit/>
          </a:bodyPr>
          <a:lstStyle>
            <a:lvl1pPr marL="0" indent="0" algn="r">
              <a:buNone/>
              <a:defRPr lang="en-US" sz="1800" b="1" kern="1200" baseline="0" dirty="0">
                <a:solidFill>
                  <a:srgbClr val="1E1D64"/>
                </a:solidFill>
                <a:latin typeface="Calibri" pitchFamily="34" charset="0"/>
                <a:ea typeface="+mn-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79401"/>
            <a:ext cx="7924800" cy="1470025"/>
          </a:xfrm>
        </p:spPr>
        <p:txBody>
          <a:bodyPr>
            <a:noAutofit/>
          </a:bodyPr>
          <a:lstStyle>
            <a:lvl1pPr algn="r">
              <a:defRPr sz="4800" b="1" spc="-150">
                <a:solidFill>
                  <a:schemeClr val="tx1"/>
                </a:solidFill>
                <a:effectLst/>
                <a:latin typeface="+mj-lt"/>
              </a:defRPr>
            </a:lvl1pPr>
          </a:lstStyle>
          <a:p>
            <a:r>
              <a:rPr lang="en-US" smtClean="0"/>
              <a:t>Click to edit Master title style</a:t>
            </a:r>
            <a:endParaRPr lang="en-US" dirty="0"/>
          </a:p>
        </p:txBody>
      </p:sp>
      <p:cxnSp>
        <p:nvCxnSpPr>
          <p:cNvPr id="13" name="Straight Connector 12"/>
          <p:cNvCxnSpPr/>
          <p:nvPr/>
        </p:nvCxnSpPr>
        <p:spPr>
          <a:xfrm>
            <a:off x="6770914" y="4343400"/>
            <a:ext cx="0" cy="1792325"/>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hasCustomPrompt="1"/>
          </p:nvPr>
        </p:nvSpPr>
        <p:spPr>
          <a:xfrm>
            <a:off x="842967" y="4582929"/>
            <a:ext cx="5786433" cy="1117600"/>
          </a:xfrm>
          <a:prstGeom prst="rect">
            <a:avLst/>
          </a:prstGeom>
        </p:spPr>
        <p:txBody>
          <a:bodyPr>
            <a:noAutofit/>
          </a:bodyPr>
          <a:lstStyle>
            <a:lvl1pPr marL="0" indent="0" algn="r">
              <a:buNone/>
              <a:defRPr lang="en-US" sz="1700" b="1" kern="1200" dirty="0" smtClean="0">
                <a:solidFill>
                  <a:schemeClr val="tx1"/>
                </a:solidFill>
                <a:latin typeface="+mn-lt"/>
                <a:ea typeface="+mn-ea"/>
                <a:cs typeface="+mn-cs"/>
              </a:defRPr>
            </a:lvl1pPr>
            <a:lvl2pPr marL="457200" indent="0" algn="r">
              <a:buNone/>
              <a:defRPr lang="en-US" sz="1700" b="1" kern="1200" dirty="0" smtClean="0">
                <a:solidFill>
                  <a:schemeClr val="tx1">
                    <a:lumMod val="50000"/>
                    <a:lumOff val="50000"/>
                  </a:schemeClr>
                </a:solidFill>
                <a:latin typeface="Garamond" pitchFamily="18" charset="0"/>
                <a:ea typeface="+mn-ea"/>
                <a:cs typeface="+mn-cs"/>
              </a:defRPr>
            </a:lvl2pPr>
            <a:lvl3pPr marL="914400" indent="0" algn="r">
              <a:buNone/>
              <a:defRPr lang="en-US" sz="1700" b="1" kern="1200" dirty="0" smtClean="0">
                <a:solidFill>
                  <a:schemeClr val="tx1">
                    <a:lumMod val="50000"/>
                    <a:lumOff val="50000"/>
                  </a:schemeClr>
                </a:solidFill>
                <a:latin typeface="Garamond" pitchFamily="18" charset="0"/>
                <a:ea typeface="+mn-ea"/>
                <a:cs typeface="+mn-cs"/>
              </a:defRPr>
            </a:lvl3pPr>
            <a:lvl4pPr marL="1371600" indent="0" algn="r">
              <a:buNone/>
              <a:defRPr lang="en-US" sz="1700" b="1" kern="1200" dirty="0" smtClean="0">
                <a:solidFill>
                  <a:schemeClr val="tx1">
                    <a:lumMod val="50000"/>
                    <a:lumOff val="50000"/>
                  </a:schemeClr>
                </a:solidFill>
                <a:latin typeface="Garamond" pitchFamily="18" charset="0"/>
                <a:ea typeface="+mn-ea"/>
                <a:cs typeface="+mn-cs"/>
              </a:defRPr>
            </a:lvl4pPr>
            <a:lvl5pPr marL="1828800" indent="0" algn="r">
              <a:buNone/>
              <a:defRPr lang="en-US" sz="1700" b="1" kern="1200" dirty="0">
                <a:solidFill>
                  <a:schemeClr val="tx1">
                    <a:lumMod val="50000"/>
                    <a:lumOff val="50000"/>
                  </a:schemeClr>
                </a:solidFill>
                <a:latin typeface="Garamond" pitchFamily="18" charset="0"/>
                <a:ea typeface="+mn-ea"/>
                <a:cs typeface="+mn-cs"/>
              </a:defRPr>
            </a:lvl5pPr>
          </a:lstStyle>
          <a:p>
            <a:pPr lvl="0"/>
            <a:r>
              <a:rPr lang="en-US" dirty="0" smtClean="0"/>
              <a:t>Instructor name and title</a:t>
            </a:r>
          </a:p>
        </p:txBody>
      </p:sp>
      <p:pic>
        <p:nvPicPr>
          <p:cNvPr id="4" name="Picture 3" descr="ucsf_tag_sig_K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966" y="4424845"/>
            <a:ext cx="2317346" cy="1553082"/>
          </a:xfrm>
          <a:prstGeom prst="rect">
            <a:avLst/>
          </a:prstGeom>
        </p:spPr>
      </p:pic>
      <p:sp>
        <p:nvSpPr>
          <p:cNvPr id="8" name="Rectangle 7"/>
          <p:cNvSpPr/>
          <p:nvPr/>
        </p:nvSpPr>
        <p:spPr>
          <a:xfrm>
            <a:off x="-19844" y="9921"/>
            <a:ext cx="9144000" cy="4152504"/>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770914" y="4343400"/>
            <a:ext cx="0" cy="1792325"/>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descr="ucsf_tag_sig_K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966" y="4424845"/>
            <a:ext cx="2317346" cy="1553082"/>
          </a:xfrm>
          <a:prstGeom prst="rect">
            <a:avLst/>
          </a:prstGeom>
        </p:spPr>
      </p:pic>
      <p:sp>
        <p:nvSpPr>
          <p:cNvPr id="11" name="Rectangle 10"/>
          <p:cNvSpPr/>
          <p:nvPr/>
        </p:nvSpPr>
        <p:spPr>
          <a:xfrm>
            <a:off x="-19844" y="9921"/>
            <a:ext cx="9144000" cy="4152504"/>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770914" y="4343400"/>
            <a:ext cx="0" cy="1792325"/>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descr="ucsf_tag_sig_K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966" y="4424845"/>
            <a:ext cx="2317346" cy="1553082"/>
          </a:xfrm>
          <a:prstGeom prst="rect">
            <a:avLst/>
          </a:prstGeom>
        </p:spPr>
      </p:pic>
    </p:spTree>
    <p:extLst>
      <p:ext uri="{BB962C8B-B14F-4D97-AF65-F5344CB8AC3E}">
        <p14:creationId xmlns:p14="http://schemas.microsoft.com/office/powerpoint/2010/main" val="19759972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280093"/>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Box 6"/>
          <p:cNvSpPr txBox="1"/>
          <p:nvPr/>
        </p:nvSpPr>
        <p:spPr>
          <a:xfrm>
            <a:off x="1140985" y="1765966"/>
            <a:ext cx="184666" cy="369332"/>
          </a:xfrm>
          <a:prstGeom prst="rect">
            <a:avLst/>
          </a:prstGeom>
          <a:noFill/>
        </p:spPr>
        <p:txBody>
          <a:bodyPr wrap="none" rtlCol="0">
            <a:spAutoFit/>
          </a:bodyPr>
          <a:lstStyle/>
          <a:p>
            <a:endParaRPr lang="en-US" dirty="0"/>
          </a:p>
        </p:txBody>
      </p:sp>
      <p:sp>
        <p:nvSpPr>
          <p:cNvPr id="6" name="Rectangle 5"/>
          <p:cNvSpPr/>
          <p:nvPr/>
        </p:nvSpPr>
        <p:spPr>
          <a:xfrm>
            <a:off x="0" y="0"/>
            <a:ext cx="9144000" cy="6280093"/>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40985" y="176596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565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9844" y="9921"/>
            <a:ext cx="9163844" cy="6274992"/>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Rectangle 4"/>
          <p:cNvSpPr/>
          <p:nvPr/>
        </p:nvSpPr>
        <p:spPr>
          <a:xfrm>
            <a:off x="-19844" y="9921"/>
            <a:ext cx="9163844" cy="6274992"/>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44" y="9921"/>
            <a:ext cx="9163844" cy="6274992"/>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944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Rectangle 5"/>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31800" y="6229350"/>
            <a:ext cx="1905000" cy="457200"/>
          </a:xfrm>
          <a:prstGeom prst="rect">
            <a:avLst/>
          </a:prstGeom>
          <a:ln/>
        </p:spPr>
        <p:txBody>
          <a:bodyPr/>
          <a:lstStyle>
            <a:lvl1pPr>
              <a:defRPr/>
            </a:lvl1pPr>
          </a:lstStyle>
          <a:p>
            <a:fld id="{743F2E13-520B-4134-B9EC-C6D9E6578637}" type="datetimeFigureOut">
              <a:rPr lang="en-US" smtClean="0">
                <a:solidFill>
                  <a:prstClr val="white">
                    <a:tint val="75000"/>
                  </a:prstClr>
                </a:solidFill>
              </a:rPr>
              <a:pPr/>
              <a:t>8/2/16</a:t>
            </a:fld>
            <a:endParaRPr lang="en-US">
              <a:solidFill>
                <a:prstClr val="white">
                  <a:tint val="75000"/>
                </a:prstClr>
              </a:solidFill>
            </a:endParaRPr>
          </a:p>
        </p:txBody>
      </p:sp>
      <p:sp>
        <p:nvSpPr>
          <p:cNvPr id="4" name="Rectangle 5"/>
          <p:cNvSpPr>
            <a:spLocks noGrp="1" noChangeArrowheads="1"/>
          </p:cNvSpPr>
          <p:nvPr>
            <p:ph type="ftr" sz="quarter" idx="11"/>
          </p:nvPr>
        </p:nvSpPr>
        <p:spPr>
          <a:xfrm>
            <a:off x="3124200" y="6229350"/>
            <a:ext cx="2895600" cy="457200"/>
          </a:xfrm>
          <a:prstGeom prst="rect">
            <a:avLst/>
          </a:prstGeom>
          <a:ln/>
        </p:spPr>
        <p:txBody>
          <a:bodyPr/>
          <a:lstStyle>
            <a:lvl1pPr>
              <a:defRPr/>
            </a:lvl1pPr>
          </a:lstStyle>
          <a:p>
            <a:endParaRPr lang="en-US">
              <a:solidFill>
                <a:prstClr val="white">
                  <a:tint val="75000"/>
                </a:prstClr>
              </a:solidFill>
            </a:endParaRPr>
          </a:p>
        </p:txBody>
      </p:sp>
      <p:sp>
        <p:nvSpPr>
          <p:cNvPr id="5" name="Rectangle 6"/>
          <p:cNvSpPr>
            <a:spLocks noGrp="1" noChangeArrowheads="1"/>
          </p:cNvSpPr>
          <p:nvPr>
            <p:ph type="sldNum" sz="quarter" idx="12"/>
          </p:nvPr>
        </p:nvSpPr>
        <p:spPr>
          <a:xfrm>
            <a:off x="6731000" y="6229350"/>
            <a:ext cx="1905000" cy="457200"/>
          </a:xfrm>
          <a:prstGeom prst="rect">
            <a:avLst/>
          </a:prstGeom>
          <a:ln/>
        </p:spPr>
        <p:txBody>
          <a:bodyPr/>
          <a:lstStyle>
            <a:lvl1pPr>
              <a:defRPr/>
            </a:lvl1pPr>
          </a:lstStyle>
          <a:p>
            <a:fld id="{D9F49707-95E7-4FF6-BC9A-71B32B58F38F}" type="slidenum">
              <a:rPr lang="en-US" smtClean="0">
                <a:solidFill>
                  <a:prstClr val="white">
                    <a:tint val="75000"/>
                  </a:prstClr>
                </a:solidFill>
              </a:rPr>
              <a:pPr/>
              <a:t>‹#›</a:t>
            </a:fld>
            <a:endParaRPr lang="en-US">
              <a:solidFill>
                <a:prstClr val="white">
                  <a:tint val="75000"/>
                </a:prstClr>
              </a:solidFill>
            </a:endParaRPr>
          </a:p>
        </p:txBody>
      </p:sp>
      <p:sp>
        <p:nvSpPr>
          <p:cNvPr id="7" name="Rectangle 6"/>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97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9050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31800" y="6229350"/>
            <a:ext cx="1905000" cy="457200"/>
          </a:xfrm>
          <a:prstGeom prst="rect">
            <a:avLst/>
          </a:prstGeom>
          <a:ln/>
        </p:spPr>
        <p:txBody>
          <a:bodyPr/>
          <a:lstStyle>
            <a:lvl1pPr>
              <a:defRPr/>
            </a:lvl1pPr>
          </a:lstStyle>
          <a:p>
            <a:fld id="{743F2E13-520B-4134-B9EC-C6D9E6578637}" type="datetimeFigureOut">
              <a:rPr lang="en-US" smtClean="0">
                <a:solidFill>
                  <a:prstClr val="white">
                    <a:tint val="75000"/>
                  </a:prstClr>
                </a:solidFill>
              </a:rPr>
              <a:pPr/>
              <a:t>8/2/16</a:t>
            </a:fld>
            <a:endParaRPr lang="en-US">
              <a:solidFill>
                <a:prstClr val="white">
                  <a:tint val="75000"/>
                </a:prstClr>
              </a:solidFill>
            </a:endParaRPr>
          </a:p>
        </p:txBody>
      </p:sp>
      <p:sp>
        <p:nvSpPr>
          <p:cNvPr id="6" name="Footer Placeholder 5"/>
          <p:cNvSpPr>
            <a:spLocks noGrp="1" noChangeArrowheads="1"/>
          </p:cNvSpPr>
          <p:nvPr>
            <p:ph type="ftr" sz="quarter" idx="11"/>
          </p:nvPr>
        </p:nvSpPr>
        <p:spPr>
          <a:xfrm>
            <a:off x="3124200" y="6229350"/>
            <a:ext cx="2895600" cy="457200"/>
          </a:xfrm>
          <a:prstGeom prst="rect">
            <a:avLst/>
          </a:prstGeom>
          <a:ln/>
        </p:spPr>
        <p:txBody>
          <a:bodyPr/>
          <a:lstStyle>
            <a:lvl1pPr>
              <a:defRPr/>
            </a:lvl1pPr>
          </a:lstStyle>
          <a:p>
            <a:endParaRPr lang="en-US">
              <a:solidFill>
                <a:prstClr val="white">
                  <a:tint val="75000"/>
                </a:prstClr>
              </a:solidFill>
            </a:endParaRPr>
          </a:p>
        </p:txBody>
      </p:sp>
      <p:sp>
        <p:nvSpPr>
          <p:cNvPr id="7" name="Slide Number Placeholder 6"/>
          <p:cNvSpPr>
            <a:spLocks noGrp="1" noChangeArrowheads="1"/>
          </p:cNvSpPr>
          <p:nvPr>
            <p:ph type="sldNum" sz="quarter" idx="12"/>
          </p:nvPr>
        </p:nvSpPr>
        <p:spPr>
          <a:xfrm>
            <a:off x="6731000" y="6229350"/>
            <a:ext cx="1905000" cy="457200"/>
          </a:xfrm>
          <a:prstGeom prst="rect">
            <a:avLst/>
          </a:prstGeom>
          <a:ln/>
        </p:spPr>
        <p:txBody>
          <a:bodyPr/>
          <a:lstStyle>
            <a:lvl1pPr>
              <a:defRPr/>
            </a:lvl1pPr>
          </a:lstStyle>
          <a:p>
            <a:fld id="{D9F49707-95E7-4FF6-BC9A-71B32B58F38F}" type="slidenum">
              <a:rPr lang="en-US" smtClean="0">
                <a:solidFill>
                  <a:prstClr val="white">
                    <a:tint val="75000"/>
                  </a:prstClr>
                </a:solidFill>
              </a:rPr>
              <a:pPr/>
              <a:t>‹#›</a:t>
            </a:fld>
            <a:endParaRPr lang="en-US">
              <a:solidFill>
                <a:prstClr val="white">
                  <a:tint val="75000"/>
                </a:prstClr>
              </a:solidFill>
            </a:endParaRPr>
          </a:p>
        </p:txBody>
      </p:sp>
      <p:sp>
        <p:nvSpPr>
          <p:cNvPr id="9" name="Rectangle 8"/>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52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6" name="Rectangle 5"/>
          <p:cNvSpPr/>
          <p:nvPr/>
        </p:nvSpPr>
        <p:spPr>
          <a:xfrm>
            <a:off x="0" y="30162"/>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06400" y="228600"/>
            <a:ext cx="77724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9050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22800" y="1905000"/>
            <a:ext cx="4013200" cy="4171950"/>
          </a:xfrm>
        </p:spPr>
        <p:txBody>
          <a:bodyPr/>
          <a:lstStyle/>
          <a:p>
            <a:pPr lvl="0"/>
            <a:r>
              <a:rPr lang="en-US" noProof="0" smtClean="0"/>
              <a:t>Click icon to add chart</a:t>
            </a:r>
          </a:p>
        </p:txBody>
      </p:sp>
      <p:sp>
        <p:nvSpPr>
          <p:cNvPr id="7" name="Slide Number Placeholder 6"/>
          <p:cNvSpPr>
            <a:spLocks noGrp="1" noChangeArrowheads="1"/>
          </p:cNvSpPr>
          <p:nvPr>
            <p:ph type="sldNum" sz="quarter" idx="12"/>
          </p:nvPr>
        </p:nvSpPr>
        <p:spPr>
          <a:xfrm>
            <a:off x="6731000" y="6229350"/>
            <a:ext cx="1905000" cy="457200"/>
          </a:xfrm>
          <a:prstGeom prst="rect">
            <a:avLst/>
          </a:prstGeom>
          <a:ln/>
        </p:spPr>
        <p:txBody>
          <a:bodyPr/>
          <a:lstStyle>
            <a:lvl1pPr>
              <a:defRPr/>
            </a:lvl1pPr>
          </a:lstStyle>
          <a:p>
            <a:pPr fontAlgn="auto">
              <a:spcBef>
                <a:spcPts val="0"/>
              </a:spcBef>
              <a:spcAft>
                <a:spcPts val="0"/>
              </a:spcAft>
            </a:pPr>
            <a:fld id="{D9F49707-95E7-4FF6-BC9A-71B32B58F38F}"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179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06400" y="228600"/>
            <a:ext cx="7772400" cy="1143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905000"/>
            <a:ext cx="8178800" cy="4171950"/>
          </a:xfrm>
        </p:spPr>
        <p:txBody>
          <a:bodyPr/>
          <a:lstStyle/>
          <a:p>
            <a:pPr lvl="0"/>
            <a:r>
              <a:rPr lang="en-US" noProof="0" smtClean="0"/>
              <a:t>Click icon to add table</a:t>
            </a:r>
          </a:p>
        </p:txBody>
      </p:sp>
      <p:sp>
        <p:nvSpPr>
          <p:cNvPr id="4" name="Rectangle 4"/>
          <p:cNvSpPr>
            <a:spLocks noGrp="1" noChangeArrowheads="1"/>
          </p:cNvSpPr>
          <p:nvPr>
            <p:ph type="dt" sz="half" idx="10"/>
          </p:nvPr>
        </p:nvSpPr>
        <p:spPr>
          <a:xfrm>
            <a:off x="431800" y="6229350"/>
            <a:ext cx="1905000" cy="457200"/>
          </a:xfrm>
          <a:prstGeom prst="rect">
            <a:avLst/>
          </a:prstGeom>
          <a:ln/>
        </p:spPr>
        <p:txBody>
          <a:bodyPr/>
          <a:lstStyle>
            <a:lvl1pPr>
              <a:defRPr/>
            </a:lvl1pPr>
          </a:lstStyle>
          <a:p>
            <a:endParaRPr lang="en-US">
              <a:solidFill>
                <a:prstClr val="white">
                  <a:tint val="75000"/>
                </a:prstClr>
              </a:solidFill>
            </a:endParaRPr>
          </a:p>
        </p:txBody>
      </p:sp>
      <p:sp>
        <p:nvSpPr>
          <p:cNvPr id="5" name="Rectangle 5"/>
          <p:cNvSpPr>
            <a:spLocks noGrp="1" noChangeArrowheads="1"/>
          </p:cNvSpPr>
          <p:nvPr>
            <p:ph type="ftr" sz="quarter" idx="11"/>
          </p:nvPr>
        </p:nvSpPr>
        <p:spPr>
          <a:xfrm>
            <a:off x="3124200" y="6229350"/>
            <a:ext cx="2895600" cy="457200"/>
          </a:xfrm>
          <a:prstGeom prst="rect">
            <a:avLst/>
          </a:prstGeom>
          <a:ln/>
        </p:spPr>
        <p:txBody>
          <a:bodyPr/>
          <a:lstStyle>
            <a:lvl1pPr>
              <a:defRPr/>
            </a:lvl1pPr>
          </a:lstStyle>
          <a:p>
            <a:endParaRPr lang="en-US">
              <a:solidFill>
                <a:prstClr val="white">
                  <a:tint val="75000"/>
                </a:prstClr>
              </a:solidFill>
            </a:endParaRPr>
          </a:p>
        </p:txBody>
      </p:sp>
      <p:sp>
        <p:nvSpPr>
          <p:cNvPr id="6" name="Rectangle 6"/>
          <p:cNvSpPr>
            <a:spLocks noGrp="1" noChangeArrowheads="1"/>
          </p:cNvSpPr>
          <p:nvPr>
            <p:ph type="sldNum" sz="quarter" idx="12"/>
          </p:nvPr>
        </p:nvSpPr>
        <p:spPr>
          <a:xfrm>
            <a:off x="6731000" y="6229350"/>
            <a:ext cx="1905000" cy="457200"/>
          </a:xfrm>
          <a:prstGeom prst="rect">
            <a:avLst/>
          </a:prstGeom>
          <a:ln/>
        </p:spPr>
        <p:txBody>
          <a:bodyPr/>
          <a:lstStyle>
            <a:lvl1pPr>
              <a:defRPr/>
            </a:lvl1pPr>
          </a:lstStyle>
          <a:p>
            <a:fld id="{AE7102E2-F4E4-456D-B7DD-91459CDBB7B4}" type="slidenum">
              <a:rPr lang="en-US" smtClean="0">
                <a:solidFill>
                  <a:prstClr val="white">
                    <a:tint val="75000"/>
                  </a:prstClr>
                </a:solidFill>
              </a:rPr>
              <a:pPr/>
              <a:t>‹#›</a:t>
            </a:fld>
            <a:endParaRPr lang="en-US">
              <a:solidFill>
                <a:prstClr val="white">
                  <a:tint val="75000"/>
                </a:prstClr>
              </a:solidFill>
            </a:endParaRPr>
          </a:p>
        </p:txBody>
      </p:sp>
      <p:sp>
        <p:nvSpPr>
          <p:cNvPr id="8" name="Rectangle 7"/>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673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Main Title">
    <p:spTree>
      <p:nvGrpSpPr>
        <p:cNvPr id="1" name=""/>
        <p:cNvGrpSpPr/>
        <p:nvPr/>
      </p:nvGrpSpPr>
      <p:grpSpPr>
        <a:xfrm>
          <a:off x="0" y="0"/>
          <a:ext cx="0" cy="0"/>
          <a:chOff x="0" y="0"/>
          <a:chExt cx="0" cy="0"/>
        </a:xfrm>
      </p:grpSpPr>
      <p:sp>
        <p:nvSpPr>
          <p:cNvPr id="7" name="Rectangle 6"/>
          <p:cNvSpPr/>
          <p:nvPr/>
        </p:nvSpPr>
        <p:spPr>
          <a:xfrm>
            <a:off x="-19844" y="9921"/>
            <a:ext cx="9144000" cy="4152504"/>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886200" y="1701800"/>
            <a:ext cx="4521478" cy="617376"/>
          </a:xfrm>
          <a:prstGeom prst="rect">
            <a:avLst/>
          </a:prstGeom>
        </p:spPr>
        <p:txBody>
          <a:bodyPr>
            <a:normAutofit/>
          </a:bodyPr>
          <a:lstStyle>
            <a:lvl1pPr marL="0" indent="0" algn="r">
              <a:buNone/>
              <a:defRPr lang="en-US" sz="1800" b="1" kern="1200" baseline="0" dirty="0">
                <a:solidFill>
                  <a:srgbClr val="1E1D64"/>
                </a:solidFill>
                <a:latin typeface="Calibri" pitchFamily="34" charset="0"/>
                <a:ea typeface="+mn-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79401"/>
            <a:ext cx="7924800" cy="1470025"/>
          </a:xfrm>
        </p:spPr>
        <p:txBody>
          <a:bodyPr>
            <a:noAutofit/>
          </a:bodyPr>
          <a:lstStyle>
            <a:lvl1pPr algn="r">
              <a:defRPr sz="4800" b="1" spc="-150">
                <a:solidFill>
                  <a:schemeClr val="tx1"/>
                </a:solidFill>
                <a:effectLst/>
                <a:latin typeface="+mj-lt"/>
              </a:defRPr>
            </a:lvl1pPr>
          </a:lstStyle>
          <a:p>
            <a:r>
              <a:rPr lang="en-US" smtClean="0"/>
              <a:t>Click to edit Master title style</a:t>
            </a:r>
            <a:endParaRPr lang="en-US" dirty="0"/>
          </a:p>
        </p:txBody>
      </p:sp>
      <p:cxnSp>
        <p:nvCxnSpPr>
          <p:cNvPr id="13" name="Straight Connector 12"/>
          <p:cNvCxnSpPr/>
          <p:nvPr/>
        </p:nvCxnSpPr>
        <p:spPr>
          <a:xfrm>
            <a:off x="6770914" y="4343400"/>
            <a:ext cx="0" cy="1792325"/>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hasCustomPrompt="1"/>
          </p:nvPr>
        </p:nvSpPr>
        <p:spPr>
          <a:xfrm>
            <a:off x="842967" y="4582929"/>
            <a:ext cx="5786433" cy="1117600"/>
          </a:xfrm>
          <a:prstGeom prst="rect">
            <a:avLst/>
          </a:prstGeom>
        </p:spPr>
        <p:txBody>
          <a:bodyPr>
            <a:noAutofit/>
          </a:bodyPr>
          <a:lstStyle>
            <a:lvl1pPr marL="0" indent="0" algn="r">
              <a:buNone/>
              <a:defRPr lang="en-US" sz="1700" b="1" kern="1200" dirty="0" smtClean="0">
                <a:solidFill>
                  <a:schemeClr val="tx1"/>
                </a:solidFill>
                <a:latin typeface="+mn-lt"/>
                <a:ea typeface="+mn-ea"/>
                <a:cs typeface="+mn-cs"/>
              </a:defRPr>
            </a:lvl1pPr>
            <a:lvl2pPr marL="457200" indent="0" algn="r">
              <a:buNone/>
              <a:defRPr lang="en-US" sz="1700" b="1" kern="1200" dirty="0" smtClean="0">
                <a:solidFill>
                  <a:schemeClr val="tx1">
                    <a:lumMod val="50000"/>
                    <a:lumOff val="50000"/>
                  </a:schemeClr>
                </a:solidFill>
                <a:latin typeface="Garamond" pitchFamily="18" charset="0"/>
                <a:ea typeface="+mn-ea"/>
                <a:cs typeface="+mn-cs"/>
              </a:defRPr>
            </a:lvl2pPr>
            <a:lvl3pPr marL="914400" indent="0" algn="r">
              <a:buNone/>
              <a:defRPr lang="en-US" sz="1700" b="1" kern="1200" dirty="0" smtClean="0">
                <a:solidFill>
                  <a:schemeClr val="tx1">
                    <a:lumMod val="50000"/>
                    <a:lumOff val="50000"/>
                  </a:schemeClr>
                </a:solidFill>
                <a:latin typeface="Garamond" pitchFamily="18" charset="0"/>
                <a:ea typeface="+mn-ea"/>
                <a:cs typeface="+mn-cs"/>
              </a:defRPr>
            </a:lvl3pPr>
            <a:lvl4pPr marL="1371600" indent="0" algn="r">
              <a:buNone/>
              <a:defRPr lang="en-US" sz="1700" b="1" kern="1200" dirty="0" smtClean="0">
                <a:solidFill>
                  <a:schemeClr val="tx1">
                    <a:lumMod val="50000"/>
                    <a:lumOff val="50000"/>
                  </a:schemeClr>
                </a:solidFill>
                <a:latin typeface="Garamond" pitchFamily="18" charset="0"/>
                <a:ea typeface="+mn-ea"/>
                <a:cs typeface="+mn-cs"/>
              </a:defRPr>
            </a:lvl4pPr>
            <a:lvl5pPr marL="1828800" indent="0" algn="r">
              <a:buNone/>
              <a:defRPr lang="en-US" sz="1700" b="1" kern="1200" dirty="0">
                <a:solidFill>
                  <a:schemeClr val="tx1">
                    <a:lumMod val="50000"/>
                    <a:lumOff val="50000"/>
                  </a:schemeClr>
                </a:solidFill>
                <a:latin typeface="Garamond" pitchFamily="18" charset="0"/>
                <a:ea typeface="+mn-ea"/>
                <a:cs typeface="+mn-cs"/>
              </a:defRPr>
            </a:lvl5pPr>
          </a:lstStyle>
          <a:p>
            <a:pPr lvl="0"/>
            <a:r>
              <a:rPr lang="en-US" dirty="0" smtClean="0"/>
              <a:t>Instructor name and title</a:t>
            </a:r>
          </a:p>
        </p:txBody>
      </p:sp>
      <p:pic>
        <p:nvPicPr>
          <p:cNvPr id="4" name="Picture 3" descr="ucsf_tag_sig_K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966" y="4424845"/>
            <a:ext cx="2317346" cy="1553082"/>
          </a:xfrm>
          <a:prstGeom prst="rect">
            <a:avLst/>
          </a:prstGeom>
        </p:spPr>
      </p:pic>
    </p:spTree>
    <p:extLst>
      <p:ext uri="{BB962C8B-B14F-4D97-AF65-F5344CB8AC3E}">
        <p14:creationId xmlns:p14="http://schemas.microsoft.com/office/powerpoint/2010/main" val="20765111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Section Title">
    <p:spTree>
      <p:nvGrpSpPr>
        <p:cNvPr id="1" name=""/>
        <p:cNvGrpSpPr/>
        <p:nvPr/>
      </p:nvGrpSpPr>
      <p:grpSpPr>
        <a:xfrm>
          <a:off x="0" y="0"/>
          <a:ext cx="0" cy="0"/>
          <a:chOff x="0" y="0"/>
          <a:chExt cx="0" cy="0"/>
        </a:xfrm>
      </p:grpSpPr>
      <p:sp>
        <p:nvSpPr>
          <p:cNvPr id="3" name="Rectangle 2"/>
          <p:cNvSpPr/>
          <p:nvPr/>
        </p:nvSpPr>
        <p:spPr>
          <a:xfrm>
            <a:off x="-19844" y="9921"/>
            <a:ext cx="9144000" cy="4152504"/>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62000" y="2693988"/>
            <a:ext cx="7924800" cy="1470025"/>
          </a:xfrm>
        </p:spPr>
        <p:txBody>
          <a:bodyPr>
            <a:normAutofit/>
          </a:bodyPr>
          <a:lstStyle>
            <a:lvl1pPr algn="r">
              <a:defRPr sz="4800" b="1" spc="-150">
                <a:solidFill>
                  <a:srgbClr val="1E1D64"/>
                </a:solidFill>
                <a:effectLst/>
                <a:latin typeface="+mj-lt"/>
              </a:defRPr>
            </a:lvl1pPr>
          </a:lstStyle>
          <a:p>
            <a:r>
              <a:rPr lang="en-US" dirty="0" smtClean="0"/>
              <a:t>Section Title</a:t>
            </a:r>
            <a:endParaRPr lang="en-US" dirty="0"/>
          </a:p>
        </p:txBody>
      </p:sp>
    </p:spTree>
    <p:extLst>
      <p:ext uri="{BB962C8B-B14F-4D97-AF65-F5344CB8AC3E}">
        <p14:creationId xmlns:p14="http://schemas.microsoft.com/office/powerpoint/2010/main" val="11655624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wo Content with photo on left">
    <p:spTree>
      <p:nvGrpSpPr>
        <p:cNvPr id="1" name=""/>
        <p:cNvGrpSpPr/>
        <p:nvPr/>
      </p:nvGrpSpPr>
      <p:grpSpPr>
        <a:xfrm>
          <a:off x="0" y="0"/>
          <a:ext cx="0" cy="0"/>
          <a:chOff x="0" y="0"/>
          <a:chExt cx="0" cy="0"/>
        </a:xfrm>
      </p:grpSpPr>
      <p:sp>
        <p:nvSpPr>
          <p:cNvPr id="8" name="Rectangle 7"/>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3"/>
          </p:nvPr>
        </p:nvSpPr>
        <p:spPr>
          <a:xfrm>
            <a:off x="0" y="1417638"/>
            <a:ext cx="4648200" cy="4867275"/>
          </a:xfrm>
        </p:spPr>
        <p:txBody>
          <a:bodyPr/>
          <a:lstStyle>
            <a:lvl1pPr>
              <a:defRPr baseline="0"/>
            </a:lvl1pPr>
          </a:lstStyle>
          <a:p>
            <a:r>
              <a:rPr lang="en-US" smtClean="0"/>
              <a:t>Drag picture to placeholder or click icon to add</a:t>
            </a:r>
            <a:endParaRPr lang="en-US" dirty="0"/>
          </a:p>
        </p:txBody>
      </p:sp>
    </p:spTree>
    <p:extLst>
      <p:ext uri="{BB962C8B-B14F-4D97-AF65-F5344CB8AC3E}">
        <p14:creationId xmlns:p14="http://schemas.microsoft.com/office/powerpoint/2010/main" val="261563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wo Content with photo on right">
    <p:spTree>
      <p:nvGrpSpPr>
        <p:cNvPr id="1" name=""/>
        <p:cNvGrpSpPr/>
        <p:nvPr/>
      </p:nvGrpSpPr>
      <p:grpSpPr>
        <a:xfrm>
          <a:off x="0" y="0"/>
          <a:ext cx="0" cy="0"/>
          <a:chOff x="0" y="0"/>
          <a:chExt cx="0" cy="0"/>
        </a:xfrm>
      </p:grpSpPr>
      <p:sp>
        <p:nvSpPr>
          <p:cNvPr id="8" name="Rectangle 7"/>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3"/>
          </p:nvPr>
        </p:nvSpPr>
        <p:spPr>
          <a:xfrm>
            <a:off x="4495800" y="1417638"/>
            <a:ext cx="4648200" cy="4867275"/>
          </a:xfrm>
        </p:spPr>
        <p:txBody>
          <a:bodyPr/>
          <a:lstStyle>
            <a:lvl1pPr>
              <a:defRPr baseline="0"/>
            </a:lvl1pPr>
          </a:lstStyle>
          <a:p>
            <a:r>
              <a:rPr lang="en-US" smtClean="0"/>
              <a:t>Drag picture to placeholder or click icon to add</a:t>
            </a:r>
            <a:endParaRPr lang="en-US" dirty="0"/>
          </a:p>
        </p:txBody>
      </p:sp>
    </p:spTree>
    <p:extLst>
      <p:ext uri="{BB962C8B-B14F-4D97-AF65-F5344CB8AC3E}">
        <p14:creationId xmlns:p14="http://schemas.microsoft.com/office/powerpoint/2010/main" val="19572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3" name="Rectangle 2"/>
          <p:cNvSpPr/>
          <p:nvPr/>
        </p:nvSpPr>
        <p:spPr>
          <a:xfrm>
            <a:off x="-19844" y="9921"/>
            <a:ext cx="9144000" cy="4152504"/>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62000" y="2693988"/>
            <a:ext cx="7924800" cy="1470025"/>
          </a:xfrm>
        </p:spPr>
        <p:txBody>
          <a:bodyPr>
            <a:normAutofit/>
          </a:bodyPr>
          <a:lstStyle>
            <a:lvl1pPr algn="r">
              <a:defRPr sz="4800" b="1" spc="-150">
                <a:solidFill>
                  <a:srgbClr val="1E1D64"/>
                </a:solidFill>
                <a:effectLst/>
                <a:latin typeface="+mj-lt"/>
              </a:defRPr>
            </a:lvl1pPr>
          </a:lstStyle>
          <a:p>
            <a:r>
              <a:rPr lang="en-US" dirty="0" smtClean="0"/>
              <a:t>Section Title</a:t>
            </a:r>
            <a:endParaRPr lang="en-US" dirty="0"/>
          </a:p>
        </p:txBody>
      </p:sp>
      <p:sp>
        <p:nvSpPr>
          <p:cNvPr id="4" name="Rectangle 3"/>
          <p:cNvSpPr/>
          <p:nvPr/>
        </p:nvSpPr>
        <p:spPr>
          <a:xfrm>
            <a:off x="-19844" y="9921"/>
            <a:ext cx="9144000" cy="4152504"/>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3358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video layout">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dirty="0" smtClean="0"/>
              <a:t>Video layout</a:t>
            </a:r>
            <a:endParaRPr lang="en-US" dirty="0"/>
          </a:p>
        </p:txBody>
      </p:sp>
      <p:sp>
        <p:nvSpPr>
          <p:cNvPr id="12" name="Media Placeholder 11"/>
          <p:cNvSpPr>
            <a:spLocks noGrp="1"/>
          </p:cNvSpPr>
          <p:nvPr>
            <p:ph type="media" sz="quarter" idx="10"/>
          </p:nvPr>
        </p:nvSpPr>
        <p:spPr>
          <a:xfrm>
            <a:off x="1557338" y="2252663"/>
            <a:ext cx="5754687" cy="3422650"/>
          </a:xfrm>
        </p:spPr>
        <p:txBody>
          <a:bodyPr/>
          <a:lstStyle/>
          <a:p>
            <a:r>
              <a:rPr lang="en-US" smtClean="0"/>
              <a:t>Click icon to add media</a:t>
            </a:r>
            <a:endParaRPr lang="en-US"/>
          </a:p>
        </p:txBody>
      </p:sp>
    </p:spTree>
    <p:extLst>
      <p:ext uri="{BB962C8B-B14F-4D97-AF65-F5344CB8AC3E}">
        <p14:creationId xmlns:p14="http://schemas.microsoft.com/office/powerpoint/2010/main" val="17937045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SmartArt graphic">
    <p:spTree>
      <p:nvGrpSpPr>
        <p:cNvPr id="1" name=""/>
        <p:cNvGrpSpPr/>
        <p:nvPr/>
      </p:nvGrpSpPr>
      <p:grpSpPr>
        <a:xfrm>
          <a:off x="0" y="0"/>
          <a:ext cx="0" cy="0"/>
          <a:chOff x="0" y="0"/>
          <a:chExt cx="0" cy="0"/>
        </a:xfrm>
      </p:grpSpPr>
      <p:sp>
        <p:nvSpPr>
          <p:cNvPr id="3" name="Rectangle 2"/>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err="1" smtClean="0"/>
              <a:t>Smartart</a:t>
            </a:r>
            <a:r>
              <a:rPr lang="en-US" dirty="0" smtClean="0"/>
              <a:t> layout</a:t>
            </a:r>
            <a:endParaRPr lang="en-US" dirty="0"/>
          </a:p>
        </p:txBody>
      </p:sp>
      <p:sp>
        <p:nvSpPr>
          <p:cNvPr id="5" name="SmartArt Placeholder 4"/>
          <p:cNvSpPr>
            <a:spLocks noGrp="1"/>
          </p:cNvSpPr>
          <p:nvPr>
            <p:ph type="dgm" sz="quarter" idx="10"/>
          </p:nvPr>
        </p:nvSpPr>
        <p:spPr>
          <a:xfrm>
            <a:off x="0" y="2024063"/>
            <a:ext cx="9144000" cy="3700462"/>
          </a:xfrm>
        </p:spPr>
        <p:txBody>
          <a:bodyPr/>
          <a:lstStyle/>
          <a:p>
            <a:r>
              <a:rPr lang="en-US" smtClean="0"/>
              <a:t>Click icon to add SmartArt graphic</a:t>
            </a:r>
            <a:endParaRPr lang="en-US" dirty="0"/>
          </a:p>
        </p:txBody>
      </p:sp>
    </p:spTree>
    <p:extLst>
      <p:ext uri="{BB962C8B-B14F-4D97-AF65-F5344CB8AC3E}">
        <p14:creationId xmlns:p14="http://schemas.microsoft.com/office/powerpoint/2010/main" val="417069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hart layout">
    <p:spTree>
      <p:nvGrpSpPr>
        <p:cNvPr id="1" name=""/>
        <p:cNvGrpSpPr/>
        <p:nvPr/>
      </p:nvGrpSpPr>
      <p:grpSpPr>
        <a:xfrm>
          <a:off x="0" y="0"/>
          <a:ext cx="0" cy="0"/>
          <a:chOff x="0" y="0"/>
          <a:chExt cx="0" cy="0"/>
        </a:xfrm>
      </p:grpSpPr>
      <p:sp>
        <p:nvSpPr>
          <p:cNvPr id="4" name="Rectangle 3"/>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p:nvPr>
        </p:nvSpPr>
        <p:spPr>
          <a:xfrm>
            <a:off x="1477963" y="1895475"/>
            <a:ext cx="6291262" cy="3917950"/>
          </a:xfrm>
        </p:spPr>
        <p:txBody>
          <a:bodyPr/>
          <a:lstStyle/>
          <a:p>
            <a:r>
              <a:rPr lang="en-US" smtClean="0"/>
              <a:t>Click icon to add chart</a:t>
            </a:r>
            <a:endParaRPr lang="en-US"/>
          </a:p>
        </p:txBody>
      </p:sp>
    </p:spTree>
    <p:extLst>
      <p:ext uri="{BB962C8B-B14F-4D97-AF65-F5344CB8AC3E}">
        <p14:creationId xmlns:p14="http://schemas.microsoft.com/office/powerpoint/2010/main" val="30416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3F2E13-520B-4134-B9EC-C6D9E6578637}" type="datetimeFigureOut">
              <a:rPr lang="en-US" smtClean="0">
                <a:solidFill>
                  <a:prstClr val="white">
                    <a:tint val="75000"/>
                  </a:prstClr>
                </a:solidFill>
              </a:rPr>
              <a:pPr/>
              <a:t>8/2/16</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9F49707-95E7-4FF6-BC9A-71B32B58F38F}" type="slidenum">
              <a:rPr lang="en-US" smtClean="0">
                <a:solidFill>
                  <a:prstClr val="white">
                    <a:tint val="75000"/>
                  </a:prstClr>
                </a:solidFill>
              </a:rPr>
              <a:pPr/>
              <a:t>‹#›</a:t>
            </a:fld>
            <a:endParaRPr lang="en-US">
              <a:solidFill>
                <a:prstClr val="white">
                  <a:tint val="75000"/>
                </a:prstClr>
              </a:solidFill>
            </a:endParaRPr>
          </a:p>
        </p:txBody>
      </p:sp>
      <p:sp>
        <p:nvSpPr>
          <p:cNvPr id="5" name="Rectangle 4"/>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93936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fontAlgn="auto">
              <a:spcBef>
                <a:spcPts val="0"/>
              </a:spcBef>
              <a:spcAft>
                <a:spcPts val="0"/>
              </a:spcAft>
            </a:pPr>
            <a:fld id="{743F2E13-520B-4134-B9EC-C6D9E6578637}" type="datetimeFigureOut">
              <a:rPr lang="en-US" smtClean="0">
                <a:solidFill>
                  <a:prstClr val="white">
                    <a:tint val="75000"/>
                  </a:prstClr>
                </a:solidFill>
                <a:latin typeface="Calibri"/>
              </a:rPr>
              <a:pPr fontAlgn="auto">
                <a:spcBef>
                  <a:spcPts val="0"/>
                </a:spcBef>
                <a:spcAft>
                  <a:spcPts val="0"/>
                </a:spcAft>
              </a:pPr>
              <a:t>8/2/16</a:t>
            </a:fld>
            <a:endParaRPr lang="en-US">
              <a:solidFill>
                <a:prstClr val="white">
                  <a:tint val="75000"/>
                </a:prstClr>
              </a:solidFill>
              <a:latin typeface="Calibri"/>
            </a:endParaRPr>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fontAlgn="auto">
              <a:spcBef>
                <a:spcPts val="0"/>
              </a:spcBef>
              <a:spcAft>
                <a:spcPts val="0"/>
              </a:spcAft>
            </a:pPr>
            <a:endParaRPr lang="en-US">
              <a:solidFill>
                <a:prstClr val="white">
                  <a:tint val="75000"/>
                </a:prstClr>
              </a:solidFill>
              <a:latin typeface="Calibri"/>
            </a:endParaRPr>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fontAlgn="auto">
              <a:spcBef>
                <a:spcPts val="0"/>
              </a:spcBef>
              <a:spcAft>
                <a:spcPts val="0"/>
              </a:spcAft>
            </a:pPr>
            <a:fld id="{D9F49707-95E7-4FF6-BC9A-71B32B58F38F}"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
        <p:nvSpPr>
          <p:cNvPr id="8" name="Rectangle 7"/>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44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Main Title">
    <p:spTree>
      <p:nvGrpSpPr>
        <p:cNvPr id="1" name=""/>
        <p:cNvGrpSpPr/>
        <p:nvPr/>
      </p:nvGrpSpPr>
      <p:grpSpPr>
        <a:xfrm>
          <a:off x="0" y="0"/>
          <a:ext cx="0" cy="0"/>
          <a:chOff x="0" y="0"/>
          <a:chExt cx="0" cy="0"/>
        </a:xfrm>
      </p:grpSpPr>
      <p:sp>
        <p:nvSpPr>
          <p:cNvPr id="7" name="Rectangle 6"/>
          <p:cNvSpPr/>
          <p:nvPr/>
        </p:nvSpPr>
        <p:spPr>
          <a:xfrm>
            <a:off x="-19844" y="9921"/>
            <a:ext cx="9144000" cy="4152504"/>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886200" y="1701800"/>
            <a:ext cx="4521478" cy="617376"/>
          </a:xfrm>
          <a:prstGeom prst="rect">
            <a:avLst/>
          </a:prstGeom>
        </p:spPr>
        <p:txBody>
          <a:bodyPr>
            <a:normAutofit/>
          </a:bodyPr>
          <a:lstStyle>
            <a:lvl1pPr marL="0" indent="0" algn="r">
              <a:buNone/>
              <a:defRPr lang="en-US" sz="1800" b="1" kern="1200" baseline="0" dirty="0">
                <a:solidFill>
                  <a:srgbClr val="1E1D64"/>
                </a:solidFill>
                <a:latin typeface="Calibri" pitchFamily="34" charset="0"/>
                <a:ea typeface="+mn-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module number and name</a:t>
            </a:r>
            <a:endParaRPr lang="en-US" dirty="0"/>
          </a:p>
        </p:txBody>
      </p:sp>
      <p:sp>
        <p:nvSpPr>
          <p:cNvPr id="2" name="Title 1"/>
          <p:cNvSpPr>
            <a:spLocks noGrp="1"/>
          </p:cNvSpPr>
          <p:nvPr>
            <p:ph type="ctrTitle"/>
          </p:nvPr>
        </p:nvSpPr>
        <p:spPr>
          <a:xfrm>
            <a:off x="685800" y="279401"/>
            <a:ext cx="7924800" cy="1470025"/>
          </a:xfrm>
        </p:spPr>
        <p:txBody>
          <a:bodyPr>
            <a:noAutofit/>
          </a:bodyPr>
          <a:lstStyle>
            <a:lvl1pPr algn="r">
              <a:defRPr sz="4800" b="1" spc="-150">
                <a:solidFill>
                  <a:schemeClr val="tx1"/>
                </a:solidFill>
                <a:effectLst/>
                <a:latin typeface="+mj-lt"/>
              </a:defRPr>
            </a:lvl1pPr>
          </a:lstStyle>
          <a:p>
            <a:r>
              <a:rPr lang="en-US" smtClean="0"/>
              <a:t>Click to edit Master title style</a:t>
            </a:r>
            <a:endParaRPr lang="en-US" dirty="0"/>
          </a:p>
        </p:txBody>
      </p:sp>
      <p:cxnSp>
        <p:nvCxnSpPr>
          <p:cNvPr id="13" name="Straight Connector 12"/>
          <p:cNvCxnSpPr/>
          <p:nvPr/>
        </p:nvCxnSpPr>
        <p:spPr>
          <a:xfrm>
            <a:off x="6770914" y="4343400"/>
            <a:ext cx="0" cy="1792325"/>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hasCustomPrompt="1"/>
          </p:nvPr>
        </p:nvSpPr>
        <p:spPr>
          <a:xfrm>
            <a:off x="842967" y="4582929"/>
            <a:ext cx="5786433" cy="1117600"/>
          </a:xfrm>
          <a:prstGeom prst="rect">
            <a:avLst/>
          </a:prstGeom>
        </p:spPr>
        <p:txBody>
          <a:bodyPr>
            <a:noAutofit/>
          </a:bodyPr>
          <a:lstStyle>
            <a:lvl1pPr marL="0" indent="0" algn="r">
              <a:buNone/>
              <a:defRPr lang="en-US" sz="1700" b="1" kern="1200" dirty="0" smtClean="0">
                <a:solidFill>
                  <a:schemeClr val="tx1"/>
                </a:solidFill>
                <a:latin typeface="+mn-lt"/>
                <a:ea typeface="+mn-ea"/>
                <a:cs typeface="+mn-cs"/>
              </a:defRPr>
            </a:lvl1pPr>
            <a:lvl2pPr marL="457200" indent="0" algn="r">
              <a:buNone/>
              <a:defRPr lang="en-US" sz="1700" b="1" kern="1200" dirty="0" smtClean="0">
                <a:solidFill>
                  <a:schemeClr val="tx1">
                    <a:lumMod val="50000"/>
                    <a:lumOff val="50000"/>
                  </a:schemeClr>
                </a:solidFill>
                <a:latin typeface="Garamond" pitchFamily="18" charset="0"/>
                <a:ea typeface="+mn-ea"/>
                <a:cs typeface="+mn-cs"/>
              </a:defRPr>
            </a:lvl2pPr>
            <a:lvl3pPr marL="914400" indent="0" algn="r">
              <a:buNone/>
              <a:defRPr lang="en-US" sz="1700" b="1" kern="1200" dirty="0" smtClean="0">
                <a:solidFill>
                  <a:schemeClr val="tx1">
                    <a:lumMod val="50000"/>
                    <a:lumOff val="50000"/>
                  </a:schemeClr>
                </a:solidFill>
                <a:latin typeface="Garamond" pitchFamily="18" charset="0"/>
                <a:ea typeface="+mn-ea"/>
                <a:cs typeface="+mn-cs"/>
              </a:defRPr>
            </a:lvl3pPr>
            <a:lvl4pPr marL="1371600" indent="0" algn="r">
              <a:buNone/>
              <a:defRPr lang="en-US" sz="1700" b="1" kern="1200" dirty="0" smtClean="0">
                <a:solidFill>
                  <a:schemeClr val="tx1">
                    <a:lumMod val="50000"/>
                    <a:lumOff val="50000"/>
                  </a:schemeClr>
                </a:solidFill>
                <a:latin typeface="Garamond" pitchFamily="18" charset="0"/>
                <a:ea typeface="+mn-ea"/>
                <a:cs typeface="+mn-cs"/>
              </a:defRPr>
            </a:lvl4pPr>
            <a:lvl5pPr marL="1828800" indent="0" algn="r">
              <a:buNone/>
              <a:defRPr lang="en-US" sz="1700" b="1" kern="1200" dirty="0">
                <a:solidFill>
                  <a:schemeClr val="tx1">
                    <a:lumMod val="50000"/>
                    <a:lumOff val="50000"/>
                  </a:schemeClr>
                </a:solidFill>
                <a:latin typeface="Garamond" pitchFamily="18" charset="0"/>
                <a:ea typeface="+mn-ea"/>
                <a:cs typeface="+mn-cs"/>
              </a:defRPr>
            </a:lvl5pPr>
          </a:lstStyle>
          <a:p>
            <a:pPr lvl="0"/>
            <a:r>
              <a:rPr lang="en-US" dirty="0" smtClean="0"/>
              <a:t>Instructor name and title</a:t>
            </a:r>
          </a:p>
        </p:txBody>
      </p:sp>
      <p:pic>
        <p:nvPicPr>
          <p:cNvPr id="4" name="Picture 3" descr="ucsf_tag_sig_K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966" y="4424845"/>
            <a:ext cx="2317346" cy="1553082"/>
          </a:xfrm>
          <a:prstGeom prst="rect">
            <a:avLst/>
          </a:prstGeom>
        </p:spPr>
      </p:pic>
    </p:spTree>
    <p:extLst>
      <p:ext uri="{BB962C8B-B14F-4D97-AF65-F5344CB8AC3E}">
        <p14:creationId xmlns:p14="http://schemas.microsoft.com/office/powerpoint/2010/main" val="2131937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wo Content with photo on left">
    <p:spTree>
      <p:nvGrpSpPr>
        <p:cNvPr id="1" name=""/>
        <p:cNvGrpSpPr/>
        <p:nvPr/>
      </p:nvGrpSpPr>
      <p:grpSpPr>
        <a:xfrm>
          <a:off x="0" y="0"/>
          <a:ext cx="0" cy="0"/>
          <a:chOff x="0" y="0"/>
          <a:chExt cx="0" cy="0"/>
        </a:xfrm>
      </p:grpSpPr>
      <p:sp>
        <p:nvSpPr>
          <p:cNvPr id="8" name="Rectangle 7"/>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3"/>
          </p:nvPr>
        </p:nvSpPr>
        <p:spPr>
          <a:xfrm>
            <a:off x="0" y="1417638"/>
            <a:ext cx="4648200" cy="4867275"/>
          </a:xfrm>
        </p:spPr>
        <p:txBody>
          <a:bodyPr/>
          <a:lstStyle>
            <a:lvl1pPr>
              <a:defRPr baseline="0"/>
            </a:lvl1pPr>
          </a:lstStyle>
          <a:p>
            <a:r>
              <a:rPr lang="en-US" smtClean="0"/>
              <a:t>Drag picture to placeholder or click icon to add</a:t>
            </a:r>
            <a:endParaRPr lang="en-US" dirty="0"/>
          </a:p>
        </p:txBody>
      </p:sp>
    </p:spTree>
    <p:extLst>
      <p:ext uri="{BB962C8B-B14F-4D97-AF65-F5344CB8AC3E}">
        <p14:creationId xmlns:p14="http://schemas.microsoft.com/office/powerpoint/2010/main" val="1143893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wo Content with photo on right">
    <p:spTree>
      <p:nvGrpSpPr>
        <p:cNvPr id="1" name=""/>
        <p:cNvGrpSpPr/>
        <p:nvPr/>
      </p:nvGrpSpPr>
      <p:grpSpPr>
        <a:xfrm>
          <a:off x="0" y="0"/>
          <a:ext cx="0" cy="0"/>
          <a:chOff x="0" y="0"/>
          <a:chExt cx="0" cy="0"/>
        </a:xfrm>
      </p:grpSpPr>
      <p:sp>
        <p:nvSpPr>
          <p:cNvPr id="8" name="Rectangle 7"/>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3"/>
          </p:nvPr>
        </p:nvSpPr>
        <p:spPr>
          <a:xfrm>
            <a:off x="4495800" y="1417638"/>
            <a:ext cx="4648200" cy="4867275"/>
          </a:xfrm>
        </p:spPr>
        <p:txBody>
          <a:bodyPr/>
          <a:lstStyle>
            <a:lvl1pPr>
              <a:defRPr baseline="0"/>
            </a:lvl1pPr>
          </a:lstStyle>
          <a:p>
            <a:r>
              <a:rPr lang="en-US" smtClean="0"/>
              <a:t>Drag picture to placeholder or click icon to add</a:t>
            </a:r>
            <a:endParaRPr lang="en-US" dirty="0"/>
          </a:p>
        </p:txBody>
      </p:sp>
    </p:spTree>
    <p:extLst>
      <p:ext uri="{BB962C8B-B14F-4D97-AF65-F5344CB8AC3E}">
        <p14:creationId xmlns:p14="http://schemas.microsoft.com/office/powerpoint/2010/main" val="1145219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video layout">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dirty="0" smtClean="0"/>
              <a:t>Video layout</a:t>
            </a:r>
            <a:endParaRPr lang="en-US" dirty="0"/>
          </a:p>
        </p:txBody>
      </p:sp>
      <p:sp>
        <p:nvSpPr>
          <p:cNvPr id="12" name="Media Placeholder 11"/>
          <p:cNvSpPr>
            <a:spLocks noGrp="1"/>
          </p:cNvSpPr>
          <p:nvPr>
            <p:ph type="media" sz="quarter" idx="10"/>
          </p:nvPr>
        </p:nvSpPr>
        <p:spPr>
          <a:xfrm>
            <a:off x="1557338" y="2252663"/>
            <a:ext cx="5754687" cy="3422650"/>
          </a:xfrm>
        </p:spPr>
        <p:txBody>
          <a:bodyPr/>
          <a:lstStyle/>
          <a:p>
            <a:r>
              <a:rPr lang="en-US" smtClean="0"/>
              <a:t>Click icon to add media</a:t>
            </a:r>
            <a:endParaRPr lang="en-US"/>
          </a:p>
        </p:txBody>
      </p:sp>
    </p:spTree>
    <p:extLst>
      <p:ext uri="{BB962C8B-B14F-4D97-AF65-F5344CB8AC3E}">
        <p14:creationId xmlns:p14="http://schemas.microsoft.com/office/powerpoint/2010/main" val="195868373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SmartArt graphic">
    <p:spTree>
      <p:nvGrpSpPr>
        <p:cNvPr id="1" name=""/>
        <p:cNvGrpSpPr/>
        <p:nvPr/>
      </p:nvGrpSpPr>
      <p:grpSpPr>
        <a:xfrm>
          <a:off x="0" y="0"/>
          <a:ext cx="0" cy="0"/>
          <a:chOff x="0" y="0"/>
          <a:chExt cx="0" cy="0"/>
        </a:xfrm>
      </p:grpSpPr>
      <p:sp>
        <p:nvSpPr>
          <p:cNvPr id="3" name="Rectangle 2"/>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err="1" smtClean="0"/>
              <a:t>Smartart</a:t>
            </a:r>
            <a:r>
              <a:rPr lang="en-US" dirty="0" smtClean="0"/>
              <a:t> layout</a:t>
            </a:r>
            <a:endParaRPr lang="en-US" dirty="0"/>
          </a:p>
        </p:txBody>
      </p:sp>
      <p:sp>
        <p:nvSpPr>
          <p:cNvPr id="5" name="SmartArt Placeholder 4"/>
          <p:cNvSpPr>
            <a:spLocks noGrp="1"/>
          </p:cNvSpPr>
          <p:nvPr>
            <p:ph type="dgm" sz="quarter" idx="10"/>
          </p:nvPr>
        </p:nvSpPr>
        <p:spPr>
          <a:xfrm>
            <a:off x="0" y="2024063"/>
            <a:ext cx="9144000" cy="3700462"/>
          </a:xfrm>
        </p:spPr>
        <p:txBody>
          <a:bodyPr/>
          <a:lstStyle/>
          <a:p>
            <a:r>
              <a:rPr lang="en-US" smtClean="0"/>
              <a:t>Click icon to add SmartArt graphic</a:t>
            </a:r>
            <a:endParaRPr lang="en-US" dirty="0"/>
          </a:p>
        </p:txBody>
      </p:sp>
    </p:spTree>
    <p:extLst>
      <p:ext uri="{BB962C8B-B14F-4D97-AF65-F5344CB8AC3E}">
        <p14:creationId xmlns:p14="http://schemas.microsoft.com/office/powerpoint/2010/main" val="82065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231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hart layout">
    <p:spTree>
      <p:nvGrpSpPr>
        <p:cNvPr id="1" name=""/>
        <p:cNvGrpSpPr/>
        <p:nvPr/>
      </p:nvGrpSpPr>
      <p:grpSpPr>
        <a:xfrm>
          <a:off x="0" y="0"/>
          <a:ext cx="0" cy="0"/>
          <a:chOff x="0" y="0"/>
          <a:chExt cx="0" cy="0"/>
        </a:xfrm>
      </p:grpSpPr>
      <p:sp>
        <p:nvSpPr>
          <p:cNvPr id="4" name="Rectangle 3"/>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p:nvPr>
        </p:nvSpPr>
        <p:spPr>
          <a:xfrm>
            <a:off x="1477963" y="1895475"/>
            <a:ext cx="6291262" cy="3917950"/>
          </a:xfrm>
        </p:spPr>
        <p:txBody>
          <a:bodyPr/>
          <a:lstStyle/>
          <a:p>
            <a:r>
              <a:rPr lang="en-US" smtClean="0"/>
              <a:t>Click icon to add chart</a:t>
            </a:r>
            <a:endParaRPr lang="en-US"/>
          </a:p>
        </p:txBody>
      </p:sp>
    </p:spTree>
    <p:extLst>
      <p:ext uri="{BB962C8B-B14F-4D97-AF65-F5344CB8AC3E}">
        <p14:creationId xmlns:p14="http://schemas.microsoft.com/office/powerpoint/2010/main" val="1673495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a:cs typeface="Arial Rounded MT Bold"/>
              </a:defRPr>
            </a:lvl1pPr>
          </a:lstStyle>
          <a:p>
            <a:r>
              <a:rPr lang="en-US" smtClean="0"/>
              <a:t>Click to edit Master title style</a:t>
            </a:r>
            <a:endParaRPr dirty="0"/>
          </a:p>
        </p:txBody>
      </p:sp>
      <p:sp>
        <p:nvSpPr>
          <p:cNvPr id="3" name="Content Placeholder 2"/>
          <p:cNvSpPr>
            <a:spLocks noGrp="1"/>
          </p:cNvSpPr>
          <p:nvPr>
            <p:ph idx="1"/>
          </p:nvPr>
        </p:nvSpPr>
        <p:spPr>
          <a:xfrm>
            <a:off x="498474" y="1768658"/>
            <a:ext cx="7556313" cy="4357505"/>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795247" y="6423585"/>
            <a:ext cx="2133600" cy="365125"/>
          </a:xfrm>
          <a:prstGeom prst="rect">
            <a:avLst/>
          </a:prstGeom>
        </p:spPr>
        <p:txBody>
          <a:bodyPr/>
          <a:lstStyle/>
          <a:p>
            <a:pPr fontAlgn="auto">
              <a:spcBef>
                <a:spcPts val="0"/>
              </a:spcBef>
              <a:spcAft>
                <a:spcPts val="0"/>
              </a:spcAft>
            </a:pPr>
            <a:fld id="{743F2E13-520B-4134-B9EC-C6D9E6578637}" type="datetimeFigureOut">
              <a:rPr lang="en-US" smtClean="0">
                <a:solidFill>
                  <a:prstClr val="white">
                    <a:tint val="75000"/>
                  </a:prstClr>
                </a:solidFill>
                <a:latin typeface="Calibri"/>
              </a:rPr>
              <a:pPr fontAlgn="auto">
                <a:spcBef>
                  <a:spcPts val="0"/>
                </a:spcBef>
                <a:spcAft>
                  <a:spcPts val="0"/>
                </a:spcAft>
              </a:pPr>
              <a:t>8/2/16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a:xfrm>
            <a:off x="201706" y="6423585"/>
            <a:ext cx="6122894" cy="365125"/>
          </a:xfrm>
          <a:prstGeom prst="rect">
            <a:avLst/>
          </a:prstGeom>
        </p:spPr>
        <p:txBody>
          <a:bodyPr/>
          <a:lstStyle/>
          <a:p>
            <a:pPr fontAlgn="auto">
              <a:spcBef>
                <a:spcPts val="0"/>
              </a:spcBef>
              <a:spcAft>
                <a:spcPts val="0"/>
              </a:spcAft>
            </a:pPr>
            <a:endParaRPr lang="en-US">
              <a:solidFill>
                <a:prstClr val="white">
                  <a:tint val="75000"/>
                </a:prstClr>
              </a:solidFill>
              <a:latin typeface="Calibri"/>
            </a:endParaRPr>
          </a:p>
        </p:txBody>
      </p:sp>
    </p:spTree>
    <p:extLst>
      <p:ext uri="{BB962C8B-B14F-4D97-AF65-F5344CB8AC3E}">
        <p14:creationId xmlns:p14="http://schemas.microsoft.com/office/powerpoint/2010/main" val="850468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dirty="0"/>
          </a:p>
        </p:txBody>
      </p:sp>
      <p:sp>
        <p:nvSpPr>
          <p:cNvPr id="4" name="Content Placeholder 3"/>
          <p:cNvSpPr>
            <a:spLocks noGrp="1"/>
          </p:cNvSpPr>
          <p:nvPr>
            <p:ph sz="half" idx="2"/>
          </p:nvPr>
        </p:nvSpPr>
        <p:spPr>
          <a:xfrm>
            <a:off x="497541" y="1828009"/>
            <a:ext cx="3657600" cy="429815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1828009"/>
            <a:ext cx="3657600" cy="429815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lide Number Placeholder 8"/>
          <p:cNvSpPr>
            <a:spLocks noGrp="1"/>
          </p:cNvSpPr>
          <p:nvPr>
            <p:ph type="sldNum" sz="quarter" idx="12"/>
          </p:nvPr>
        </p:nvSpPr>
        <p:spPr>
          <a:xfrm>
            <a:off x="8305800" y="242234"/>
            <a:ext cx="554038" cy="365125"/>
          </a:xfrm>
          <a:prstGeom prst="rect">
            <a:avLst/>
          </a:prstGeom>
        </p:spPr>
        <p:txBody>
          <a:bodyPr/>
          <a:lstStyle/>
          <a:p>
            <a:pPr fontAlgn="auto">
              <a:spcBef>
                <a:spcPts val="0"/>
              </a:spcBef>
              <a:spcAft>
                <a:spcPts val="0"/>
              </a:spcAft>
            </a:pPr>
            <a:fld id="{D9F49707-95E7-4FF6-BC9A-71B32B58F38F}"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6774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with photo on left">
    <p:spTree>
      <p:nvGrpSpPr>
        <p:cNvPr id="1" name=""/>
        <p:cNvGrpSpPr/>
        <p:nvPr/>
      </p:nvGrpSpPr>
      <p:grpSpPr>
        <a:xfrm>
          <a:off x="0" y="0"/>
          <a:ext cx="0" cy="0"/>
          <a:chOff x="0" y="0"/>
          <a:chExt cx="0" cy="0"/>
        </a:xfrm>
      </p:grpSpPr>
      <p:sp>
        <p:nvSpPr>
          <p:cNvPr id="8" name="Rectangle 7"/>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lang="en-US" sz="4000" kern="1200" smtClean="0">
                <a:solidFill>
                  <a:schemeClr val="tx1"/>
                </a:solidFill>
                <a:latin typeface="+mj-lt"/>
                <a:ea typeface="+mj-ea"/>
                <a:cs typeface="+mj-cs"/>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3"/>
          </p:nvPr>
        </p:nvSpPr>
        <p:spPr>
          <a:xfrm>
            <a:off x="0" y="1417638"/>
            <a:ext cx="4648200" cy="4867275"/>
          </a:xfrm>
        </p:spPr>
        <p:txBody>
          <a:bodyPr/>
          <a:lstStyle>
            <a:lvl1pPr marL="0" indent="0">
              <a:buNone/>
              <a:defRPr baseline="0"/>
            </a:lvl1pPr>
          </a:lstStyle>
          <a:p>
            <a:r>
              <a:rPr lang="en-US" smtClean="0"/>
              <a:t>Drag picture to placeholder or click icon to add</a:t>
            </a:r>
            <a:endParaRPr lang="en-US" dirty="0"/>
          </a:p>
        </p:txBody>
      </p:sp>
      <p:sp>
        <p:nvSpPr>
          <p:cNvPr id="6" name="Rectangle 5"/>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53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photo on right">
    <p:spTree>
      <p:nvGrpSpPr>
        <p:cNvPr id="1" name=""/>
        <p:cNvGrpSpPr/>
        <p:nvPr/>
      </p:nvGrpSpPr>
      <p:grpSpPr>
        <a:xfrm>
          <a:off x="0" y="0"/>
          <a:ext cx="0" cy="0"/>
          <a:chOff x="0" y="0"/>
          <a:chExt cx="0" cy="0"/>
        </a:xfrm>
      </p:grpSpPr>
      <p:sp>
        <p:nvSpPr>
          <p:cNvPr id="8" name="Rectangle 7"/>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3"/>
          </p:nvPr>
        </p:nvSpPr>
        <p:spPr>
          <a:xfrm>
            <a:off x="4495800" y="1417638"/>
            <a:ext cx="4648200" cy="4867275"/>
          </a:xfrm>
        </p:spPr>
        <p:txBody>
          <a:bodyPr/>
          <a:lstStyle>
            <a:lvl1pPr>
              <a:defRPr baseline="0"/>
            </a:lvl1pPr>
          </a:lstStyle>
          <a:p>
            <a:r>
              <a:rPr lang="en-US" smtClean="0"/>
              <a:t>Drag picture to placeholder or click icon to add</a:t>
            </a:r>
            <a:endParaRPr lang="en-US" dirty="0"/>
          </a:p>
        </p:txBody>
      </p:sp>
      <p:sp>
        <p:nvSpPr>
          <p:cNvPr id="6" name="Rectangle 5"/>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72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deo layout">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dirty="0" smtClean="0"/>
              <a:t>Video Layout</a:t>
            </a:r>
            <a:endParaRPr lang="en-US" dirty="0"/>
          </a:p>
        </p:txBody>
      </p:sp>
      <p:sp>
        <p:nvSpPr>
          <p:cNvPr id="12" name="Media Placeholder 11"/>
          <p:cNvSpPr>
            <a:spLocks noGrp="1"/>
          </p:cNvSpPr>
          <p:nvPr>
            <p:ph type="media" sz="quarter" idx="10"/>
          </p:nvPr>
        </p:nvSpPr>
        <p:spPr>
          <a:xfrm>
            <a:off x="1557338" y="2252663"/>
            <a:ext cx="5754687" cy="3422650"/>
          </a:xfrm>
        </p:spPr>
        <p:txBody>
          <a:bodyPr/>
          <a:lstStyle/>
          <a:p>
            <a:r>
              <a:rPr lang="en-US" smtClean="0"/>
              <a:t>Click icon to add media</a:t>
            </a:r>
            <a:endParaRPr lang="en-US" dirty="0"/>
          </a:p>
        </p:txBody>
      </p:sp>
      <p:sp>
        <p:nvSpPr>
          <p:cNvPr id="5" name="Rectangle 4"/>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7275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martArt graphic">
    <p:spTree>
      <p:nvGrpSpPr>
        <p:cNvPr id="1" name=""/>
        <p:cNvGrpSpPr/>
        <p:nvPr/>
      </p:nvGrpSpPr>
      <p:grpSpPr>
        <a:xfrm>
          <a:off x="0" y="0"/>
          <a:ext cx="0" cy="0"/>
          <a:chOff x="0" y="0"/>
          <a:chExt cx="0" cy="0"/>
        </a:xfrm>
      </p:grpSpPr>
      <p:sp>
        <p:nvSpPr>
          <p:cNvPr id="3" name="Rectangle 2"/>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err="1" smtClean="0"/>
              <a:t>Smartart</a:t>
            </a:r>
            <a:r>
              <a:rPr lang="en-US" dirty="0" smtClean="0"/>
              <a:t> Layout</a:t>
            </a:r>
            <a:endParaRPr lang="en-US" dirty="0"/>
          </a:p>
        </p:txBody>
      </p:sp>
      <p:sp>
        <p:nvSpPr>
          <p:cNvPr id="5" name="SmartArt Placeholder 4"/>
          <p:cNvSpPr>
            <a:spLocks noGrp="1"/>
          </p:cNvSpPr>
          <p:nvPr>
            <p:ph type="dgm" sz="quarter" idx="10"/>
          </p:nvPr>
        </p:nvSpPr>
        <p:spPr>
          <a:xfrm>
            <a:off x="0" y="2024063"/>
            <a:ext cx="9144000" cy="3700462"/>
          </a:xfrm>
        </p:spPr>
        <p:txBody>
          <a:bodyPr/>
          <a:lstStyle>
            <a:lvl1pPr marL="0" indent="0">
              <a:buNone/>
              <a:defRPr/>
            </a:lvl1pPr>
          </a:lstStyle>
          <a:p>
            <a:r>
              <a:rPr lang="en-US" smtClean="0"/>
              <a:t>Click icon to add SmartArt graphic</a:t>
            </a:r>
            <a:endParaRPr lang="en-US" dirty="0"/>
          </a:p>
        </p:txBody>
      </p:sp>
      <p:sp>
        <p:nvSpPr>
          <p:cNvPr id="6" name="Rectangle 5"/>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53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4" name="Rectangle 3"/>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Chart Placeholder 5"/>
          <p:cNvSpPr>
            <a:spLocks noGrp="1"/>
          </p:cNvSpPr>
          <p:nvPr>
            <p:ph type="chart" sz="quarter" idx="10"/>
          </p:nvPr>
        </p:nvSpPr>
        <p:spPr>
          <a:xfrm>
            <a:off x="1477963" y="1895475"/>
            <a:ext cx="6291262" cy="3917950"/>
          </a:xfrm>
        </p:spPr>
        <p:txBody>
          <a:bodyPr/>
          <a:lstStyle/>
          <a:p>
            <a:r>
              <a:rPr lang="en-US" smtClean="0"/>
              <a:t>Click icon to add chart</a:t>
            </a:r>
            <a:endParaRPr lang="en-US" dirty="0"/>
          </a:p>
        </p:txBody>
      </p:sp>
      <p:sp>
        <p:nvSpPr>
          <p:cNvPr id="5" name="Rectangle 4"/>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9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6059140"/>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theme" Target="../theme/theme1.xml"/><Relationship Id="rId34" Type="http://schemas.openxmlformats.org/officeDocument/2006/relationships/image" Target="../media/image1.emf"/><Relationship Id="rId35" Type="http://schemas.openxmlformats.org/officeDocument/2006/relationships/image" Target="../media/image2.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p:nvPicPr>
        <p:blipFill>
          <a:blip r:embed="rId34"/>
          <a:stretch>
            <a:fillRect/>
          </a:stretch>
        </p:blipFill>
        <p:spPr>
          <a:xfrm>
            <a:off x="6910686" y="6299198"/>
            <a:ext cx="2073476" cy="537568"/>
          </a:xfrm>
          <a:prstGeom prst="rect">
            <a:avLst/>
          </a:prstGeom>
        </p:spPr>
      </p:pic>
      <p:cxnSp>
        <p:nvCxnSpPr>
          <p:cNvPr id="14" name="Straight Connector 13"/>
          <p:cNvCxnSpPr/>
          <p:nvPr/>
        </p:nvCxnSpPr>
        <p:spPr>
          <a:xfrm>
            <a:off x="0" y="6299198"/>
            <a:ext cx="91440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ucsf_logo_K.jpg"/>
          <p:cNvPicPr>
            <a:picLocks noChangeAspect="1"/>
          </p:cNvPicPr>
          <p:nvPr/>
        </p:nvPicPr>
        <p:blipFill rotWithShape="1">
          <a:blip r:embed="rId35">
            <a:extLst>
              <a:ext uri="{28A0092B-C50C-407E-A947-70E740481C1C}">
                <a14:useLocalDpi xmlns:a14="http://schemas.microsoft.com/office/drawing/2010/main" val="0"/>
              </a:ext>
            </a:extLst>
          </a:blip>
          <a:srcRect t="14903" b="15744"/>
          <a:stretch/>
        </p:blipFill>
        <p:spPr>
          <a:xfrm>
            <a:off x="6213" y="6348803"/>
            <a:ext cx="996767" cy="483362"/>
          </a:xfrm>
          <a:prstGeom prst="rect">
            <a:avLst/>
          </a:prstGeom>
        </p:spPr>
      </p:pic>
      <p:pic>
        <p:nvPicPr>
          <p:cNvPr id="8" name="Picture 7" descr="ucsf_logo_K.jpg"/>
          <p:cNvPicPr>
            <a:picLocks noChangeAspect="1"/>
          </p:cNvPicPr>
          <p:nvPr/>
        </p:nvPicPr>
        <p:blipFill rotWithShape="1">
          <a:blip r:embed="rId35">
            <a:extLst>
              <a:ext uri="{28A0092B-C50C-407E-A947-70E740481C1C}">
                <a14:useLocalDpi xmlns:a14="http://schemas.microsoft.com/office/drawing/2010/main" val="0"/>
              </a:ext>
            </a:extLst>
          </a:blip>
          <a:srcRect t="14903" b="15744"/>
          <a:stretch/>
        </p:blipFill>
        <p:spPr>
          <a:xfrm>
            <a:off x="6213" y="6348803"/>
            <a:ext cx="996767" cy="483362"/>
          </a:xfrm>
          <a:prstGeom prst="rect">
            <a:avLst/>
          </a:prstGeom>
        </p:spPr>
      </p:pic>
      <p:pic>
        <p:nvPicPr>
          <p:cNvPr id="9" name="Picture 8" descr="ucsf_logo_K.jpg"/>
          <p:cNvPicPr>
            <a:picLocks noChangeAspect="1"/>
          </p:cNvPicPr>
          <p:nvPr/>
        </p:nvPicPr>
        <p:blipFill rotWithShape="1">
          <a:blip r:embed="rId35">
            <a:extLst>
              <a:ext uri="{28A0092B-C50C-407E-A947-70E740481C1C}">
                <a14:useLocalDpi xmlns:a14="http://schemas.microsoft.com/office/drawing/2010/main" val="0"/>
              </a:ext>
            </a:extLst>
          </a:blip>
          <a:srcRect t="14903" b="15744"/>
          <a:stretch/>
        </p:blipFill>
        <p:spPr>
          <a:xfrm>
            <a:off x="6213" y="6348803"/>
            <a:ext cx="996767" cy="483362"/>
          </a:xfrm>
          <a:prstGeom prst="rect">
            <a:avLst/>
          </a:prstGeom>
        </p:spPr>
      </p:pic>
    </p:spTree>
    <p:extLst>
      <p:ext uri="{BB962C8B-B14F-4D97-AF65-F5344CB8AC3E}">
        <p14:creationId xmlns:p14="http://schemas.microsoft.com/office/powerpoint/2010/main" val="13934839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Lst>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ollEV.com/lc2015" TargetMode="External"/><Relationship Id="rId4" Type="http://schemas.openxmlformats.org/officeDocument/2006/relationships/hyperlink" Target="http://www.cdc.gov/reproductivehealth/unintendedpregnancy/usmec.htm" TargetMode="External"/><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reproductivehealth/contraception/usmec.htm" TargetMode="External"/><Relationship Id="rId4" Type="http://schemas.openxmlformats.org/officeDocument/2006/relationships/image" Target="../media/image17.png"/><Relationship Id="rId5" Type="http://schemas.openxmlformats.org/officeDocument/2006/relationships/image" Target="../media/image18.jpg"/><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jpeg"/><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hyperlink" Target="https://www.polleverywhere.com/free_text_polls/mliUPcXB87z4DQZ" TargetMode="External"/><Relationship Id="rId5" Type="http://schemas.openxmlformats.org/officeDocument/2006/relationships/image" Target="../media/image25.png"/><Relationship Id="rId6" Type="http://schemas.openxmlformats.org/officeDocument/2006/relationships/hyperlink" Target="http://www.polleverywhere.com/app" TargetMode="External"/><Relationship Id="rId7" Type="http://schemas.openxmlformats.org/officeDocument/2006/relationships/hyperlink" Target="http://www.polleverywhere.com/app/help" TargetMode="External"/><Relationship Id="rId8" Type="http://schemas.openxmlformats.org/officeDocument/2006/relationships/hyperlink" Target="https://www.polleverywhere.com/free_text_polls/mliUPcXB87z4DQZ?preview=true" TargetMode="External"/><Relationship Id="rId1" Type="http://schemas.openxmlformats.org/officeDocument/2006/relationships/tags" Target="../tags/tag1.xml"/><Relationship Id="rId2"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hyperlink" Target="https://www.polleverywhere.com/multiple_choice_polls/TQGofciOaGVTVxW" TargetMode="External"/><Relationship Id="rId5" Type="http://schemas.openxmlformats.org/officeDocument/2006/relationships/image" Target="../media/image25.png"/><Relationship Id="rId6" Type="http://schemas.openxmlformats.org/officeDocument/2006/relationships/hyperlink" Target="http://www.polleverywhere.com/app" TargetMode="External"/><Relationship Id="rId7" Type="http://schemas.openxmlformats.org/officeDocument/2006/relationships/hyperlink" Target="http://www.polleverywhere.com/app/help" TargetMode="External"/><Relationship Id="rId8" Type="http://schemas.openxmlformats.org/officeDocument/2006/relationships/hyperlink" Target="https://www.polleverywhere.com/multiple_choice_polls/TQGofciOaGVTVxW?preview=true" TargetMode="External"/><Relationship Id="rId1" Type="http://schemas.openxmlformats.org/officeDocument/2006/relationships/tags" Target="../tags/tag2.xml"/><Relationship Id="rId2"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hyperlink" Target="https://www.polleverywhere.com/multiple_choice_polls/Y4jeYU9euUi4i4r" TargetMode="External"/><Relationship Id="rId5" Type="http://schemas.openxmlformats.org/officeDocument/2006/relationships/image" Target="../media/image25.png"/><Relationship Id="rId6" Type="http://schemas.openxmlformats.org/officeDocument/2006/relationships/hyperlink" Target="http://www.polleverywhere.com/app" TargetMode="External"/><Relationship Id="rId7" Type="http://schemas.openxmlformats.org/officeDocument/2006/relationships/hyperlink" Target="http://www.polleverywhere.com/app/help" TargetMode="External"/><Relationship Id="rId8" Type="http://schemas.openxmlformats.org/officeDocument/2006/relationships/hyperlink" Target="https://www.polleverywhere.com/multiple_choice_polls/Y4jeYU9euUi4i4r?preview=true" TargetMode="External"/><Relationship Id="rId1" Type="http://schemas.openxmlformats.org/officeDocument/2006/relationships/tags" Target="../tags/tag3.xml"/><Relationship Id="rId2"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bedsider.org/features/56" TargetMode="External"/></Relationships>
</file>

<file path=ppt/slides/_rels/slide35.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hyperlink" Target="https://www.polleverywhere.com/free_text_polls/ihSSCKE8HBAAjnC" TargetMode="External"/><Relationship Id="rId5" Type="http://schemas.openxmlformats.org/officeDocument/2006/relationships/image" Target="../media/image25.png"/><Relationship Id="rId6" Type="http://schemas.openxmlformats.org/officeDocument/2006/relationships/hyperlink" Target="http://www.polleverywhere.com/app" TargetMode="External"/><Relationship Id="rId7" Type="http://schemas.openxmlformats.org/officeDocument/2006/relationships/hyperlink" Target="http://www.polleverywhere.com/app/help" TargetMode="External"/><Relationship Id="rId8" Type="http://schemas.openxmlformats.org/officeDocument/2006/relationships/hyperlink" Target="https://www.polleverywhere.com/free_text_polls/ihSSCKE8HBAAjnC?preview=true" TargetMode="External"/><Relationship Id="rId1" Type="http://schemas.openxmlformats.org/officeDocument/2006/relationships/tags" Target="../tags/tag4.xml"/><Relationship Id="rId2"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hyperlink" Target="https://www.polleverywhere.com/multiple_choice_polls/lBBwHIQk74dJnnC" TargetMode="External"/><Relationship Id="rId5" Type="http://schemas.openxmlformats.org/officeDocument/2006/relationships/image" Target="../media/image25.png"/><Relationship Id="rId6" Type="http://schemas.openxmlformats.org/officeDocument/2006/relationships/hyperlink" Target="http://www.polleverywhere.com/app" TargetMode="External"/><Relationship Id="rId7" Type="http://schemas.openxmlformats.org/officeDocument/2006/relationships/hyperlink" Target="http://www.polleverywhere.com/app/help" TargetMode="External"/><Relationship Id="rId8" Type="http://schemas.openxmlformats.org/officeDocument/2006/relationships/hyperlink" Target="https://www.polleverywhere.com/multiple_choice_polls/lBBwHIQk74dJnnC?preview=true" TargetMode="External"/><Relationship Id="rId1" Type="http://schemas.openxmlformats.org/officeDocument/2006/relationships/tags" Target="../tags/tag5.xml"/><Relationship Id="rId2"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tags" Target="../tags/tag6.xml"/><Relationship Id="rId2"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emf"/><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8.png"/><Relationship Id="rId5" Type="http://schemas.openxmlformats.org/officeDocument/2006/relationships/image" Target="../media/image31.emf"/><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bedsider.org/features/348"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Welcome!</a:t>
            </a:r>
            <a:endParaRPr lang="en-US" dirty="0"/>
          </a:p>
        </p:txBody>
      </p:sp>
      <p:sp>
        <p:nvSpPr>
          <p:cNvPr id="3" name="Content Placeholder 2"/>
          <p:cNvSpPr>
            <a:spLocks noGrp="1"/>
          </p:cNvSpPr>
          <p:nvPr>
            <p:ph idx="1"/>
          </p:nvPr>
        </p:nvSpPr>
        <p:spPr/>
        <p:txBody>
          <a:bodyPr>
            <a:normAutofit/>
          </a:bodyPr>
          <a:lstStyle/>
          <a:p>
            <a:r>
              <a:rPr lang="en-US" dirty="0" smtClean="0"/>
              <a:t>As you get settled, please do the following:</a:t>
            </a:r>
          </a:p>
          <a:p>
            <a:pPr lvl="1"/>
            <a:r>
              <a:rPr lang="en-US" dirty="0" smtClean="0"/>
              <a:t>Go to </a:t>
            </a:r>
            <a:r>
              <a:rPr lang="en-US" dirty="0" smtClean="0">
                <a:solidFill>
                  <a:srgbClr val="FF0000"/>
                </a:solidFill>
                <a:hlinkClick r:id="rId3"/>
              </a:rPr>
              <a:t>www.pollEV.com/lc2015</a:t>
            </a:r>
            <a:endParaRPr lang="en-US" dirty="0" smtClean="0">
              <a:solidFill>
                <a:srgbClr val="FF0000"/>
              </a:solidFill>
            </a:endParaRPr>
          </a:p>
          <a:p>
            <a:pPr lvl="1"/>
            <a:r>
              <a:rPr lang="en-US" dirty="0" smtClean="0"/>
              <a:t>Access the CDC Medical Eligibility Criteria</a:t>
            </a:r>
          </a:p>
          <a:p>
            <a:pPr lvl="2"/>
            <a:r>
              <a:rPr lang="en-US" dirty="0" smtClean="0"/>
              <a:t>Download the app (free at iTunes)</a:t>
            </a:r>
          </a:p>
          <a:p>
            <a:pPr lvl="2"/>
            <a:r>
              <a:rPr lang="en-US" dirty="0"/>
              <a:t>S</a:t>
            </a:r>
            <a:r>
              <a:rPr lang="en-US" dirty="0" smtClean="0"/>
              <a:t>yllabus</a:t>
            </a:r>
          </a:p>
          <a:p>
            <a:pPr lvl="2"/>
            <a:r>
              <a:rPr lang="en-US" dirty="0"/>
              <a:t>Download the PDF at </a:t>
            </a:r>
            <a:r>
              <a:rPr lang="en-US" dirty="0">
                <a:hlinkClick r:id="rId4"/>
              </a:rPr>
              <a:t>http://www.cdc.gov/reproductivehealth/unintendedpregnancy/</a:t>
            </a:r>
            <a:r>
              <a:rPr lang="en-US" dirty="0" smtClean="0">
                <a:hlinkClick r:id="rId4"/>
              </a:rPr>
              <a:t>usmec.htm</a:t>
            </a:r>
            <a:endParaRPr lang="en-US" dirty="0" smtClean="0"/>
          </a:p>
          <a:p>
            <a:r>
              <a:rPr lang="en-US" dirty="0" smtClean="0"/>
              <a:t>Check out the Contraception Stations</a:t>
            </a:r>
            <a:endParaRPr lang="en-US" dirty="0"/>
          </a:p>
        </p:txBody>
      </p:sp>
    </p:spTree>
    <p:extLst>
      <p:ext uri="{BB962C8B-B14F-4D97-AF65-F5344CB8AC3E}">
        <p14:creationId xmlns:p14="http://schemas.microsoft.com/office/powerpoint/2010/main" val="516307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304800"/>
            <a:ext cx="7772400" cy="1143000"/>
          </a:xfrm>
        </p:spPr>
        <p:txBody>
          <a:bodyPr/>
          <a:lstStyle/>
          <a:p>
            <a:pPr eaLnBrk="1" hangingPunct="1">
              <a:defRPr/>
            </a:pPr>
            <a:r>
              <a:rPr lang="en-US" dirty="0">
                <a:cs typeface="+mj-cs"/>
              </a:rPr>
              <a:t>Barrier Methods</a:t>
            </a:r>
            <a:r>
              <a:rPr lang="en-US" b="1" dirty="0">
                <a:cs typeface="+mj-cs"/>
              </a:rPr>
              <a:t> </a:t>
            </a:r>
          </a:p>
        </p:txBody>
      </p:sp>
      <p:graphicFrame>
        <p:nvGraphicFramePr>
          <p:cNvPr id="30773" name="Group 53"/>
          <p:cNvGraphicFramePr>
            <a:graphicFrameLocks noGrp="1"/>
          </p:cNvGraphicFramePr>
          <p:nvPr>
            <p:ph type="tbl" idx="1"/>
            <p:extLst>
              <p:ext uri="{D42A27DB-BD31-4B8C-83A1-F6EECF244321}">
                <p14:modId xmlns:p14="http://schemas.microsoft.com/office/powerpoint/2010/main" val="1062833772"/>
              </p:ext>
            </p:extLst>
          </p:nvPr>
        </p:nvGraphicFramePr>
        <p:xfrm>
          <a:off x="685800" y="1752600"/>
          <a:ext cx="7695127" cy="4006164"/>
        </p:xfrm>
        <a:graphic>
          <a:graphicData uri="http://schemas.openxmlformats.org/drawingml/2006/table">
            <a:tbl>
              <a:tblPr/>
              <a:tblGrid>
                <a:gridCol w="4074245"/>
                <a:gridCol w="1810441"/>
                <a:gridCol w="1810441"/>
              </a:tblGrid>
              <a:tr h="449364">
                <a:tc rowSpan="2">
                  <a:txBody>
                    <a:bodyPr/>
                    <a:lstStyle/>
                    <a:p>
                      <a:pPr marL="0" marR="0" lvl="0" indent="0" algn="ctr"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Contraceptive Method</a:t>
                      </a:r>
                      <a:endParaRPr kumimoji="0" lang="en-US" sz="2400" b="0" i="0" u="none" strike="noStrike" cap="none" normalizeH="0" baseline="0" dirty="0" smtClean="0">
                        <a:ln>
                          <a:noFill/>
                        </a:ln>
                        <a:solidFill>
                          <a:schemeClr val="tx1"/>
                        </a:solidFill>
                        <a:effectLst/>
                        <a:latin typeface="+mj-lt"/>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smtClean="0">
                          <a:ln>
                            <a:noFill/>
                          </a:ln>
                          <a:solidFill>
                            <a:schemeClr val="tx1"/>
                          </a:solidFill>
                          <a:effectLst/>
                          <a:latin typeface="+mj-lt"/>
                          <a:cs typeface="Times New Roman" pitchFamily="18" charset="0"/>
                        </a:rPr>
                        <a:t>Failure Rate</a:t>
                      </a:r>
                      <a:endParaRPr kumimoji="0" lang="en-US" sz="2400" b="0" i="0" u="none" strike="noStrike" cap="none" normalizeH="0" baseline="0" smtClean="0">
                        <a:ln>
                          <a:noFill/>
                        </a:ln>
                        <a:solidFill>
                          <a:schemeClr val="tx1"/>
                        </a:solidFill>
                        <a:effectLst/>
                        <a:latin typeface="+mj-lt"/>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7892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smtClean="0">
                          <a:ln>
                            <a:noFill/>
                          </a:ln>
                          <a:solidFill>
                            <a:schemeClr val="tx1"/>
                          </a:solidFill>
                          <a:effectLst/>
                          <a:latin typeface="+mj-lt"/>
                          <a:cs typeface="Times New Roman" pitchFamily="18" charset="0"/>
                        </a:rPr>
                        <a:t>Perfect Use</a:t>
                      </a:r>
                      <a:endParaRPr kumimoji="0" lang="en-US" sz="2400" b="0" i="0" u="none" strike="noStrike" cap="none" normalizeH="0" baseline="0" smtClean="0">
                        <a:ln>
                          <a:noFill/>
                        </a:ln>
                        <a:solidFill>
                          <a:schemeClr val="tx1"/>
                        </a:solidFill>
                        <a:effectLst/>
                        <a:latin typeface="+mj-lt"/>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smtClean="0">
                          <a:ln>
                            <a:noFill/>
                          </a:ln>
                          <a:solidFill>
                            <a:schemeClr val="tx1"/>
                          </a:solidFill>
                          <a:effectLst/>
                          <a:latin typeface="+mj-lt"/>
                          <a:cs typeface="Times New Roman" pitchFamily="18" charset="0"/>
                        </a:rPr>
                        <a:t>Typical Use</a:t>
                      </a:r>
                      <a:endParaRPr kumimoji="0" lang="en-US" sz="2400" b="0" i="0" u="none" strike="noStrike" cap="none" normalizeH="0" baseline="0" smtClean="0">
                        <a:ln>
                          <a:noFill/>
                        </a:ln>
                        <a:solidFill>
                          <a:schemeClr val="tx1"/>
                        </a:solidFill>
                        <a:effectLst/>
                        <a:latin typeface="+mj-lt"/>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364">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Condoms</a:t>
                      </a:r>
                      <a:endParaRPr kumimoji="0" lang="en-US" sz="2400" b="0" i="0" u="none" strike="noStrike" cap="none" normalizeH="0" baseline="0" dirty="0" smtClean="0">
                        <a:ln>
                          <a:noFill/>
                        </a:ln>
                        <a:solidFill>
                          <a:schemeClr val="tx1"/>
                        </a:solidFill>
                        <a:effectLst/>
                        <a:latin typeface="+mj-lt"/>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2 %</a:t>
                      </a:r>
                      <a:endParaRPr kumimoji="0" lang="en-US" sz="2400" b="0" i="0" u="none" strike="noStrike" cap="none" normalizeH="0" baseline="0" dirty="0" smtClean="0">
                        <a:ln>
                          <a:noFill/>
                        </a:ln>
                        <a:solidFill>
                          <a:schemeClr val="tx1"/>
                        </a:solidFill>
                        <a:effectLst/>
                        <a:latin typeface="+mj-lt"/>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1" i="0" u="none" strike="noStrike" cap="none" normalizeH="0" baseline="0" dirty="0" smtClean="0">
                          <a:ln>
                            <a:noFill/>
                          </a:ln>
                          <a:solidFill>
                            <a:srgbClr val="FFC000"/>
                          </a:solidFill>
                          <a:effectLst/>
                          <a:latin typeface="+mj-lt"/>
                          <a:cs typeface="Times New Roman" pitchFamily="18" charset="0"/>
                        </a:rPr>
                        <a:t>18 %</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922">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smtClean="0">
                          <a:ln>
                            <a:noFill/>
                          </a:ln>
                          <a:solidFill>
                            <a:schemeClr val="tx1"/>
                          </a:solidFill>
                          <a:effectLst/>
                          <a:latin typeface="+mj-lt"/>
                          <a:cs typeface="Times New Roman" pitchFamily="18" charset="0"/>
                        </a:rPr>
                        <a:t>Cervical Cap (parous/nullip)</a:t>
                      </a:r>
                      <a:endParaRPr kumimoji="0" lang="en-US" sz="2400" b="0" i="0" u="none" strike="noStrike" cap="none" normalizeH="0" baseline="0" smtClean="0">
                        <a:ln>
                          <a:noFill/>
                        </a:ln>
                        <a:solidFill>
                          <a:schemeClr val="tx1"/>
                        </a:solidFill>
                        <a:effectLst/>
                        <a:latin typeface="+mj-lt"/>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smtClean="0">
                          <a:ln>
                            <a:noFill/>
                          </a:ln>
                          <a:solidFill>
                            <a:schemeClr val="tx1"/>
                          </a:solidFill>
                          <a:effectLst/>
                          <a:latin typeface="+mj-lt"/>
                          <a:cs typeface="Times New Roman" pitchFamily="18" charset="0"/>
                        </a:rPr>
                        <a:t>26%/9%</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1" i="0" u="none" strike="noStrike" cap="none" normalizeH="0" baseline="0" dirty="0" smtClean="0">
                          <a:ln>
                            <a:noFill/>
                          </a:ln>
                          <a:solidFill>
                            <a:srgbClr val="FFC000"/>
                          </a:solidFill>
                          <a:effectLst/>
                          <a:latin typeface="+mj-lt"/>
                          <a:cs typeface="Times New Roman" pitchFamily="18" charset="0"/>
                        </a:rPr>
                        <a:t>32%/16%</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424">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Sponge (</a:t>
                      </a:r>
                      <a:r>
                        <a:rPr kumimoji="0" lang="en-US" sz="2400" b="0" i="0" u="none" strike="noStrike" cap="none" normalizeH="0" baseline="0" dirty="0" err="1" smtClean="0">
                          <a:ln>
                            <a:noFill/>
                          </a:ln>
                          <a:solidFill>
                            <a:schemeClr val="tx1"/>
                          </a:solidFill>
                          <a:effectLst/>
                          <a:latin typeface="+mj-lt"/>
                          <a:cs typeface="Times New Roman" pitchFamily="18" charset="0"/>
                        </a:rPr>
                        <a:t>parous</a:t>
                      </a:r>
                      <a:r>
                        <a:rPr kumimoji="0" lang="en-US" sz="2400" b="0" i="0" u="none" strike="noStrike" cap="none" normalizeH="0" baseline="0" dirty="0" smtClean="0">
                          <a:ln>
                            <a:noFill/>
                          </a:ln>
                          <a:solidFill>
                            <a:schemeClr val="tx1"/>
                          </a:solidFill>
                          <a:effectLst/>
                          <a:latin typeface="+mj-lt"/>
                          <a:cs typeface="Times New Roman" pitchFamily="18" charset="0"/>
                        </a:rPr>
                        <a:t>/nulliparous)</a:t>
                      </a:r>
                      <a:endParaRPr kumimoji="0" lang="en-US" sz="2400" b="0" i="0" u="none" strike="noStrike" cap="none" normalizeH="0" baseline="0" dirty="0" smtClean="0">
                        <a:ln>
                          <a:noFill/>
                        </a:ln>
                        <a:solidFill>
                          <a:schemeClr val="tx1"/>
                        </a:solidFill>
                        <a:effectLst/>
                        <a:latin typeface="+mj-lt"/>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smtClean="0">
                          <a:ln>
                            <a:noFill/>
                          </a:ln>
                          <a:solidFill>
                            <a:schemeClr val="tx1"/>
                          </a:solidFill>
                          <a:effectLst/>
                          <a:latin typeface="+mj-lt"/>
                          <a:cs typeface="Times New Roman" pitchFamily="18" charset="0"/>
                        </a:rPr>
                        <a:t>20%/9%</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1" i="0" u="none" strike="noStrike" cap="none" normalizeH="0" baseline="0" dirty="0" smtClean="0">
                          <a:ln>
                            <a:noFill/>
                          </a:ln>
                          <a:solidFill>
                            <a:srgbClr val="FFC000"/>
                          </a:solidFill>
                          <a:effectLst/>
                          <a:latin typeface="+mj-lt"/>
                          <a:cs typeface="Times New Roman" pitchFamily="18" charset="0"/>
                        </a:rPr>
                        <a:t>24%/12%</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364">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smtClean="0">
                          <a:ln>
                            <a:noFill/>
                          </a:ln>
                          <a:solidFill>
                            <a:schemeClr val="tx1"/>
                          </a:solidFill>
                          <a:effectLst/>
                          <a:latin typeface="+mj-lt"/>
                          <a:cs typeface="Times New Roman" pitchFamily="18" charset="0"/>
                        </a:rPr>
                        <a:t>Female Condoms</a:t>
                      </a:r>
                      <a:endParaRPr kumimoji="0" lang="en-US" sz="2400" b="0" i="0" u="none" strike="noStrike" cap="none" normalizeH="0" baseline="0" smtClean="0">
                        <a:ln>
                          <a:noFill/>
                        </a:ln>
                        <a:solidFill>
                          <a:schemeClr val="tx1"/>
                        </a:solidFill>
                        <a:effectLst/>
                        <a:latin typeface="+mj-lt"/>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smtClean="0">
                          <a:ln>
                            <a:noFill/>
                          </a:ln>
                          <a:solidFill>
                            <a:schemeClr val="tx1"/>
                          </a:solidFill>
                          <a:effectLst/>
                          <a:latin typeface="+mj-lt"/>
                          <a:cs typeface="Times New Roman" pitchFamily="18" charset="0"/>
                        </a:rPr>
                        <a:t>5 %</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1" i="0" u="none" strike="noStrike" cap="none" normalizeH="0" baseline="0" dirty="0" smtClean="0">
                          <a:ln>
                            <a:noFill/>
                          </a:ln>
                          <a:solidFill>
                            <a:srgbClr val="FFC000"/>
                          </a:solidFill>
                          <a:effectLst/>
                          <a:latin typeface="+mj-lt"/>
                          <a:cs typeface="Times New Roman" pitchFamily="18" charset="0"/>
                        </a:rPr>
                        <a:t>21 %</a:t>
                      </a:r>
                      <a:endParaRPr kumimoji="0" lang="en-US" sz="2400" b="1" i="0" u="none" strike="noStrike" cap="none" normalizeH="0" baseline="0" dirty="0" smtClean="0">
                        <a:ln>
                          <a:noFill/>
                        </a:ln>
                        <a:solidFill>
                          <a:srgbClr val="FFC000"/>
                        </a:solidFill>
                        <a:effectLst/>
                        <a:latin typeface="+mj-lt"/>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364">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Diaphragm</a:t>
                      </a:r>
                      <a:endParaRPr kumimoji="0" lang="en-US" sz="2400" b="0" i="0" u="none" strike="noStrike" cap="none" normalizeH="0" baseline="0" dirty="0" smtClean="0">
                        <a:ln>
                          <a:noFill/>
                        </a:ln>
                        <a:solidFill>
                          <a:schemeClr val="tx1"/>
                        </a:solidFill>
                        <a:effectLst/>
                        <a:latin typeface="+mj-lt"/>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6 %</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1" i="0" u="none" strike="noStrike" cap="none" normalizeH="0" baseline="0" dirty="0" smtClean="0">
                          <a:ln>
                            <a:noFill/>
                          </a:ln>
                          <a:solidFill>
                            <a:srgbClr val="FFC000"/>
                          </a:solidFill>
                          <a:effectLst/>
                          <a:latin typeface="+mj-lt"/>
                          <a:cs typeface="Times New Roman" pitchFamily="18" charset="0"/>
                        </a:rPr>
                        <a:t>12 %</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42"/>
          <p:cNvSpPr txBox="1">
            <a:spLocks noChangeArrowheads="1"/>
          </p:cNvSpPr>
          <p:nvPr/>
        </p:nvSpPr>
        <p:spPr bwMode="auto">
          <a:xfrm>
            <a:off x="984569" y="6417442"/>
            <a:ext cx="5562600"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600" dirty="0" err="1" smtClean="0">
                <a:latin typeface="+mj-lt"/>
                <a:ea typeface="+mn-ea"/>
                <a:cs typeface="+mn-cs"/>
              </a:rPr>
              <a:t>Trussell</a:t>
            </a:r>
            <a:r>
              <a:rPr lang="en-US" sz="1600" dirty="0" smtClean="0">
                <a:latin typeface="+mj-lt"/>
                <a:ea typeface="+mn-ea"/>
                <a:cs typeface="+mn-cs"/>
              </a:rPr>
              <a:t> J. </a:t>
            </a:r>
            <a:r>
              <a:rPr lang="en-US" sz="1600" dirty="0" smtClean="0">
                <a:latin typeface="+mj-lt"/>
              </a:rPr>
              <a:t>Contraceptive Efficacy. In </a:t>
            </a:r>
            <a:r>
              <a:rPr lang="en-US" sz="1600" u="sng" dirty="0" smtClean="0">
                <a:latin typeface="+mj-lt"/>
                <a:ea typeface="+mn-ea"/>
                <a:cs typeface="+mn-cs"/>
              </a:rPr>
              <a:t>Contraceptive Technology.</a:t>
            </a:r>
            <a:endParaRPr lang="en-US" sz="1600" u="sng" dirty="0">
              <a:latin typeface="+mj-lt"/>
              <a:ea typeface="+mn-ea"/>
              <a:cs typeface="+mn-cs"/>
            </a:endParaRPr>
          </a:p>
        </p:txBody>
      </p:sp>
    </p:spTree>
    <p:extLst>
      <p:ext uri="{BB962C8B-B14F-4D97-AF65-F5344CB8AC3E}">
        <p14:creationId xmlns:p14="http://schemas.microsoft.com/office/powerpoint/2010/main" val="3669736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a:cs typeface="+mj-cs"/>
              </a:rPr>
              <a:t>Hormonal Methods</a:t>
            </a:r>
            <a:r>
              <a:rPr lang="en-US" b="1" dirty="0">
                <a:cs typeface="+mj-cs"/>
              </a:rPr>
              <a:t> </a:t>
            </a:r>
          </a:p>
        </p:txBody>
      </p:sp>
      <p:graphicFrame>
        <p:nvGraphicFramePr>
          <p:cNvPr id="31794" name="Group 50"/>
          <p:cNvGraphicFramePr>
            <a:graphicFrameLocks noGrp="1"/>
          </p:cNvGraphicFramePr>
          <p:nvPr>
            <p:ph type="tbl" idx="1"/>
            <p:extLst>
              <p:ext uri="{D42A27DB-BD31-4B8C-83A1-F6EECF244321}">
                <p14:modId xmlns:p14="http://schemas.microsoft.com/office/powerpoint/2010/main" val="1144046687"/>
              </p:ext>
            </p:extLst>
          </p:nvPr>
        </p:nvGraphicFramePr>
        <p:xfrm>
          <a:off x="685800" y="1752600"/>
          <a:ext cx="7823763" cy="3884760"/>
        </p:xfrm>
        <a:graphic>
          <a:graphicData uri="http://schemas.openxmlformats.org/drawingml/2006/table">
            <a:tbl>
              <a:tblPr/>
              <a:tblGrid>
                <a:gridCol w="3927664"/>
                <a:gridCol w="1930285"/>
                <a:gridCol w="1965814"/>
              </a:tblGrid>
              <a:tr h="439726">
                <a:tc rowSpan="2">
                  <a:txBody>
                    <a:bodyPr/>
                    <a:lstStyle/>
                    <a:p>
                      <a:pPr marL="0" marR="0" lvl="0" indent="0" algn="ctr"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Contraceptive Method</a:t>
                      </a:r>
                      <a:endParaRPr kumimoji="0" lang="en-US" sz="2400" b="0" i="0" u="none" strike="noStrike" cap="none" normalizeH="0" baseline="0" dirty="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smtClean="0">
                          <a:ln>
                            <a:noFill/>
                          </a:ln>
                          <a:solidFill>
                            <a:schemeClr val="tx1"/>
                          </a:solidFill>
                          <a:effectLst/>
                          <a:latin typeface="+mj-lt"/>
                          <a:cs typeface="Times New Roman" pitchFamily="18" charset="0"/>
                        </a:rPr>
                        <a:t>Failure Rate</a:t>
                      </a:r>
                      <a:endParaRPr kumimoji="0" lang="en-US" sz="2400" b="0" i="0" u="none" strike="noStrike" cap="none" normalizeH="0" baseline="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7088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Perfect Use</a:t>
                      </a:r>
                      <a:endParaRPr kumimoji="0" lang="en-US" sz="2400" b="0" i="0" u="none" strike="noStrike" cap="none" normalizeH="0" baseline="0" dirty="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smtClean="0">
                          <a:ln>
                            <a:noFill/>
                          </a:ln>
                          <a:solidFill>
                            <a:schemeClr val="tx1"/>
                          </a:solidFill>
                          <a:effectLst/>
                          <a:latin typeface="+mj-lt"/>
                          <a:cs typeface="Times New Roman" pitchFamily="18" charset="0"/>
                        </a:rPr>
                        <a:t>Typical Use</a:t>
                      </a:r>
                      <a:endParaRPr kumimoji="0" lang="en-US" sz="2400" b="0" i="0" u="none" strike="noStrike" cap="none" normalizeH="0" baseline="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0882">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Progestin Pills</a:t>
                      </a:r>
                      <a:endParaRPr kumimoji="0" lang="en-US" sz="2400" b="0" i="0" u="none" strike="noStrike" cap="none" normalizeH="0" baseline="0" dirty="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0.3 %</a:t>
                      </a:r>
                      <a:endParaRPr kumimoji="0" lang="en-US" sz="2400" b="0" i="0" u="none" strike="noStrike" cap="none" normalizeH="0" baseline="0" dirty="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1" i="0" u="none" strike="noStrike" cap="none" normalizeH="0" baseline="0" dirty="0" smtClean="0">
                          <a:ln>
                            <a:noFill/>
                          </a:ln>
                          <a:solidFill>
                            <a:srgbClr val="FFC000"/>
                          </a:solidFill>
                          <a:effectLst/>
                          <a:latin typeface="+mj-lt"/>
                          <a:cs typeface="Times New Roman" pitchFamily="18" charset="0"/>
                        </a:rPr>
                        <a:t>9 %</a:t>
                      </a:r>
                      <a:endParaRPr kumimoji="0" lang="en-US" sz="2400" b="1" i="0" u="none" strike="noStrike" cap="none" normalizeH="0" baseline="0" dirty="0" smtClean="0">
                        <a:ln>
                          <a:noFill/>
                        </a:ln>
                        <a:solidFill>
                          <a:srgbClr val="FFC000"/>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26">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Combined Pill/Patch/Ring</a:t>
                      </a:r>
                      <a:endParaRPr kumimoji="0" lang="en-US" sz="2400" b="0" i="0" u="none" strike="noStrike" cap="none" normalizeH="0" baseline="0" dirty="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tab pos="231775" algn="l"/>
                        </a:tabLst>
                      </a:pPr>
                      <a:r>
                        <a:rPr kumimoji="0" lang="en-US" sz="2400" b="0" i="0" u="none" strike="noStrike" cap="none" normalizeH="0" baseline="0" dirty="0" smtClean="0">
                          <a:ln>
                            <a:noFill/>
                          </a:ln>
                          <a:solidFill>
                            <a:schemeClr val="tx1"/>
                          </a:solidFill>
                          <a:effectLst/>
                          <a:latin typeface="+mj-lt"/>
                          <a:cs typeface="Times New Roman" pitchFamily="18" charset="0"/>
                        </a:rPr>
                        <a:t>0.3 %</a:t>
                      </a:r>
                      <a:endParaRPr kumimoji="0" lang="en-US" sz="2400" b="0" i="0" u="none" strike="noStrike" cap="none" normalizeH="0" baseline="0" dirty="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1" i="0" u="none" strike="noStrike" cap="none" normalizeH="0" baseline="0" dirty="0" smtClean="0">
                          <a:ln>
                            <a:noFill/>
                          </a:ln>
                          <a:solidFill>
                            <a:srgbClr val="FFC000"/>
                          </a:solidFill>
                          <a:effectLst/>
                          <a:latin typeface="+mj-lt"/>
                          <a:cs typeface="Times New Roman" pitchFamily="18" charset="0"/>
                        </a:rPr>
                        <a:t>9 %</a:t>
                      </a:r>
                      <a:endParaRPr kumimoji="0" lang="en-US" sz="2400" b="1" i="0" u="none" strike="noStrike" cap="none" normalizeH="0" baseline="0" dirty="0" smtClean="0">
                        <a:ln>
                          <a:noFill/>
                        </a:ln>
                        <a:solidFill>
                          <a:srgbClr val="FFC000"/>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26">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3-Month Injection</a:t>
                      </a:r>
                      <a:endParaRPr kumimoji="0" lang="en-US" sz="2400" b="0" i="0" u="none" strike="noStrike" cap="none" normalizeH="0" baseline="0" dirty="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0.2 %</a:t>
                      </a:r>
                      <a:endParaRPr kumimoji="0" lang="en-US" sz="2400" b="0" i="0" u="none" strike="noStrike" cap="none" normalizeH="0" baseline="0" dirty="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1" i="0" u="none" strike="noStrike" cap="none" normalizeH="0" baseline="0" dirty="0" smtClean="0">
                          <a:ln>
                            <a:noFill/>
                          </a:ln>
                          <a:solidFill>
                            <a:srgbClr val="FFC000"/>
                          </a:solidFill>
                          <a:effectLst/>
                          <a:latin typeface="+mj-lt"/>
                          <a:cs typeface="Times New Roman" pitchFamily="18" charset="0"/>
                        </a:rPr>
                        <a:t>6 %</a:t>
                      </a:r>
                      <a:endParaRPr kumimoji="0" lang="en-US" sz="2400" b="1" i="0" u="none" strike="noStrike" cap="none" normalizeH="0" baseline="0" dirty="0" smtClean="0">
                        <a:ln>
                          <a:noFill/>
                        </a:ln>
                        <a:solidFill>
                          <a:srgbClr val="FFC000"/>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26">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Implants</a:t>
                      </a:r>
                      <a:endParaRPr kumimoji="0" lang="en-US" sz="2400" b="0" i="0" u="none" strike="noStrike" cap="none" normalizeH="0" baseline="0" dirty="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0.05 %</a:t>
                      </a: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C000"/>
                          </a:solidFill>
                          <a:effectLst/>
                          <a:latin typeface="+mj-lt"/>
                        </a:rPr>
                        <a:t>0.05 %</a:t>
                      </a: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26">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rPr>
                        <a:t>LNG IUD</a:t>
                      </a: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rPr>
                        <a:t>0.2 %</a:t>
                      </a: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1" i="0" u="none" strike="noStrike" cap="none" normalizeH="0" baseline="0" dirty="0" smtClean="0">
                          <a:ln>
                            <a:noFill/>
                          </a:ln>
                          <a:solidFill>
                            <a:srgbClr val="FFC000"/>
                          </a:solidFill>
                          <a:effectLst/>
                          <a:latin typeface="+mj-lt"/>
                        </a:rPr>
                        <a:t>0.2 %</a:t>
                      </a: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26">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Copper IUD/LNG IUS</a:t>
                      </a:r>
                      <a:endParaRPr kumimoji="0" lang="en-US" sz="2400" b="0" i="0" u="none" strike="noStrike" cap="none" normalizeH="0" baseline="0" dirty="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0" i="0" u="none" strike="noStrike" cap="none" normalizeH="0" baseline="0" dirty="0" smtClean="0">
                          <a:ln>
                            <a:noFill/>
                          </a:ln>
                          <a:solidFill>
                            <a:schemeClr val="tx1"/>
                          </a:solidFill>
                          <a:effectLst/>
                          <a:latin typeface="+mj-lt"/>
                          <a:cs typeface="Times New Roman" pitchFamily="18" charset="0"/>
                        </a:rPr>
                        <a:t>0.8 %</a:t>
                      </a:r>
                      <a:endParaRPr kumimoji="0" lang="en-US" sz="2400" b="0" i="0" u="none" strike="noStrike" cap="none" normalizeH="0" baseline="0" dirty="0" smtClean="0">
                        <a:ln>
                          <a:noFill/>
                        </a:ln>
                        <a:solidFill>
                          <a:schemeClr val="tx1"/>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0" algn="l" defTabSz="914400" rtl="0" eaLnBrk="1" fontAlgn="base" latinLnBrk="0" hangingPunct="1">
                        <a:lnSpc>
                          <a:spcPct val="100000"/>
                        </a:lnSpc>
                        <a:spcBef>
                          <a:spcPct val="0"/>
                        </a:spcBef>
                        <a:spcAft>
                          <a:spcPct val="0"/>
                        </a:spcAft>
                        <a:buClrTx/>
                        <a:buSzTx/>
                        <a:buFont typeface="Franklin Gothic Book" pitchFamily="34" charset="0"/>
                        <a:buNone/>
                        <a:tabLst/>
                      </a:pPr>
                      <a:r>
                        <a:rPr kumimoji="0" lang="en-US" sz="2400" b="1" i="0" u="none" strike="noStrike" cap="none" normalizeH="0" baseline="0" dirty="0" smtClean="0">
                          <a:ln>
                            <a:noFill/>
                          </a:ln>
                          <a:solidFill>
                            <a:srgbClr val="FFC000"/>
                          </a:solidFill>
                          <a:effectLst/>
                          <a:latin typeface="+mj-lt"/>
                          <a:cs typeface="Times New Roman" pitchFamily="18" charset="0"/>
                        </a:rPr>
                        <a:t>&lt;1 %</a:t>
                      </a:r>
                      <a:endParaRPr kumimoji="0" lang="en-US" sz="2400" b="1" i="0" u="none" strike="noStrike" cap="none" normalizeH="0" baseline="0" dirty="0" smtClean="0">
                        <a:ln>
                          <a:noFill/>
                        </a:ln>
                        <a:solidFill>
                          <a:srgbClr val="FFC000"/>
                        </a:solidFill>
                        <a:effectLst/>
                        <a:latin typeface="+mj-lt"/>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42"/>
          <p:cNvSpPr txBox="1">
            <a:spLocks noChangeArrowheads="1"/>
          </p:cNvSpPr>
          <p:nvPr/>
        </p:nvSpPr>
        <p:spPr bwMode="auto">
          <a:xfrm>
            <a:off x="984569" y="6417442"/>
            <a:ext cx="5562600"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600" dirty="0" err="1" smtClean="0">
                <a:latin typeface="+mj-lt"/>
                <a:ea typeface="+mn-ea"/>
                <a:cs typeface="+mn-cs"/>
              </a:rPr>
              <a:t>Trussell</a:t>
            </a:r>
            <a:r>
              <a:rPr lang="en-US" sz="1600" dirty="0" smtClean="0">
                <a:latin typeface="+mj-lt"/>
                <a:ea typeface="+mn-ea"/>
                <a:cs typeface="+mn-cs"/>
              </a:rPr>
              <a:t> J. </a:t>
            </a:r>
            <a:r>
              <a:rPr lang="en-US" sz="1600" dirty="0" smtClean="0">
                <a:latin typeface="+mj-lt"/>
              </a:rPr>
              <a:t>Contraceptive Efficacy. In </a:t>
            </a:r>
            <a:r>
              <a:rPr lang="en-US" sz="1600" u="sng" dirty="0" smtClean="0">
                <a:latin typeface="+mj-lt"/>
                <a:ea typeface="+mn-ea"/>
                <a:cs typeface="+mn-cs"/>
              </a:rPr>
              <a:t>Contraceptive Technology.</a:t>
            </a:r>
            <a:endParaRPr lang="en-US" sz="1600" u="sng" dirty="0">
              <a:latin typeface="+mj-lt"/>
              <a:ea typeface="+mn-ea"/>
              <a:cs typeface="+mn-cs"/>
            </a:endParaRPr>
          </a:p>
        </p:txBody>
      </p:sp>
    </p:spTree>
    <p:extLst>
      <p:ext uri="{BB962C8B-B14F-4D97-AF65-F5344CB8AC3E}">
        <p14:creationId xmlns:p14="http://schemas.microsoft.com/office/powerpoint/2010/main" val="16530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87563"/>
            <a:ext cx="8686800" cy="1143000"/>
          </a:xfrm>
        </p:spPr>
        <p:txBody>
          <a:bodyPr/>
          <a:lstStyle/>
          <a:p>
            <a:pPr eaLnBrk="1" hangingPunct="1"/>
            <a:r>
              <a:rPr lang="en-US" dirty="0" smtClean="0"/>
              <a:t>Can my patient use this method?</a:t>
            </a:r>
          </a:p>
        </p:txBody>
      </p:sp>
      <p:graphicFrame>
        <p:nvGraphicFramePr>
          <p:cNvPr id="240671" name="Group 31"/>
          <p:cNvGraphicFramePr>
            <a:graphicFrameLocks noGrp="1"/>
          </p:cNvGraphicFramePr>
          <p:nvPr>
            <p:ph type="tbl" idx="1"/>
            <p:extLst>
              <p:ext uri="{D42A27DB-BD31-4B8C-83A1-F6EECF244321}">
                <p14:modId xmlns:p14="http://schemas.microsoft.com/office/powerpoint/2010/main" val="1813568091"/>
              </p:ext>
            </p:extLst>
          </p:nvPr>
        </p:nvGraphicFramePr>
        <p:xfrm>
          <a:off x="457200" y="2092433"/>
          <a:ext cx="8077199" cy="3413824"/>
        </p:xfrm>
        <a:graphic>
          <a:graphicData uri="http://schemas.openxmlformats.org/drawingml/2006/table">
            <a:tbl>
              <a:tblPr/>
              <a:tblGrid>
                <a:gridCol w="606102"/>
                <a:gridCol w="3468334"/>
                <a:gridCol w="4002763"/>
              </a:tblGrid>
              <a:tr h="40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mj-lt"/>
                        </a:rPr>
                        <a:t>1</a:t>
                      </a:r>
                    </a:p>
                  </a:txBody>
                  <a:tcPr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mj-lt"/>
                        </a:rPr>
                        <a:t>Can use the method</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mj-lt"/>
                        </a:rPr>
                        <a:t>No restrictions</a:t>
                      </a:r>
                    </a:p>
                  </a:txBody>
                  <a:tcPr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6600"/>
                    </a:solidFill>
                  </a:tcPr>
                </a:tc>
              </a:tr>
              <a:tr h="10557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mj-lt"/>
                        </a:rPr>
                        <a:t>2</a:t>
                      </a:r>
                    </a:p>
                  </a:txBody>
                  <a:tcPr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mj-lt"/>
                        </a:rPr>
                        <a:t>Can use the method</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mj-lt"/>
                        </a:rPr>
                        <a:t>Advantages generally outweigh theoretical or proven risks.</a:t>
                      </a:r>
                    </a:p>
                  </a:txBody>
                  <a:tcPr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6600"/>
                    </a:solidFill>
                  </a:tcPr>
                </a:tc>
              </a:tr>
              <a:tr h="10557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mj-lt"/>
                        </a:rPr>
                        <a:t>3</a:t>
                      </a:r>
                    </a:p>
                  </a:txBody>
                  <a:tcPr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00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mj-lt"/>
                        </a:rPr>
                        <a:t>Should not use method unless no other method is appropriate</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00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mj-lt"/>
                        </a:rPr>
                        <a:t>Theoretical or proven risks generally outweigh advantages</a:t>
                      </a:r>
                    </a:p>
                  </a:txBody>
                  <a:tcPr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0033"/>
                    </a:solidFill>
                  </a:tcPr>
                </a:tc>
              </a:tr>
              <a:tr h="4284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mj-lt"/>
                        </a:rPr>
                        <a:t>4</a:t>
                      </a:r>
                    </a:p>
                  </a:txBody>
                  <a:tcPr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9900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mj-lt"/>
                        </a:rPr>
                        <a:t>Should not use method</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9900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mj-lt"/>
                        </a:rPr>
                        <a:t>Unacceptable health risk</a:t>
                      </a:r>
                    </a:p>
                  </a:txBody>
                  <a:tcPr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990033"/>
                    </a:solidFill>
                  </a:tcPr>
                </a:tc>
              </a:tr>
            </a:tbl>
          </a:graphicData>
        </a:graphic>
      </p:graphicFrame>
      <p:sp>
        <p:nvSpPr>
          <p:cNvPr id="14339" name="Text Box 4"/>
          <p:cNvSpPr txBox="1">
            <a:spLocks noChangeArrowheads="1"/>
          </p:cNvSpPr>
          <p:nvPr/>
        </p:nvSpPr>
        <p:spPr bwMode="auto">
          <a:xfrm>
            <a:off x="1168399" y="1502673"/>
            <a:ext cx="6654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smtClean="0">
                <a:latin typeface="+mj-lt"/>
              </a:rPr>
              <a:t> </a:t>
            </a:r>
            <a:r>
              <a:rPr lang="en-US" sz="3200" dirty="0" smtClean="0">
                <a:latin typeface="+mj-lt"/>
                <a:hlinkClick r:id="rId3"/>
              </a:rPr>
              <a:t>US Medical </a:t>
            </a:r>
            <a:r>
              <a:rPr lang="en-US" sz="3200" dirty="0">
                <a:latin typeface="+mj-lt"/>
                <a:hlinkClick r:id="rId3"/>
              </a:rPr>
              <a:t>Eligibility Criteria (MEC</a:t>
            </a:r>
            <a:r>
              <a:rPr lang="en-US" sz="3200" dirty="0" smtClean="0">
                <a:latin typeface="+mj-lt"/>
                <a:hlinkClick r:id="rId3"/>
              </a:rPr>
              <a:t>)</a:t>
            </a:r>
            <a:endParaRPr lang="en-US" sz="3200" dirty="0">
              <a:latin typeface="+mj-lt"/>
            </a:endParaRPr>
          </a:p>
        </p:txBody>
      </p:sp>
      <p:pic>
        <p:nvPicPr>
          <p:cNvPr id="5" name="Content Placeholder 10" descr="Screen Shot 2013-12-12 at 11.11.53 PM.png"/>
          <p:cNvPicPr>
            <a:picLocks noChangeAspect="1"/>
          </p:cNvPicPr>
          <p:nvPr/>
        </p:nvPicPr>
        <p:blipFill>
          <a:blip r:embed="rId4">
            <a:extLst>
              <a:ext uri="{28A0092B-C50C-407E-A947-70E740481C1C}">
                <a14:useLocalDpi xmlns:a14="http://schemas.microsoft.com/office/drawing/2010/main" val="0"/>
              </a:ext>
            </a:extLst>
          </a:blip>
          <a:srcRect t="-9232" b="-9232"/>
          <a:stretch>
            <a:fillRect/>
          </a:stretch>
        </p:blipFill>
        <p:spPr>
          <a:xfrm>
            <a:off x="4648200" y="5638800"/>
            <a:ext cx="2216883" cy="1219200"/>
          </a:xfrm>
          <a:prstGeom prst="rect">
            <a:avLst/>
          </a:prstGeom>
        </p:spPr>
      </p:pic>
      <p:pic>
        <p:nvPicPr>
          <p:cNvPr id="2" name="Picture 1" descr="USME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5626100"/>
            <a:ext cx="1026583" cy="1231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35188"/>
            <a:ext cx="7010400" cy="3344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990600"/>
            <a:ext cx="7010400" cy="1127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0" name="Picture 8" descr="cdc%20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957263"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78" name="AutoShape 18"/>
          <p:cNvSpPr>
            <a:spLocks/>
          </p:cNvSpPr>
          <p:nvPr/>
        </p:nvSpPr>
        <p:spPr bwMode="auto">
          <a:xfrm>
            <a:off x="1219200" y="1981200"/>
            <a:ext cx="457200" cy="3581400"/>
          </a:xfrm>
          <a:prstGeom prst="leftBrace">
            <a:avLst>
              <a:gd name="adj1" fmla="val 65278"/>
              <a:gd name="adj2" fmla="val 50000"/>
            </a:avLst>
          </a:prstGeom>
          <a:noFill/>
          <a:ln w="57150">
            <a:solidFill>
              <a:srgbClr val="FFCC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79" name="Text Box 19"/>
          <p:cNvSpPr txBox="1">
            <a:spLocks noChangeArrowheads="1"/>
          </p:cNvSpPr>
          <p:nvPr/>
        </p:nvSpPr>
        <p:spPr bwMode="auto">
          <a:xfrm>
            <a:off x="0" y="3429000"/>
            <a:ext cx="12954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b="0">
                <a:solidFill>
                  <a:schemeClr val="tx2"/>
                </a:solidFill>
              </a:rPr>
              <a:t>Medical Condition</a:t>
            </a:r>
          </a:p>
        </p:txBody>
      </p:sp>
      <p:sp>
        <p:nvSpPr>
          <p:cNvPr id="296983" name="Text Box 23"/>
          <p:cNvSpPr txBox="1">
            <a:spLocks noChangeArrowheads="1"/>
          </p:cNvSpPr>
          <p:nvPr/>
        </p:nvSpPr>
        <p:spPr bwMode="auto">
          <a:xfrm>
            <a:off x="5032375" y="212725"/>
            <a:ext cx="26384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000" b="0" dirty="0">
                <a:solidFill>
                  <a:schemeClr val="tx2"/>
                </a:solidFill>
              </a:rPr>
              <a:t>Birth Control Methods</a:t>
            </a:r>
          </a:p>
        </p:txBody>
      </p:sp>
      <p:sp>
        <p:nvSpPr>
          <p:cNvPr id="296985" name="Line 25"/>
          <p:cNvSpPr>
            <a:spLocks noChangeShapeType="1"/>
          </p:cNvSpPr>
          <p:nvPr/>
        </p:nvSpPr>
        <p:spPr bwMode="auto">
          <a:xfrm>
            <a:off x="7772400" y="457200"/>
            <a:ext cx="990600" cy="381000"/>
          </a:xfrm>
          <a:prstGeom prst="line">
            <a:avLst/>
          </a:prstGeom>
          <a:noFill/>
          <a:ln w="38100">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86" name="Line 26"/>
          <p:cNvSpPr>
            <a:spLocks noChangeShapeType="1"/>
          </p:cNvSpPr>
          <p:nvPr/>
        </p:nvSpPr>
        <p:spPr bwMode="auto">
          <a:xfrm flipH="1" flipV="1">
            <a:off x="4953000" y="3657600"/>
            <a:ext cx="1066800" cy="2362200"/>
          </a:xfrm>
          <a:prstGeom prst="line">
            <a:avLst/>
          </a:prstGeom>
          <a:noFill/>
          <a:ln w="381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87" name="Line 27"/>
          <p:cNvSpPr>
            <a:spLocks noChangeShapeType="1"/>
          </p:cNvSpPr>
          <p:nvPr/>
        </p:nvSpPr>
        <p:spPr bwMode="auto">
          <a:xfrm flipV="1">
            <a:off x="6019800" y="2895600"/>
            <a:ext cx="76200" cy="3124200"/>
          </a:xfrm>
          <a:prstGeom prst="line">
            <a:avLst/>
          </a:prstGeom>
          <a:noFill/>
          <a:ln w="381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88" name="Line 28"/>
          <p:cNvSpPr>
            <a:spLocks noChangeShapeType="1"/>
          </p:cNvSpPr>
          <p:nvPr/>
        </p:nvSpPr>
        <p:spPr bwMode="auto">
          <a:xfrm flipV="1">
            <a:off x="6019800" y="4800600"/>
            <a:ext cx="1600200" cy="1219200"/>
          </a:xfrm>
          <a:prstGeom prst="line">
            <a:avLst/>
          </a:prstGeom>
          <a:noFill/>
          <a:ln w="381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89" name="Text Box 29"/>
          <p:cNvSpPr txBox="1">
            <a:spLocks noChangeArrowheads="1"/>
          </p:cNvSpPr>
          <p:nvPr/>
        </p:nvSpPr>
        <p:spPr bwMode="auto">
          <a:xfrm>
            <a:off x="5095081" y="5986462"/>
            <a:ext cx="1849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000" b="0">
                <a:solidFill>
                  <a:schemeClr val="tx2"/>
                </a:solidFill>
              </a:rPr>
              <a:t>MEC Category</a:t>
            </a:r>
          </a:p>
        </p:txBody>
      </p:sp>
      <p:sp>
        <p:nvSpPr>
          <p:cNvPr id="296995" name="Line 35"/>
          <p:cNvSpPr>
            <a:spLocks noChangeShapeType="1"/>
          </p:cNvSpPr>
          <p:nvPr/>
        </p:nvSpPr>
        <p:spPr bwMode="auto">
          <a:xfrm flipH="1">
            <a:off x="4495800" y="457200"/>
            <a:ext cx="533400" cy="457200"/>
          </a:xfrm>
          <a:prstGeom prst="line">
            <a:avLst/>
          </a:prstGeom>
          <a:noFill/>
          <a:ln w="38100">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96" name="Oval 36"/>
          <p:cNvSpPr>
            <a:spLocks noChangeArrowheads="1"/>
          </p:cNvSpPr>
          <p:nvPr/>
        </p:nvSpPr>
        <p:spPr bwMode="auto">
          <a:xfrm>
            <a:off x="4572000" y="1905000"/>
            <a:ext cx="304800" cy="304800"/>
          </a:xfrm>
          <a:prstGeom prst="ellipse">
            <a:avLst/>
          </a:prstGeom>
          <a:noFill/>
          <a:ln w="38100">
            <a:solidFill>
              <a:srgbClr val="FFCC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7" name="Oval 37"/>
          <p:cNvSpPr>
            <a:spLocks noChangeArrowheads="1"/>
          </p:cNvSpPr>
          <p:nvPr/>
        </p:nvSpPr>
        <p:spPr bwMode="auto">
          <a:xfrm>
            <a:off x="5562600" y="1905000"/>
            <a:ext cx="304800" cy="304800"/>
          </a:xfrm>
          <a:prstGeom prst="ellipse">
            <a:avLst/>
          </a:prstGeom>
          <a:noFill/>
          <a:ln w="38100">
            <a:solidFill>
              <a:srgbClr val="FFCC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68497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69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69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9698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969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69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69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69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6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8" grpId="0" animBg="1"/>
      <p:bldP spid="296979" grpId="0"/>
      <p:bldP spid="296983" grpId="0"/>
      <p:bldP spid="296983" grpId="1"/>
      <p:bldP spid="296985" grpId="0" animBg="1"/>
      <p:bldP spid="296985" grpId="1" animBg="1"/>
      <p:bldP spid="296986" grpId="0" animBg="1"/>
      <p:bldP spid="296987" grpId="0" animBg="1"/>
      <p:bldP spid="296988" grpId="0" animBg="1"/>
      <p:bldP spid="296989" grpId="0"/>
      <p:bldP spid="296995" grpId="0" animBg="1"/>
      <p:bldP spid="296996" grpId="0" animBg="1"/>
      <p:bldP spid="2969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3400"/>
            <a:ext cx="7324923"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805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7583041"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1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304800" y="1524000"/>
            <a:ext cx="8504303" cy="4724400"/>
          </a:xfrm>
          <a:prstGeom prst="rect">
            <a:avLst/>
          </a:prstGeom>
          <a:noFill/>
          <a:ln w="9525">
            <a:noFill/>
            <a:miter lim="800000"/>
            <a:headEnd/>
            <a:tailEnd/>
          </a:ln>
        </p:spPr>
      </p:pic>
      <p:sp>
        <p:nvSpPr>
          <p:cNvPr id="4" name="Title 1"/>
          <p:cNvSpPr>
            <a:spLocks noGrp="1"/>
          </p:cNvSpPr>
          <p:nvPr>
            <p:ph type="title"/>
          </p:nvPr>
        </p:nvSpPr>
        <p:spPr>
          <a:xfrm>
            <a:off x="152400" y="762000"/>
            <a:ext cx="8189913" cy="638969"/>
          </a:xfrm>
        </p:spPr>
        <p:txBody>
          <a:bodyPr>
            <a:noAutofit/>
          </a:bodyPr>
          <a:lstStyle/>
          <a:p>
            <a:pPr eaLnBrk="1" hangingPunct="1">
              <a:defRPr/>
            </a:pPr>
            <a:r>
              <a:rPr lang="en-US" dirty="0" smtClean="0"/>
              <a:t>Where do you find the US MEC?</a:t>
            </a:r>
            <a:endParaRPr lang="en-US" dirty="0"/>
          </a:p>
        </p:txBody>
      </p:sp>
    </p:spTree>
    <p:extLst>
      <p:ext uri="{BB962C8B-B14F-4D97-AF65-F5344CB8AC3E}">
        <p14:creationId xmlns:p14="http://schemas.microsoft.com/office/powerpoint/2010/main" val="921660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362286"/>
            <a:ext cx="8229600" cy="1085514"/>
          </a:xfrm>
        </p:spPr>
        <p:txBody>
          <a:bodyPr>
            <a:noAutofit/>
          </a:bodyPr>
          <a:lstStyle/>
          <a:p>
            <a:pPr eaLnBrk="1" hangingPunct="1"/>
            <a:r>
              <a:rPr lang="en-US" sz="4000" dirty="0" smtClean="0"/>
              <a:t>Contraceptive Counseling</a:t>
            </a:r>
          </a:p>
        </p:txBody>
      </p:sp>
      <p:sp>
        <p:nvSpPr>
          <p:cNvPr id="4" name="Content Placeholder 3"/>
          <p:cNvSpPr>
            <a:spLocks noGrp="1"/>
          </p:cNvSpPr>
          <p:nvPr>
            <p:ph idx="1"/>
          </p:nvPr>
        </p:nvSpPr>
        <p:spPr>
          <a:xfrm>
            <a:off x="457200" y="1600200"/>
            <a:ext cx="8686800" cy="4953000"/>
          </a:xfrm>
        </p:spPr>
        <p:txBody>
          <a:bodyPr>
            <a:normAutofit/>
          </a:bodyPr>
          <a:lstStyle/>
          <a:p>
            <a:r>
              <a:rPr lang="en-US" dirty="0"/>
              <a:t>Preference-sensitive decision</a:t>
            </a:r>
          </a:p>
          <a:p>
            <a:r>
              <a:rPr lang="en-US" dirty="0"/>
              <a:t>Patient-centered care </a:t>
            </a:r>
          </a:p>
          <a:p>
            <a:r>
              <a:rPr lang="en-US" dirty="0" smtClean="0"/>
              <a:t>Respect diverse </a:t>
            </a:r>
            <a:r>
              <a:rPr lang="en-US" dirty="0"/>
              <a:t>priorities, concerns, experiences</a:t>
            </a:r>
          </a:p>
          <a:p>
            <a:pPr lvl="1"/>
            <a:r>
              <a:rPr lang="en-US" dirty="0" smtClean="0"/>
              <a:t>Control</a:t>
            </a:r>
          </a:p>
          <a:p>
            <a:pPr lvl="1"/>
            <a:r>
              <a:rPr lang="en-US" dirty="0"/>
              <a:t>Safety concerns</a:t>
            </a:r>
          </a:p>
          <a:p>
            <a:pPr lvl="1"/>
            <a:r>
              <a:rPr lang="en-US" dirty="0"/>
              <a:t>Concern </a:t>
            </a:r>
            <a:r>
              <a:rPr lang="en-US" dirty="0" smtClean="0"/>
              <a:t>about or </a:t>
            </a:r>
            <a:r>
              <a:rPr lang="en-US" dirty="0"/>
              <a:t>desire for side </a:t>
            </a:r>
            <a:r>
              <a:rPr lang="en-US" dirty="0" smtClean="0"/>
              <a:t>effects</a:t>
            </a:r>
          </a:p>
          <a:p>
            <a:pPr lvl="1"/>
            <a:r>
              <a:rPr lang="en-US" dirty="0" smtClean="0"/>
              <a:t>Personal </a:t>
            </a:r>
            <a:r>
              <a:rPr lang="en-US" dirty="0"/>
              <a:t>and friends’/family members’ </a:t>
            </a:r>
            <a:r>
              <a:rPr lang="en-US" dirty="0" smtClean="0"/>
              <a:t>experiences</a:t>
            </a:r>
          </a:p>
          <a:p>
            <a:pPr lvl="1"/>
            <a:r>
              <a:rPr lang="en-US" dirty="0"/>
              <a:t>Convenience</a:t>
            </a:r>
          </a:p>
          <a:p>
            <a:pPr lvl="1"/>
            <a:r>
              <a:rPr lang="en-US" dirty="0" smtClean="0"/>
              <a:t>Efficacy</a:t>
            </a:r>
            <a:endParaRPr lang="en-US" dirty="0"/>
          </a:p>
          <a:p>
            <a:pPr marL="457200" lvl="1" indent="0">
              <a:buNone/>
            </a:pPr>
            <a:endParaRPr lang="en-US" dirty="0"/>
          </a:p>
          <a:p>
            <a:pPr marL="457200" lvl="1" indent="0">
              <a:buNone/>
            </a:pPr>
            <a:endParaRPr lang="en-US" dirty="0"/>
          </a:p>
          <a:p>
            <a:pPr lvl="1"/>
            <a:endParaRPr lang="en-US" dirty="0"/>
          </a:p>
        </p:txBody>
      </p:sp>
      <p:sp>
        <p:nvSpPr>
          <p:cNvPr id="3" name="Rectangle 3"/>
          <p:cNvSpPr txBox="1">
            <a:spLocks noChangeArrowheads="1"/>
          </p:cNvSpPr>
          <p:nvPr/>
        </p:nvSpPr>
        <p:spPr>
          <a:xfrm>
            <a:off x="411656" y="1790028"/>
            <a:ext cx="8915400" cy="5410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Tree>
    <p:extLst>
      <p:ext uri="{BB962C8B-B14F-4D97-AF65-F5344CB8AC3E}">
        <p14:creationId xmlns:p14="http://schemas.microsoft.com/office/powerpoint/2010/main" val="424418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Case 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Rebecca is </a:t>
            </a:r>
            <a:r>
              <a:rPr lang="en-US" dirty="0"/>
              <a:t>a 31 </a:t>
            </a:r>
            <a:r>
              <a:rPr lang="en-US" dirty="0" smtClean="0"/>
              <a:t>year old, </a:t>
            </a:r>
            <a:r>
              <a:rPr lang="en-US" dirty="0"/>
              <a:t>G1P1 with no medical problems who delivered </a:t>
            </a:r>
            <a:r>
              <a:rPr lang="en-US" dirty="0" smtClean="0"/>
              <a:t>yesterday</a:t>
            </a:r>
            <a:r>
              <a:rPr lang="en-US" dirty="0"/>
              <a:t> </a:t>
            </a:r>
            <a:r>
              <a:rPr lang="en-US" dirty="0" smtClean="0"/>
              <a:t>via </a:t>
            </a:r>
            <a:r>
              <a:rPr lang="en-US" dirty="0"/>
              <a:t>an uncomplicated normal spontaneous vaginal delivery (NSVD). You were present during her labor and even helped with the delivery. </a:t>
            </a:r>
            <a:endParaRPr lang="en-US" dirty="0" smtClean="0"/>
          </a:p>
          <a:p>
            <a:pPr marL="0" indent="0">
              <a:buNone/>
            </a:pPr>
            <a:r>
              <a:rPr lang="en-US" dirty="0"/>
              <a:t>Y</a:t>
            </a:r>
            <a:r>
              <a:rPr lang="en-US" dirty="0" smtClean="0"/>
              <a:t>ou </a:t>
            </a:r>
            <a:r>
              <a:rPr lang="en-US" dirty="0"/>
              <a:t>present </a:t>
            </a:r>
            <a:r>
              <a:rPr lang="en-US" dirty="0" smtClean="0"/>
              <a:t>Rebecca to </a:t>
            </a:r>
            <a:r>
              <a:rPr lang="en-US" dirty="0"/>
              <a:t>the </a:t>
            </a:r>
            <a:r>
              <a:rPr lang="en-US" dirty="0" smtClean="0"/>
              <a:t>team during postpartum rounds. Your chief resident asks, “</a:t>
            </a:r>
            <a:r>
              <a:rPr lang="en-US" dirty="0"/>
              <a:t>what kind of birth control does she want?” In her chart from her prenatal visits it says that she is undecided about her birth control method and you make a plan to discuss this with </a:t>
            </a:r>
            <a:r>
              <a:rPr lang="en-US" dirty="0" smtClean="0"/>
              <a:t>her before discharge.</a:t>
            </a:r>
            <a:endParaRPr lang="en-US" dirty="0"/>
          </a:p>
          <a:p>
            <a:pPr marL="0" indent="0">
              <a:buNone/>
            </a:pPr>
            <a:endParaRPr lang="en-US" dirty="0"/>
          </a:p>
        </p:txBody>
      </p:sp>
    </p:spTree>
    <p:extLst>
      <p:ext uri="{BB962C8B-B14F-4D97-AF65-F5344CB8AC3E}">
        <p14:creationId xmlns:p14="http://schemas.microsoft.com/office/powerpoint/2010/main" val="1223767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Case 1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How would you initiate this discussion?</a:t>
            </a:r>
          </a:p>
          <a:p>
            <a:pPr marL="0" indent="0">
              <a:buNone/>
            </a:pPr>
            <a:endParaRPr lang="en-US" dirty="0"/>
          </a:p>
          <a:p>
            <a:pPr marL="0" indent="0">
              <a:buNone/>
            </a:pPr>
            <a:r>
              <a:rPr lang="en-US" dirty="0" smtClean="0"/>
              <a:t>What general questions would you ask this patient?</a:t>
            </a:r>
          </a:p>
          <a:p>
            <a:pPr marL="0" indent="0">
              <a:buNone/>
            </a:pPr>
            <a:endParaRPr lang="en-US" dirty="0"/>
          </a:p>
        </p:txBody>
      </p:sp>
    </p:spTree>
    <p:extLst>
      <p:ext uri="{BB962C8B-B14F-4D97-AF65-F5344CB8AC3E}">
        <p14:creationId xmlns:p14="http://schemas.microsoft.com/office/powerpoint/2010/main" val="298529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r"/>
            <a:r>
              <a:rPr lang="en-US" sz="2400" dirty="0" smtClean="0">
                <a:solidFill>
                  <a:schemeClr val="accent5">
                    <a:lumMod val="50000"/>
                  </a:schemeClr>
                </a:solidFill>
              </a:rPr>
              <a:t>	</a:t>
            </a:r>
            <a:endParaRPr lang="en-US" sz="1800" dirty="0" smtClean="0">
              <a:solidFill>
                <a:schemeClr val="accent5">
                  <a:lumMod val="50000"/>
                </a:schemeClr>
              </a:solidFill>
            </a:endParaRPr>
          </a:p>
        </p:txBody>
      </p:sp>
      <p:sp>
        <p:nvSpPr>
          <p:cNvPr id="2" name="Title 1"/>
          <p:cNvSpPr>
            <a:spLocks noGrp="1"/>
          </p:cNvSpPr>
          <p:nvPr>
            <p:ph type="ctrTitle"/>
          </p:nvPr>
        </p:nvSpPr>
        <p:spPr>
          <a:xfrm>
            <a:off x="127000" y="977900"/>
            <a:ext cx="8483600" cy="1851711"/>
          </a:xfrm>
        </p:spPr>
        <p:txBody>
          <a:bodyPr>
            <a:normAutofit/>
          </a:bodyPr>
          <a:lstStyle/>
          <a:p>
            <a:r>
              <a:rPr lang="en-US" dirty="0" smtClean="0"/>
              <a:t>    Contraception</a:t>
            </a:r>
            <a:endParaRPr lang="en-US" sz="3900" dirty="0"/>
          </a:p>
        </p:txBody>
      </p:sp>
      <p:sp>
        <p:nvSpPr>
          <p:cNvPr id="5" name="Text Placeholder 4"/>
          <p:cNvSpPr>
            <a:spLocks noGrp="1"/>
          </p:cNvSpPr>
          <p:nvPr>
            <p:ph type="body" sz="quarter" idx="13"/>
          </p:nvPr>
        </p:nvSpPr>
        <p:spPr/>
        <p:txBody>
          <a:bodyPr/>
          <a:lstStyle/>
          <a:p>
            <a:r>
              <a:rPr lang="en-US" sz="2400" dirty="0" smtClean="0"/>
              <a:t>Jody Steinauer, MD, MAS</a:t>
            </a:r>
          </a:p>
          <a:p>
            <a:r>
              <a:rPr lang="en-US" sz="2400" dirty="0" smtClean="0"/>
              <a:t>Micki Baron, MD</a:t>
            </a:r>
          </a:p>
          <a:p>
            <a:r>
              <a:rPr lang="en-US" sz="1800" dirty="0" smtClean="0"/>
              <a:t>Dept. Ob/</a:t>
            </a:r>
            <a:r>
              <a:rPr lang="en-US" sz="1800" dirty="0" err="1" smtClean="0"/>
              <a:t>Gyn</a:t>
            </a:r>
            <a:r>
              <a:rPr lang="en-US" sz="1800" dirty="0" smtClean="0"/>
              <a:t> &amp; Reproductive Sciences</a:t>
            </a:r>
          </a:p>
          <a:p>
            <a:r>
              <a:rPr lang="en-US" sz="1800" dirty="0" smtClean="0"/>
              <a:t>Bixby Center for Global Reproductive Health</a:t>
            </a:r>
          </a:p>
          <a:p>
            <a:endParaRPr lang="en-US" sz="1800" dirty="0" smtClean="0"/>
          </a:p>
          <a:p>
            <a:endParaRPr lang="en-US" sz="1800" dirty="0" smtClean="0"/>
          </a:p>
        </p:txBody>
      </p:sp>
      <p:sp>
        <p:nvSpPr>
          <p:cNvPr id="4" name="TextBox 3"/>
          <p:cNvSpPr txBox="1"/>
          <p:nvPr/>
        </p:nvSpPr>
        <p:spPr>
          <a:xfrm>
            <a:off x="4177051" y="5538419"/>
            <a:ext cx="459017" cy="523220"/>
          </a:xfrm>
          <a:prstGeom prst="rect">
            <a:avLst/>
          </a:prstGeom>
          <a:noFill/>
        </p:spPr>
        <p:txBody>
          <a:bodyPr wrap="square" rtlCol="0">
            <a:spAutoFit/>
          </a:bodyPr>
          <a:lstStyle/>
          <a:p>
            <a:endParaRPr lang="en-US" sz="2800" dirty="0">
              <a:solidFill>
                <a:schemeClr val="bg1">
                  <a:lumMod val="65000"/>
                </a:schemeClr>
              </a:solidFill>
              <a:latin typeface="Arial"/>
              <a:cs typeface="Arial"/>
            </a:endParaRPr>
          </a:p>
        </p:txBody>
      </p:sp>
    </p:spTree>
    <p:extLst>
      <p:ext uri="{BB962C8B-B14F-4D97-AF65-F5344CB8AC3E}">
        <p14:creationId xmlns:p14="http://schemas.microsoft.com/office/powerpoint/2010/main" val="1414341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229600" cy="1219200"/>
          </a:xfrm>
        </p:spPr>
        <p:txBody>
          <a:bodyPr>
            <a:noAutofit/>
          </a:bodyPr>
          <a:lstStyle/>
          <a:p>
            <a:pPr eaLnBrk="1" hangingPunct="1"/>
            <a:r>
              <a:rPr lang="en-US" sz="4000" dirty="0" smtClean="0"/>
              <a:t>Contraceptive Counseling</a:t>
            </a:r>
          </a:p>
        </p:txBody>
      </p:sp>
      <p:sp>
        <p:nvSpPr>
          <p:cNvPr id="4" name="Content Placeholder 3"/>
          <p:cNvSpPr>
            <a:spLocks noGrp="1"/>
          </p:cNvSpPr>
          <p:nvPr>
            <p:ph idx="1"/>
          </p:nvPr>
        </p:nvSpPr>
        <p:spPr>
          <a:xfrm>
            <a:off x="457200" y="1600200"/>
            <a:ext cx="8229600" cy="5029200"/>
          </a:xfrm>
        </p:spPr>
        <p:txBody>
          <a:bodyPr>
            <a:normAutofit/>
          </a:bodyPr>
          <a:lstStyle/>
          <a:p>
            <a:r>
              <a:rPr lang="en-US" dirty="0" smtClean="0"/>
              <a:t>Develop awareness of your biases</a:t>
            </a:r>
            <a:endParaRPr lang="en-US" dirty="0"/>
          </a:p>
          <a:p>
            <a:r>
              <a:rPr lang="en-US" dirty="0" smtClean="0"/>
              <a:t>Engage in shared decision-making</a:t>
            </a:r>
            <a:endParaRPr lang="en-US" dirty="0"/>
          </a:p>
          <a:p>
            <a:r>
              <a:rPr lang="en-US" dirty="0" smtClean="0"/>
              <a:t>Questions to pose to patients</a:t>
            </a:r>
          </a:p>
          <a:p>
            <a:pPr lvl="1"/>
            <a:r>
              <a:rPr lang="en-US" dirty="0" smtClean="0"/>
              <a:t>Which method did you come today wanting to use?</a:t>
            </a:r>
          </a:p>
          <a:p>
            <a:pPr lvl="1"/>
            <a:r>
              <a:rPr lang="en-US" dirty="0" smtClean="0"/>
              <a:t>Are you interested in one of the most effective? Convenient?  What does convenient mean to you?</a:t>
            </a:r>
          </a:p>
          <a:p>
            <a:pPr lvl="1"/>
            <a:r>
              <a:rPr lang="en-US" dirty="0" smtClean="0"/>
              <a:t>When – if ever – do you want a (another) child?</a:t>
            </a:r>
          </a:p>
          <a:p>
            <a:pPr lvl="1"/>
            <a:r>
              <a:rPr lang="en-US" dirty="0" smtClean="0"/>
              <a:t>What method(s) have you used in the past?</a:t>
            </a:r>
          </a:p>
          <a:p>
            <a:pPr lvl="1"/>
            <a:r>
              <a:rPr lang="en-US" dirty="0" smtClean="0"/>
              <a:t>What side effects are you willing to accept or desire?</a:t>
            </a:r>
            <a:endParaRPr lang="en-US" dirty="0"/>
          </a:p>
        </p:txBody>
      </p:sp>
      <p:sp>
        <p:nvSpPr>
          <p:cNvPr id="3" name="Rectangle 3"/>
          <p:cNvSpPr txBox="1">
            <a:spLocks noChangeArrowheads="1"/>
          </p:cNvSpPr>
          <p:nvPr/>
        </p:nvSpPr>
        <p:spPr>
          <a:xfrm>
            <a:off x="411656" y="1790028"/>
            <a:ext cx="8915400" cy="5410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Tree>
    <p:extLst>
      <p:ext uri="{BB962C8B-B14F-4D97-AF65-F5344CB8AC3E}">
        <p14:creationId xmlns:p14="http://schemas.microsoft.com/office/powerpoint/2010/main" val="67602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Poll Everywhere</a:t>
            </a:r>
            <a:endParaRPr lang="en-US" dirty="0"/>
          </a:p>
        </p:txBody>
      </p:sp>
      <p:sp>
        <p:nvSpPr>
          <p:cNvPr id="3" name="Content Placeholder 2"/>
          <p:cNvSpPr>
            <a:spLocks noGrp="1"/>
          </p:cNvSpPr>
          <p:nvPr>
            <p:ph idx="1"/>
          </p:nvPr>
        </p:nvSpPr>
        <p:spPr/>
        <p:txBody>
          <a:bodyPr/>
          <a:lstStyle/>
          <a:p>
            <a:pPr marL="0" indent="0">
              <a:buNone/>
            </a:pPr>
            <a:r>
              <a:rPr lang="en-US" dirty="0"/>
              <a:t>What specific </a:t>
            </a:r>
            <a:r>
              <a:rPr lang="en-US" dirty="0" smtClean="0"/>
              <a:t>issues must you consider regarding contraceptive use during the postpartum period?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03425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4"/>
          </p:cNvPr>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
        <p:nvSpPr>
          <p:cNvPr id="3" name="Rectangle 2">
            <a:hlinkClick r:id="rId6"/>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7"/>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8"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3821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304800"/>
            <a:ext cx="8229600" cy="1143000"/>
          </a:xfrm>
        </p:spPr>
        <p:txBody>
          <a:bodyPr>
            <a:normAutofit fontScale="90000"/>
          </a:bodyPr>
          <a:lstStyle/>
          <a:p>
            <a:pPr eaLnBrk="1" hangingPunct="1"/>
            <a:r>
              <a:rPr lang="en-US" dirty="0" smtClean="0"/>
              <a:t>Postpartum Contraception: </a:t>
            </a:r>
            <a:br>
              <a:rPr lang="en-US" dirty="0" smtClean="0"/>
            </a:br>
            <a:r>
              <a:rPr lang="en-US" dirty="0" smtClean="0"/>
              <a:t>General Considerations</a:t>
            </a:r>
          </a:p>
        </p:txBody>
      </p:sp>
      <p:pic>
        <p:nvPicPr>
          <p:cNvPr id="3075" name="Picture 4" descr="MCj0297159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438400" y="1524000"/>
            <a:ext cx="4038600" cy="3157634"/>
          </a:xfrm>
          <a:noFill/>
        </p:spPr>
      </p:pic>
      <p:sp>
        <p:nvSpPr>
          <p:cNvPr id="6149" name="Text Box 5"/>
          <p:cNvSpPr txBox="1">
            <a:spLocks noChangeArrowheads="1"/>
          </p:cNvSpPr>
          <p:nvPr/>
        </p:nvSpPr>
        <p:spPr bwMode="auto">
          <a:xfrm>
            <a:off x="177800" y="4038600"/>
            <a:ext cx="3416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mn-lt"/>
              </a:rPr>
              <a:t>Effective contraception – </a:t>
            </a:r>
          </a:p>
          <a:p>
            <a:pPr eaLnBrk="1" hangingPunct="1"/>
            <a:r>
              <a:rPr lang="en-US" sz="2000" dirty="0" smtClean="0">
                <a:latin typeface="+mn-lt"/>
              </a:rPr>
              <a:t>Adequate birth spacing</a:t>
            </a:r>
          </a:p>
          <a:p>
            <a:pPr eaLnBrk="1" hangingPunct="1"/>
            <a:r>
              <a:rPr lang="en-US" sz="2000" dirty="0" smtClean="0">
                <a:latin typeface="+mn-lt"/>
              </a:rPr>
              <a:t>Prevent unintended pregnancy</a:t>
            </a:r>
            <a:endParaRPr lang="en-US" sz="2000" dirty="0">
              <a:latin typeface="+mn-lt"/>
            </a:endParaRPr>
          </a:p>
        </p:txBody>
      </p:sp>
      <p:sp>
        <p:nvSpPr>
          <p:cNvPr id="6150" name="Text Box 6"/>
          <p:cNvSpPr txBox="1">
            <a:spLocks noChangeArrowheads="1"/>
          </p:cNvSpPr>
          <p:nvPr/>
        </p:nvSpPr>
        <p:spPr bwMode="auto">
          <a:xfrm>
            <a:off x="6059508" y="4038600"/>
            <a:ext cx="307179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mn-lt"/>
              </a:rPr>
              <a:t>Avoid causing harm – </a:t>
            </a:r>
          </a:p>
          <a:p>
            <a:pPr eaLnBrk="1" hangingPunct="1"/>
            <a:r>
              <a:rPr lang="en-US" sz="2000" dirty="0" smtClean="0">
                <a:latin typeface="+mn-lt"/>
              </a:rPr>
              <a:t>Avoid VTE</a:t>
            </a:r>
          </a:p>
          <a:p>
            <a:pPr eaLnBrk="1" hangingPunct="1"/>
            <a:r>
              <a:rPr lang="en-US" sz="2000" dirty="0" smtClean="0">
                <a:latin typeface="+mn-lt"/>
              </a:rPr>
              <a:t>Support breastfeedi</a:t>
            </a:r>
            <a:r>
              <a:rPr lang="en-US" dirty="0" smtClean="0"/>
              <a:t>ng</a:t>
            </a:r>
            <a:endParaRPr lang="en-US" dirty="0"/>
          </a:p>
        </p:txBody>
      </p:sp>
    </p:spTree>
    <p:extLst>
      <p:ext uri="{BB962C8B-B14F-4D97-AF65-F5344CB8AC3E}">
        <p14:creationId xmlns:p14="http://schemas.microsoft.com/office/powerpoint/2010/main" val="440779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362286"/>
            <a:ext cx="8229600" cy="1085514"/>
          </a:xfrm>
        </p:spPr>
        <p:txBody>
          <a:bodyPr>
            <a:noAutofit/>
          </a:bodyPr>
          <a:lstStyle/>
          <a:p>
            <a:pPr eaLnBrk="1" hangingPunct="1"/>
            <a:r>
              <a:rPr lang="en-US" sz="4000" dirty="0" smtClean="0"/>
              <a:t>Postpartum Counseling: Risks</a:t>
            </a:r>
          </a:p>
        </p:txBody>
      </p:sp>
      <p:sp>
        <p:nvSpPr>
          <p:cNvPr id="4" name="Content Placeholder 3"/>
          <p:cNvSpPr>
            <a:spLocks noGrp="1"/>
          </p:cNvSpPr>
          <p:nvPr>
            <p:ph idx="1"/>
          </p:nvPr>
        </p:nvSpPr>
        <p:spPr>
          <a:xfrm>
            <a:off x="457200" y="1600200"/>
            <a:ext cx="8686800" cy="4953000"/>
          </a:xfrm>
        </p:spPr>
        <p:txBody>
          <a:bodyPr>
            <a:normAutofit/>
          </a:bodyPr>
          <a:lstStyle/>
          <a:p>
            <a:r>
              <a:rPr lang="en-US" dirty="0" smtClean="0"/>
              <a:t>What is her risk of clot?</a:t>
            </a:r>
          </a:p>
          <a:p>
            <a:pPr lvl="1"/>
            <a:r>
              <a:rPr lang="en-US" dirty="0" smtClean="0"/>
              <a:t>Increased clot risk persists for six weeks</a:t>
            </a:r>
          </a:p>
          <a:p>
            <a:pPr lvl="1"/>
            <a:r>
              <a:rPr lang="en-US" dirty="0" smtClean="0"/>
              <a:t>Especially high risk for 3 weeks</a:t>
            </a:r>
          </a:p>
          <a:p>
            <a:r>
              <a:rPr lang="en-US" dirty="0" smtClean="0"/>
              <a:t>Is she planning to breastfeed?</a:t>
            </a:r>
          </a:p>
          <a:p>
            <a:pPr lvl="1"/>
            <a:r>
              <a:rPr lang="en-US" dirty="0" smtClean="0"/>
              <a:t>Level I evidence of no impact of CHC on breastfeeding if initiated ≥ 30 days</a:t>
            </a:r>
          </a:p>
          <a:p>
            <a:pPr lvl="1"/>
            <a:r>
              <a:rPr lang="en-US" dirty="0" smtClean="0"/>
              <a:t>Safe to start CHC at one month</a:t>
            </a:r>
          </a:p>
          <a:p>
            <a:pPr lvl="2"/>
            <a:r>
              <a:rPr lang="en-US" dirty="0" smtClean="0"/>
              <a:t>Some older studies – level 2 – decreased exclusive BF</a:t>
            </a:r>
          </a:p>
          <a:p>
            <a:pPr lvl="1"/>
            <a:r>
              <a:rPr lang="en-US" dirty="0" smtClean="0"/>
              <a:t>Progestin methods SAFE</a:t>
            </a:r>
            <a:endParaRPr lang="en-US" dirty="0"/>
          </a:p>
          <a:p>
            <a:pPr marL="457200" lvl="1" indent="0">
              <a:buNone/>
            </a:pPr>
            <a:endParaRPr lang="en-US" dirty="0"/>
          </a:p>
          <a:p>
            <a:pPr marL="457200" lvl="1" indent="0">
              <a:buNone/>
            </a:pPr>
            <a:endParaRPr lang="en-US" dirty="0"/>
          </a:p>
          <a:p>
            <a:pPr lvl="1"/>
            <a:endParaRPr lang="en-US" dirty="0"/>
          </a:p>
        </p:txBody>
      </p:sp>
      <p:sp>
        <p:nvSpPr>
          <p:cNvPr id="3" name="Rectangle 3"/>
          <p:cNvSpPr txBox="1">
            <a:spLocks noChangeArrowheads="1"/>
          </p:cNvSpPr>
          <p:nvPr/>
        </p:nvSpPr>
        <p:spPr>
          <a:xfrm>
            <a:off x="411656" y="1790028"/>
            <a:ext cx="8915400" cy="5410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Tree>
    <p:extLst>
      <p:ext uri="{BB962C8B-B14F-4D97-AF65-F5344CB8AC3E}">
        <p14:creationId xmlns:p14="http://schemas.microsoft.com/office/powerpoint/2010/main" val="39724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Case 1 Continued</a:t>
            </a:r>
            <a:endParaRPr lang="en-US" dirty="0"/>
          </a:p>
        </p:txBody>
      </p:sp>
      <p:sp>
        <p:nvSpPr>
          <p:cNvPr id="3" name="Content Placeholder 2"/>
          <p:cNvSpPr>
            <a:spLocks noGrp="1"/>
          </p:cNvSpPr>
          <p:nvPr>
            <p:ph idx="1"/>
          </p:nvPr>
        </p:nvSpPr>
        <p:spPr/>
        <p:txBody>
          <a:bodyPr/>
          <a:lstStyle/>
          <a:p>
            <a:pPr marL="0" indent="0">
              <a:buNone/>
            </a:pPr>
            <a:r>
              <a:rPr lang="en-US" dirty="0"/>
              <a:t>She states that she intends to exclusively breastfeed and is highly motivated to return for her 6-week postpartum visit. </a:t>
            </a:r>
            <a:endParaRPr lang="en-US" dirty="0" smtClean="0"/>
          </a:p>
          <a:p>
            <a:endParaRPr lang="en-US" dirty="0"/>
          </a:p>
          <a:p>
            <a:pPr marL="0" indent="0">
              <a:buNone/>
            </a:pPr>
            <a:r>
              <a:rPr lang="en-US" dirty="0" smtClean="0"/>
              <a:t>What </a:t>
            </a:r>
            <a:r>
              <a:rPr lang="en-US" dirty="0"/>
              <a:t>methods would you </a:t>
            </a:r>
            <a:r>
              <a:rPr lang="en-US" i="1" u="sng" dirty="0"/>
              <a:t>not</a:t>
            </a:r>
            <a:r>
              <a:rPr lang="en-US" dirty="0"/>
              <a:t> recommend starting </a:t>
            </a:r>
            <a:r>
              <a:rPr lang="en-US" dirty="0" smtClean="0"/>
              <a:t>right away? </a:t>
            </a:r>
            <a:endParaRPr lang="en-US" dirty="0"/>
          </a:p>
          <a:p>
            <a:pPr marL="0" indent="0">
              <a:buNone/>
            </a:pPr>
            <a:endParaRPr lang="en-US" dirty="0"/>
          </a:p>
        </p:txBody>
      </p:sp>
    </p:spTree>
    <p:extLst>
      <p:ext uri="{BB962C8B-B14F-4D97-AF65-F5344CB8AC3E}">
        <p14:creationId xmlns:p14="http://schemas.microsoft.com/office/powerpoint/2010/main" val="1225913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Case 1 Continued</a:t>
            </a:r>
            <a:endParaRPr lang="en-US" dirty="0"/>
          </a:p>
        </p:txBody>
      </p:sp>
      <p:sp>
        <p:nvSpPr>
          <p:cNvPr id="3" name="Content Placeholder 2"/>
          <p:cNvSpPr>
            <a:spLocks noGrp="1"/>
          </p:cNvSpPr>
          <p:nvPr>
            <p:ph idx="1"/>
          </p:nvPr>
        </p:nvSpPr>
        <p:spPr/>
        <p:txBody>
          <a:bodyPr/>
          <a:lstStyle/>
          <a:p>
            <a:pPr marL="0" indent="0">
              <a:buNone/>
            </a:pPr>
            <a:r>
              <a:rPr lang="en-US" dirty="0"/>
              <a:t>She is very concerned about spacing her pregnancies and does not want to be pregnant again for 3 years. She thinks she would like to try the hormonal implant. </a:t>
            </a:r>
          </a:p>
        </p:txBody>
      </p:sp>
    </p:spTree>
    <p:extLst>
      <p:ext uri="{BB962C8B-B14F-4D97-AF65-F5344CB8AC3E}">
        <p14:creationId xmlns:p14="http://schemas.microsoft.com/office/powerpoint/2010/main" val="2692771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Poll Everywhere</a:t>
            </a:r>
            <a:endParaRPr lang="en-US" dirty="0"/>
          </a:p>
        </p:txBody>
      </p:sp>
      <p:sp>
        <p:nvSpPr>
          <p:cNvPr id="3" name="Content Placeholder 2"/>
          <p:cNvSpPr>
            <a:spLocks noGrp="1"/>
          </p:cNvSpPr>
          <p:nvPr>
            <p:ph idx="1"/>
          </p:nvPr>
        </p:nvSpPr>
        <p:spPr/>
        <p:txBody>
          <a:bodyPr/>
          <a:lstStyle/>
          <a:p>
            <a:pPr marL="0" indent="0">
              <a:buNone/>
            </a:pPr>
            <a:r>
              <a:rPr lang="en-US" dirty="0" smtClean="0"/>
              <a:t>When </a:t>
            </a:r>
            <a:r>
              <a:rPr lang="en-US" dirty="0"/>
              <a:t>can she </a:t>
            </a:r>
            <a:r>
              <a:rPr lang="en-US" dirty="0" smtClean="0"/>
              <a:t>get the hormonal implant safely </a:t>
            </a:r>
            <a:r>
              <a:rPr lang="en-US" dirty="0"/>
              <a:t>inserted? </a:t>
            </a:r>
            <a:endParaRPr lang="en-US" dirty="0" smtClean="0"/>
          </a:p>
          <a:p>
            <a:pPr marL="514350" indent="-514350">
              <a:buAutoNum type="alphaUcPeriod"/>
            </a:pPr>
            <a:r>
              <a:rPr lang="en-US" dirty="0" smtClean="0"/>
              <a:t>Today</a:t>
            </a:r>
          </a:p>
          <a:p>
            <a:pPr marL="514350" indent="-514350">
              <a:buAutoNum type="alphaUcPeriod"/>
            </a:pPr>
            <a:r>
              <a:rPr lang="en-US" dirty="0" smtClean="0"/>
              <a:t>At her 6 week postpartum follow-up visit</a:t>
            </a:r>
          </a:p>
          <a:p>
            <a:pPr marL="514350" indent="-514350">
              <a:buAutoNum type="alphaUcPeriod"/>
            </a:pPr>
            <a:r>
              <a:rPr lang="en-US" dirty="0" smtClean="0"/>
              <a:t>This method is unsafe for her at this time</a:t>
            </a:r>
          </a:p>
          <a:p>
            <a:pPr marL="514350" indent="-514350">
              <a:buAutoNum type="alphaUcPeriod"/>
            </a:pPr>
            <a:r>
              <a:rPr lang="en-US" dirty="0" smtClean="0"/>
              <a:t>After she is done breastfeeding</a:t>
            </a:r>
            <a:endParaRPr lang="en-US" dirty="0"/>
          </a:p>
        </p:txBody>
      </p:sp>
    </p:spTree>
    <p:extLst>
      <p:ext uri="{BB962C8B-B14F-4D97-AF65-F5344CB8AC3E}">
        <p14:creationId xmlns:p14="http://schemas.microsoft.com/office/powerpoint/2010/main" val="2179456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4"/>
          </p:cNvPr>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
        <p:nvSpPr>
          <p:cNvPr id="3" name="Rectangle 2">
            <a:hlinkClick r:id="rId6"/>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7"/>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8"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2902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88122"/>
            <a:ext cx="8686800" cy="1143000"/>
          </a:xfrm>
        </p:spPr>
        <p:txBody>
          <a:bodyPr>
            <a:normAutofit fontScale="90000"/>
          </a:bodyPr>
          <a:lstStyle/>
          <a:p>
            <a:pPr eaLnBrk="1" hangingPunct="1"/>
            <a:r>
              <a:rPr lang="en-US" dirty="0" smtClean="0"/>
              <a:t>Postpartum Contraception: </a:t>
            </a:r>
            <a:br>
              <a:rPr lang="en-US" dirty="0" smtClean="0"/>
            </a:br>
            <a:r>
              <a:rPr lang="en-US" dirty="0" smtClean="0"/>
              <a:t>Individual Considerations</a:t>
            </a:r>
          </a:p>
        </p:txBody>
      </p:sp>
      <p:pic>
        <p:nvPicPr>
          <p:cNvPr id="3075" name="Picture 4" descr="MCj0297159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438400" y="1545219"/>
            <a:ext cx="4038600" cy="3157634"/>
          </a:xfrm>
          <a:noFill/>
        </p:spPr>
      </p:pic>
      <p:sp>
        <p:nvSpPr>
          <p:cNvPr id="6149" name="Text Box 5"/>
          <p:cNvSpPr txBox="1">
            <a:spLocks noChangeArrowheads="1"/>
          </p:cNvSpPr>
          <p:nvPr/>
        </p:nvSpPr>
        <p:spPr bwMode="auto">
          <a:xfrm>
            <a:off x="34448" y="4139791"/>
            <a:ext cx="400415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mn-lt"/>
              </a:rPr>
              <a:t>Immediate initiation </a:t>
            </a:r>
          </a:p>
          <a:p>
            <a:pPr eaLnBrk="1" hangingPunct="1"/>
            <a:endParaRPr lang="en-US" sz="2000" dirty="0">
              <a:latin typeface="+mn-lt"/>
            </a:endParaRPr>
          </a:p>
        </p:txBody>
      </p:sp>
      <p:sp>
        <p:nvSpPr>
          <p:cNvPr id="6150" name="Text Box 6"/>
          <p:cNvSpPr txBox="1">
            <a:spLocks noChangeArrowheads="1"/>
          </p:cNvSpPr>
          <p:nvPr/>
        </p:nvSpPr>
        <p:spPr bwMode="auto">
          <a:xfrm>
            <a:off x="6324600" y="4139791"/>
            <a:ext cx="2819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mn-lt"/>
              </a:rPr>
              <a:t>Delayed initiation</a:t>
            </a:r>
            <a:endParaRPr lang="en-US" sz="2000" dirty="0" smtClean="0">
              <a:latin typeface="+mn-lt"/>
            </a:endParaRPr>
          </a:p>
        </p:txBody>
      </p:sp>
      <p:sp>
        <p:nvSpPr>
          <p:cNvPr id="6151" name="Text Box 7"/>
          <p:cNvSpPr txBox="1">
            <a:spLocks noChangeArrowheads="1"/>
          </p:cNvSpPr>
          <p:nvPr/>
        </p:nvSpPr>
        <p:spPr bwMode="auto">
          <a:xfrm>
            <a:off x="1895408" y="5090117"/>
            <a:ext cx="5200783"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000" dirty="0" smtClean="0">
              <a:latin typeface="+mn-lt"/>
            </a:endParaRPr>
          </a:p>
          <a:p>
            <a:pPr eaLnBrk="1" hangingPunct="1"/>
            <a:endParaRPr lang="en-US" sz="2000" dirty="0">
              <a:latin typeface="+mn-lt"/>
            </a:endParaRPr>
          </a:p>
          <a:p>
            <a:pPr eaLnBrk="1" hangingPunct="1"/>
            <a:r>
              <a:rPr lang="en-US" sz="2000" dirty="0" smtClean="0">
                <a:latin typeface="+mn-lt"/>
              </a:rPr>
              <a:t>35% of women do not return for follow-up visit. </a:t>
            </a:r>
            <a:endParaRPr lang="en-US" sz="2000" dirty="0">
              <a:latin typeface="+mn-lt"/>
            </a:endParaRPr>
          </a:p>
        </p:txBody>
      </p:sp>
      <p:sp>
        <p:nvSpPr>
          <p:cNvPr id="7" name="Rectangle 6"/>
          <p:cNvSpPr/>
          <p:nvPr/>
        </p:nvSpPr>
        <p:spPr>
          <a:xfrm>
            <a:off x="914400" y="6440552"/>
            <a:ext cx="2653483" cy="307777"/>
          </a:xfrm>
          <a:prstGeom prst="rect">
            <a:avLst/>
          </a:prstGeom>
        </p:spPr>
        <p:txBody>
          <a:bodyPr wrap="none">
            <a:spAutoFit/>
          </a:bodyPr>
          <a:lstStyle/>
          <a:p>
            <a:r>
              <a:rPr lang="en-US" sz="1400" dirty="0" err="1">
                <a:latin typeface="+mj-lt"/>
                <a:cs typeface="Times New Roman" pitchFamily="18" charset="0"/>
              </a:rPr>
              <a:t>Ogburn</a:t>
            </a:r>
            <a:r>
              <a:rPr lang="en-US" sz="1400" dirty="0">
                <a:latin typeface="+mj-lt"/>
                <a:cs typeface="Times New Roman" pitchFamily="18" charset="0"/>
              </a:rPr>
              <a:t> et al. </a:t>
            </a:r>
            <a:r>
              <a:rPr lang="en-US" sz="1400" i="1" dirty="0">
                <a:latin typeface="+mj-lt"/>
                <a:cs typeface="Times New Roman" pitchFamily="18" charset="0"/>
              </a:rPr>
              <a:t>Contraception</a:t>
            </a:r>
            <a:r>
              <a:rPr lang="en-US" sz="1400" dirty="0">
                <a:latin typeface="+mj-lt"/>
                <a:cs typeface="Times New Roman" pitchFamily="18" charset="0"/>
              </a:rPr>
              <a:t>  2005</a:t>
            </a:r>
          </a:p>
        </p:txBody>
      </p:sp>
      <p:sp>
        <p:nvSpPr>
          <p:cNvPr id="3" name="TextBox 2"/>
          <p:cNvSpPr txBox="1"/>
          <p:nvPr/>
        </p:nvSpPr>
        <p:spPr>
          <a:xfrm>
            <a:off x="3668884" y="2659920"/>
            <a:ext cx="1577631" cy="584775"/>
          </a:xfrm>
          <a:prstGeom prst="rect">
            <a:avLst/>
          </a:prstGeom>
          <a:solidFill>
            <a:schemeClr val="accent1"/>
          </a:solidFill>
        </p:spPr>
        <p:txBody>
          <a:bodyPr wrap="square" rtlCol="0">
            <a:spAutoFit/>
          </a:bodyPr>
          <a:lstStyle/>
          <a:p>
            <a:pPr algn="ctr"/>
            <a:r>
              <a:rPr lang="en-US" sz="3200" b="1" dirty="0" smtClean="0"/>
              <a:t>Timing</a:t>
            </a:r>
            <a:endParaRPr lang="en-US" sz="3200" b="1" dirty="0"/>
          </a:p>
        </p:txBody>
      </p:sp>
    </p:spTree>
    <p:extLst>
      <p:ext uri="{BB962C8B-B14F-4D97-AF65-F5344CB8AC3E}">
        <p14:creationId xmlns:p14="http://schemas.microsoft.com/office/powerpoint/2010/main" val="107483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6151"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00" y="304800"/>
            <a:ext cx="8859399" cy="1143000"/>
          </a:xfrm>
        </p:spPr>
        <p:txBody>
          <a:bodyPr>
            <a:noAutofit/>
          </a:bodyPr>
          <a:lstStyle/>
          <a:p>
            <a:r>
              <a:rPr lang="en-US" dirty="0" smtClean="0"/>
              <a:t>Proportion of Women Using Contraceptive Method</a:t>
            </a:r>
            <a:endParaRPr lang="en-US" dirty="0"/>
          </a:p>
        </p:txBody>
      </p:sp>
      <p:pic>
        <p:nvPicPr>
          <p:cNvPr id="4" name="Content Placeholder 3"/>
          <p:cNvPicPr>
            <a:picLocks noGrp="1" noChangeAspect="1"/>
          </p:cNvPicPr>
          <p:nvPr>
            <p:ph idx="1"/>
          </p:nvPr>
        </p:nvPicPr>
        <p:blipFill>
          <a:blip r:embed="rId3"/>
          <a:srcRect t="10286" b="10286"/>
          <a:stretch>
            <a:fillRect/>
          </a:stretch>
        </p:blipFill>
        <p:spPr>
          <a:xfrm>
            <a:off x="457200" y="1507260"/>
            <a:ext cx="8229600" cy="4525963"/>
          </a:xfrm>
        </p:spPr>
      </p:pic>
      <p:sp>
        <p:nvSpPr>
          <p:cNvPr id="5" name="TextBox 4"/>
          <p:cNvSpPr txBox="1"/>
          <p:nvPr/>
        </p:nvSpPr>
        <p:spPr>
          <a:xfrm>
            <a:off x="2209800" y="5421344"/>
            <a:ext cx="6215923" cy="830997"/>
          </a:xfrm>
          <a:prstGeom prst="rect">
            <a:avLst/>
          </a:prstGeom>
          <a:solidFill>
            <a:srgbClr val="3399FF"/>
          </a:solidFill>
          <a:ln>
            <a:solidFill>
              <a:schemeClr val="tx1"/>
            </a:solidFill>
          </a:ln>
          <a:effectLst>
            <a:outerShdw blurRad="50800" dist="38100" dir="2700000" algn="tl" rotWithShape="0">
              <a:srgbClr val="000000">
                <a:alpha val="43000"/>
              </a:srgbClr>
            </a:outerShdw>
          </a:effectLst>
        </p:spPr>
        <p:txBody>
          <a:bodyPr wrap="square" rtlCol="0">
            <a:spAutoFit/>
          </a:bodyPr>
          <a:lstStyle/>
          <a:p>
            <a:r>
              <a:rPr lang="en-US" sz="2400" dirty="0" smtClean="0"/>
              <a:t>Proportion of women with unmet need for family planning is as high as 50% by country</a:t>
            </a:r>
            <a:endParaRPr lang="en-US" sz="2400" dirty="0"/>
          </a:p>
        </p:txBody>
      </p:sp>
      <p:sp>
        <p:nvSpPr>
          <p:cNvPr id="3" name="TextBox 2"/>
          <p:cNvSpPr txBox="1"/>
          <p:nvPr/>
        </p:nvSpPr>
        <p:spPr>
          <a:xfrm>
            <a:off x="1032933" y="6353939"/>
            <a:ext cx="3454400" cy="338554"/>
          </a:xfrm>
          <a:prstGeom prst="rect">
            <a:avLst/>
          </a:prstGeom>
          <a:noFill/>
        </p:spPr>
        <p:txBody>
          <a:bodyPr wrap="square" rtlCol="0">
            <a:spAutoFit/>
          </a:bodyPr>
          <a:lstStyle/>
          <a:p>
            <a:r>
              <a:rPr lang="en-US" sz="1600" dirty="0" err="1" smtClean="0"/>
              <a:t>www.unpopulation.org</a:t>
            </a:r>
            <a:endParaRPr lang="en-US" sz="1600" dirty="0"/>
          </a:p>
        </p:txBody>
      </p:sp>
    </p:spTree>
    <p:extLst>
      <p:ext uri="{BB962C8B-B14F-4D97-AF65-F5344CB8AC3E}">
        <p14:creationId xmlns:p14="http://schemas.microsoft.com/office/powerpoint/2010/main" val="322366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304800"/>
            <a:ext cx="8229600" cy="1143000"/>
          </a:xfrm>
        </p:spPr>
        <p:txBody>
          <a:bodyPr/>
          <a:lstStyle/>
          <a:p>
            <a:pPr eaLnBrk="1" hangingPunct="1"/>
            <a:r>
              <a:rPr lang="en-US" dirty="0" smtClean="0"/>
              <a:t>Postpartum Ovulation</a:t>
            </a:r>
          </a:p>
        </p:txBody>
      </p:sp>
      <p:sp>
        <p:nvSpPr>
          <p:cNvPr id="12291" name="Rectangle 3"/>
          <p:cNvSpPr>
            <a:spLocks noGrp="1" noChangeArrowheads="1"/>
          </p:cNvSpPr>
          <p:nvPr>
            <p:ph idx="1"/>
          </p:nvPr>
        </p:nvSpPr>
        <p:spPr>
          <a:xfrm>
            <a:off x="295126" y="1600200"/>
            <a:ext cx="8848874" cy="4525963"/>
          </a:xfrm>
        </p:spPr>
        <p:txBody>
          <a:bodyPr/>
          <a:lstStyle/>
          <a:p>
            <a:pPr eaLnBrk="1" hangingPunct="1"/>
            <a:r>
              <a:rPr lang="en-US" sz="3200" dirty="0" smtClean="0"/>
              <a:t>Exclusive breastfeeding</a:t>
            </a:r>
            <a:r>
              <a:rPr lang="en-US" dirty="0"/>
              <a:t>:</a:t>
            </a:r>
            <a:r>
              <a:rPr lang="en-US" sz="3200" dirty="0" smtClean="0"/>
              <a:t> </a:t>
            </a:r>
          </a:p>
          <a:p>
            <a:pPr lvl="1"/>
            <a:r>
              <a:rPr lang="en-US" dirty="0"/>
              <a:t>M</a:t>
            </a:r>
            <a:r>
              <a:rPr lang="en-US" sz="2800" dirty="0" smtClean="0"/>
              <a:t>ean ovulation 6 months</a:t>
            </a:r>
            <a:endParaRPr lang="en-US" dirty="0"/>
          </a:p>
          <a:p>
            <a:pPr lvl="1"/>
            <a:r>
              <a:rPr lang="en-US" sz="3000" b="1" dirty="0" smtClean="0"/>
              <a:t>Earliest </a:t>
            </a:r>
            <a:r>
              <a:rPr lang="en-US" sz="3000" b="1" dirty="0" smtClean="0">
                <a:solidFill>
                  <a:srgbClr val="FFC000"/>
                </a:solidFill>
              </a:rPr>
              <a:t>is 3</a:t>
            </a:r>
            <a:r>
              <a:rPr lang="en-US" sz="3000" b="1" baseline="30000" dirty="0" smtClean="0">
                <a:solidFill>
                  <a:srgbClr val="FFC000"/>
                </a:solidFill>
              </a:rPr>
              <a:t>rd</a:t>
            </a:r>
            <a:r>
              <a:rPr lang="en-US" sz="3000" b="1" dirty="0" smtClean="0">
                <a:solidFill>
                  <a:srgbClr val="FFC000"/>
                </a:solidFill>
              </a:rPr>
              <a:t> postpartum month</a:t>
            </a:r>
          </a:p>
          <a:p>
            <a:pPr eaLnBrk="1" hangingPunct="1"/>
            <a:r>
              <a:rPr lang="en-US" dirty="0" smtClean="0"/>
              <a:t>P</a:t>
            </a:r>
            <a:r>
              <a:rPr lang="en-US" sz="3200" dirty="0" smtClean="0"/>
              <a:t>artial/no breastfeeding:</a:t>
            </a:r>
          </a:p>
          <a:p>
            <a:pPr lvl="1"/>
            <a:r>
              <a:rPr lang="en-US" dirty="0"/>
              <a:t>M</a:t>
            </a:r>
            <a:r>
              <a:rPr lang="en-US" sz="2800" dirty="0" smtClean="0"/>
              <a:t>ean ovulation 6 weeks</a:t>
            </a:r>
          </a:p>
          <a:p>
            <a:pPr lvl="1"/>
            <a:r>
              <a:rPr lang="en-US" sz="3000" b="1" dirty="0" smtClean="0"/>
              <a:t>Earliest is </a:t>
            </a:r>
            <a:r>
              <a:rPr lang="en-US" sz="3000" b="1" dirty="0" smtClean="0">
                <a:solidFill>
                  <a:srgbClr val="FFC000"/>
                </a:solidFill>
              </a:rPr>
              <a:t>3</a:t>
            </a:r>
            <a:r>
              <a:rPr lang="en-US" sz="3000" b="1" baseline="30000" dirty="0" smtClean="0">
                <a:solidFill>
                  <a:srgbClr val="FFC000"/>
                </a:solidFill>
              </a:rPr>
              <a:t>rd</a:t>
            </a:r>
            <a:r>
              <a:rPr lang="en-US" sz="3000" b="1" dirty="0" smtClean="0">
                <a:solidFill>
                  <a:srgbClr val="FFC000"/>
                </a:solidFill>
              </a:rPr>
              <a:t> postpartum week</a:t>
            </a:r>
          </a:p>
          <a:p>
            <a:pPr lvl="1" eaLnBrk="1" hangingPunct="1">
              <a:buFontTx/>
              <a:buNone/>
            </a:pPr>
            <a:endParaRPr lang="en-US" dirty="0" smtClean="0">
              <a:solidFill>
                <a:schemeClr val="accent2"/>
              </a:solidFill>
            </a:endParaRPr>
          </a:p>
        </p:txBody>
      </p:sp>
      <p:sp>
        <p:nvSpPr>
          <p:cNvPr id="6" name="Rectangle 5"/>
          <p:cNvSpPr/>
          <p:nvPr/>
        </p:nvSpPr>
        <p:spPr>
          <a:xfrm>
            <a:off x="3217388" y="5110500"/>
            <a:ext cx="3004349" cy="1015663"/>
          </a:xfrm>
          <a:prstGeom prst="rect">
            <a:avLst/>
          </a:prstGeom>
          <a:noFill/>
        </p:spPr>
        <p:txBody>
          <a:bodyPr wrap="none" lIns="91440" tIns="45720" rIns="91440" bIns="45720">
            <a:spAutoFit/>
          </a:bodyPr>
          <a:lstStyle/>
          <a:p>
            <a:pPr algn="ctr"/>
            <a:r>
              <a:rPr lang="en-US" sz="6000" b="1" cap="none" spc="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Rule of 3</a:t>
            </a:r>
            <a:endParaRPr lang="en-US" sz="6000" b="1" cap="none" spc="0"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2" descr="C:\Users\steinauerj\AppData\Local\Microsoft\Windows\Temporary Internet Files\Content.Outlook\MSRDPRXU\ovary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39700"/>
            <a:ext cx="1219200" cy="1219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193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381000"/>
            <a:ext cx="8229600" cy="1066800"/>
          </a:xfrm>
        </p:spPr>
        <p:txBody>
          <a:bodyPr>
            <a:noAutofit/>
          </a:bodyPr>
          <a:lstStyle/>
          <a:p>
            <a:pPr eaLnBrk="1" hangingPunct="1"/>
            <a:r>
              <a:rPr lang="en-US" sz="4000" dirty="0" smtClean="0"/>
              <a:t>Postpartum Counseling</a:t>
            </a:r>
          </a:p>
        </p:txBody>
      </p:sp>
      <p:sp>
        <p:nvSpPr>
          <p:cNvPr id="4" name="Content Placeholder 3"/>
          <p:cNvSpPr>
            <a:spLocks noGrp="1"/>
          </p:cNvSpPr>
          <p:nvPr>
            <p:ph idx="1"/>
          </p:nvPr>
        </p:nvSpPr>
        <p:spPr>
          <a:xfrm>
            <a:off x="457200" y="1600200"/>
            <a:ext cx="8686800" cy="4953000"/>
          </a:xfrm>
        </p:spPr>
        <p:txBody>
          <a:bodyPr>
            <a:normAutofit/>
          </a:bodyPr>
          <a:lstStyle/>
          <a:p>
            <a:r>
              <a:rPr lang="en-US" dirty="0" smtClean="0"/>
              <a:t>TIMING</a:t>
            </a:r>
          </a:p>
          <a:p>
            <a:pPr lvl="1"/>
            <a:r>
              <a:rPr lang="en-US" dirty="0" smtClean="0"/>
              <a:t>IUD: Immediate safe</a:t>
            </a:r>
          </a:p>
          <a:p>
            <a:pPr lvl="2"/>
            <a:r>
              <a:rPr lang="en-US" dirty="0" smtClean="0"/>
              <a:t>Increased risk of expulsion compared to delayed insertion</a:t>
            </a:r>
          </a:p>
          <a:p>
            <a:pPr lvl="2"/>
            <a:r>
              <a:rPr lang="en-US" dirty="0" smtClean="0"/>
              <a:t>As high as 25% in some studies</a:t>
            </a:r>
          </a:p>
          <a:p>
            <a:pPr lvl="1"/>
            <a:r>
              <a:rPr lang="en-US" dirty="0" smtClean="0"/>
              <a:t>Implant:  Immediate safe</a:t>
            </a:r>
          </a:p>
          <a:p>
            <a:pPr lvl="1"/>
            <a:r>
              <a:rPr lang="en-US" dirty="0" smtClean="0"/>
              <a:t>DMPA: Immediate safe – although studies wait until just before discharge</a:t>
            </a:r>
          </a:p>
          <a:p>
            <a:pPr lvl="1"/>
            <a:r>
              <a:rPr lang="en-US" dirty="0" smtClean="0"/>
              <a:t>CHC:  Wait according to CDC guidelines</a:t>
            </a:r>
          </a:p>
          <a:p>
            <a:pPr lvl="1"/>
            <a:endParaRPr lang="en-US" dirty="0"/>
          </a:p>
          <a:p>
            <a:pPr marL="457200" lvl="1" indent="0">
              <a:buNone/>
            </a:pPr>
            <a:endParaRPr lang="en-US" dirty="0"/>
          </a:p>
          <a:p>
            <a:pPr lvl="1"/>
            <a:endParaRPr lang="en-US" dirty="0"/>
          </a:p>
        </p:txBody>
      </p:sp>
      <p:sp>
        <p:nvSpPr>
          <p:cNvPr id="3" name="Rectangle 3"/>
          <p:cNvSpPr txBox="1">
            <a:spLocks noChangeArrowheads="1"/>
          </p:cNvSpPr>
          <p:nvPr/>
        </p:nvSpPr>
        <p:spPr>
          <a:xfrm>
            <a:off x="411656" y="1790028"/>
            <a:ext cx="8915400" cy="5410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Tree>
    <p:extLst>
      <p:ext uri="{BB962C8B-B14F-4D97-AF65-F5344CB8AC3E}">
        <p14:creationId xmlns:p14="http://schemas.microsoft.com/office/powerpoint/2010/main" val="428782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Poll Everywhere</a:t>
            </a:r>
            <a:endParaRPr lang="en-US" dirty="0"/>
          </a:p>
        </p:txBody>
      </p:sp>
      <p:sp>
        <p:nvSpPr>
          <p:cNvPr id="3" name="Content Placeholder 2"/>
          <p:cNvSpPr>
            <a:spLocks noGrp="1"/>
          </p:cNvSpPr>
          <p:nvPr>
            <p:ph idx="1"/>
          </p:nvPr>
        </p:nvSpPr>
        <p:spPr/>
        <p:txBody>
          <a:bodyPr/>
          <a:lstStyle/>
          <a:p>
            <a:pPr marL="0" indent="0">
              <a:buNone/>
            </a:pPr>
            <a:r>
              <a:rPr lang="en-US" dirty="0" smtClean="0"/>
              <a:t>What </a:t>
            </a:r>
            <a:r>
              <a:rPr lang="en-US" dirty="0"/>
              <a:t>side </a:t>
            </a:r>
            <a:r>
              <a:rPr lang="en-US" dirty="0" smtClean="0"/>
              <a:t>effect </a:t>
            </a:r>
            <a:r>
              <a:rPr lang="en-US" dirty="0"/>
              <a:t>should she be aware </a:t>
            </a:r>
            <a:r>
              <a:rPr lang="en-US" dirty="0" smtClean="0"/>
              <a:t>of? </a:t>
            </a:r>
          </a:p>
          <a:p>
            <a:pPr marL="514350" indent="-514350">
              <a:buAutoNum type="alphaUcPeriod"/>
            </a:pPr>
            <a:r>
              <a:rPr lang="en-US" dirty="0" smtClean="0"/>
              <a:t>Insertion site pain</a:t>
            </a:r>
          </a:p>
          <a:p>
            <a:pPr marL="514350" indent="-514350">
              <a:buAutoNum type="alphaUcPeriod"/>
            </a:pPr>
            <a:r>
              <a:rPr lang="en-US" dirty="0" smtClean="0"/>
              <a:t>Increased risk of DVT</a:t>
            </a:r>
          </a:p>
          <a:p>
            <a:pPr marL="514350" indent="-514350">
              <a:buAutoNum type="alphaUcPeriod"/>
            </a:pPr>
            <a:r>
              <a:rPr lang="en-US" dirty="0" smtClean="0"/>
              <a:t>Irregular bleeding</a:t>
            </a:r>
          </a:p>
          <a:p>
            <a:pPr marL="514350" indent="-514350">
              <a:buAutoNum type="alphaUcPeriod"/>
            </a:pPr>
            <a:r>
              <a:rPr lang="en-US" dirty="0" smtClean="0"/>
              <a:t>Weight gain</a:t>
            </a:r>
            <a:endParaRPr lang="en-US" dirty="0"/>
          </a:p>
        </p:txBody>
      </p:sp>
    </p:spTree>
    <p:extLst>
      <p:ext uri="{BB962C8B-B14F-4D97-AF65-F5344CB8AC3E}">
        <p14:creationId xmlns:p14="http://schemas.microsoft.com/office/powerpoint/2010/main" val="1181243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4"/>
          </p:cNvPr>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
        <p:nvSpPr>
          <p:cNvPr id="3" name="Rectangle 2">
            <a:hlinkClick r:id="rId6"/>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7"/>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8"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1735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err="1" smtClean="0"/>
              <a:t>Bedsider.org</a:t>
            </a:r>
            <a:endParaRPr lang="en-US" dirty="0"/>
          </a:p>
        </p:txBody>
      </p:sp>
      <p:sp>
        <p:nvSpPr>
          <p:cNvPr id="3" name="Content Placeholder 2"/>
          <p:cNvSpPr>
            <a:spLocks noGrp="1"/>
          </p:cNvSpPr>
          <p:nvPr>
            <p:ph idx="1"/>
          </p:nvPr>
        </p:nvSpPr>
        <p:spPr/>
        <p:txBody>
          <a:bodyPr/>
          <a:lstStyle/>
          <a:p>
            <a:pPr marL="0" indent="0">
              <a:buNone/>
            </a:pPr>
            <a:r>
              <a:rPr lang="en-US" dirty="0">
                <a:hlinkClick r:id="rId3"/>
              </a:rPr>
              <a:t>http://bedsider.org/features/</a:t>
            </a:r>
            <a:r>
              <a:rPr lang="en-US" dirty="0" smtClean="0">
                <a:hlinkClick r:id="rId3"/>
              </a:rPr>
              <a:t>56</a:t>
            </a:r>
            <a:endParaRPr lang="en-US" dirty="0" smtClean="0"/>
          </a:p>
          <a:p>
            <a:pPr marL="0" indent="0">
              <a:buNone/>
            </a:pPr>
            <a:endParaRPr lang="en-US" dirty="0"/>
          </a:p>
        </p:txBody>
      </p:sp>
    </p:spTree>
    <p:extLst>
      <p:ext uri="{BB962C8B-B14F-4D97-AF65-F5344CB8AC3E}">
        <p14:creationId xmlns:p14="http://schemas.microsoft.com/office/powerpoint/2010/main" val="2637780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4343" y="287252"/>
            <a:ext cx="8229600" cy="1143000"/>
          </a:xfrm>
        </p:spPr>
        <p:txBody>
          <a:bodyPr>
            <a:normAutofit/>
          </a:bodyPr>
          <a:lstStyle/>
          <a:p>
            <a:pPr eaLnBrk="1" hangingPunct="1"/>
            <a:r>
              <a:rPr lang="en-US" dirty="0" smtClean="0"/>
              <a:t>Contraception Methods</a:t>
            </a:r>
          </a:p>
        </p:txBody>
      </p:sp>
      <p:sp>
        <p:nvSpPr>
          <p:cNvPr id="3" name="TextBox 2"/>
          <p:cNvSpPr txBox="1"/>
          <p:nvPr/>
        </p:nvSpPr>
        <p:spPr>
          <a:xfrm>
            <a:off x="8786477" y="263164"/>
            <a:ext cx="184666" cy="369332"/>
          </a:xfrm>
          <a:prstGeom prst="rect">
            <a:avLst/>
          </a:prstGeom>
          <a:noFill/>
        </p:spPr>
        <p:txBody>
          <a:bodyPr wrap="none" rtlCol="0">
            <a:spAutoFit/>
          </a:bodyPr>
          <a:lstStyle/>
          <a:p>
            <a:endParaRPr lang="en-US" dirty="0"/>
          </a:p>
        </p:txBody>
      </p:sp>
      <p:sp>
        <p:nvSpPr>
          <p:cNvPr id="10" name="Left Bracket 9"/>
          <p:cNvSpPr/>
          <p:nvPr/>
        </p:nvSpPr>
        <p:spPr>
          <a:xfrm rot="5400000">
            <a:off x="441025" y="1915887"/>
            <a:ext cx="343059" cy="816117"/>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Left Bracket 76"/>
          <p:cNvSpPr/>
          <p:nvPr/>
        </p:nvSpPr>
        <p:spPr>
          <a:xfrm rot="5400000">
            <a:off x="2117149" y="1228479"/>
            <a:ext cx="343059" cy="2193383"/>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Left Bracket 77"/>
          <p:cNvSpPr/>
          <p:nvPr/>
        </p:nvSpPr>
        <p:spPr>
          <a:xfrm rot="5400000">
            <a:off x="3872439" y="1918188"/>
            <a:ext cx="343059" cy="816117"/>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Left Bracket 78"/>
          <p:cNvSpPr/>
          <p:nvPr/>
        </p:nvSpPr>
        <p:spPr>
          <a:xfrm rot="5400000">
            <a:off x="6294426" y="575859"/>
            <a:ext cx="343059" cy="3500783"/>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 name="Group 12"/>
          <p:cNvGrpSpPr/>
          <p:nvPr/>
        </p:nvGrpSpPr>
        <p:grpSpPr>
          <a:xfrm>
            <a:off x="144647" y="1485118"/>
            <a:ext cx="8923336" cy="4838132"/>
            <a:chOff x="133699" y="1452271"/>
            <a:chExt cx="8923336" cy="4838132"/>
          </a:xfrm>
        </p:grpSpPr>
        <p:grpSp>
          <p:nvGrpSpPr>
            <p:cNvPr id="22" name="Group 21"/>
            <p:cNvGrpSpPr/>
            <p:nvPr/>
          </p:nvGrpSpPr>
          <p:grpSpPr>
            <a:xfrm>
              <a:off x="133699" y="1804861"/>
              <a:ext cx="8923336" cy="4485542"/>
              <a:chOff x="133699" y="1804861"/>
              <a:chExt cx="8923336" cy="4485542"/>
            </a:xfrm>
          </p:grpSpPr>
          <p:sp>
            <p:nvSpPr>
              <p:cNvPr id="9259" name="Text Box 44"/>
              <p:cNvSpPr txBox="1">
                <a:spLocks noChangeArrowheads="1"/>
              </p:cNvSpPr>
              <p:nvPr/>
            </p:nvSpPr>
            <p:spPr bwMode="auto">
              <a:xfrm>
                <a:off x="7380590" y="5907841"/>
                <a:ext cx="13309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a:latin typeface="+mj-lt"/>
                  </a:rPr>
                  <a:t>Sterilization</a:t>
                </a:r>
              </a:p>
            </p:txBody>
          </p:sp>
          <p:sp>
            <p:nvSpPr>
              <p:cNvPr id="81" name="Left Bracket 80"/>
              <p:cNvSpPr/>
              <p:nvPr/>
            </p:nvSpPr>
            <p:spPr>
              <a:xfrm rot="16200000">
                <a:off x="2127126" y="4669765"/>
                <a:ext cx="343059" cy="2213332"/>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Left Bracket 64"/>
              <p:cNvSpPr/>
              <p:nvPr/>
            </p:nvSpPr>
            <p:spPr>
              <a:xfrm rot="16200000">
                <a:off x="4468086" y="4656567"/>
                <a:ext cx="343059" cy="2257275"/>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Left Bracket 65"/>
              <p:cNvSpPr/>
              <p:nvPr/>
            </p:nvSpPr>
            <p:spPr>
              <a:xfrm rot="16200000">
                <a:off x="6396380" y="5061565"/>
                <a:ext cx="343059" cy="1429733"/>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Left Bracket 66"/>
              <p:cNvSpPr/>
              <p:nvPr/>
            </p:nvSpPr>
            <p:spPr>
              <a:xfrm rot="16200000">
                <a:off x="7852969" y="5122465"/>
                <a:ext cx="343059" cy="1321253"/>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9" name="Group 18"/>
              <p:cNvGrpSpPr/>
              <p:nvPr/>
            </p:nvGrpSpPr>
            <p:grpSpPr>
              <a:xfrm>
                <a:off x="133699" y="1804861"/>
                <a:ext cx="8923336" cy="4485542"/>
                <a:chOff x="133699" y="1699021"/>
                <a:chExt cx="8923336" cy="4485542"/>
              </a:xfrm>
            </p:grpSpPr>
            <p:grpSp>
              <p:nvGrpSpPr>
                <p:cNvPr id="6" name="Group 5"/>
                <p:cNvGrpSpPr/>
                <p:nvPr/>
              </p:nvGrpSpPr>
              <p:grpSpPr>
                <a:xfrm>
                  <a:off x="133699" y="1699021"/>
                  <a:ext cx="8923336" cy="4485542"/>
                  <a:chOff x="136762" y="2110320"/>
                  <a:chExt cx="8923336" cy="4485542"/>
                </a:xfrm>
              </p:grpSpPr>
              <p:sp>
                <p:nvSpPr>
                  <p:cNvPr id="9219" name="AutoShape 3"/>
                  <p:cNvSpPr>
                    <a:spLocks noChangeArrowheads="1"/>
                  </p:cNvSpPr>
                  <p:nvPr/>
                </p:nvSpPr>
                <p:spPr bwMode="auto">
                  <a:xfrm>
                    <a:off x="156458" y="3293536"/>
                    <a:ext cx="8903640" cy="642326"/>
                  </a:xfrm>
                  <a:prstGeom prst="rightArrow">
                    <a:avLst>
                      <a:gd name="adj1" fmla="val 50000"/>
                      <a:gd name="adj2" fmla="val 243750"/>
                    </a:avLst>
                  </a:prstGeom>
                  <a:solidFill>
                    <a:schemeClr val="bg2">
                      <a:lumMod val="60000"/>
                      <a:lumOff val="40000"/>
                    </a:schemeClr>
                  </a:solidFill>
                  <a:ln>
                    <a:solidFill>
                      <a:schemeClr val="tx1"/>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lstStyle/>
                  <a:p>
                    <a:endParaRPr lang="en-US" b="0"/>
                  </a:p>
                </p:txBody>
              </p:sp>
              <p:sp>
                <p:nvSpPr>
                  <p:cNvPr id="9220" name="Text Box 4"/>
                  <p:cNvSpPr txBox="1">
                    <a:spLocks noChangeArrowheads="1"/>
                  </p:cNvSpPr>
                  <p:nvPr/>
                </p:nvSpPr>
                <p:spPr bwMode="auto">
                  <a:xfrm>
                    <a:off x="136765" y="2776775"/>
                    <a:ext cx="9711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Episodic</a:t>
                    </a:r>
                  </a:p>
                </p:txBody>
              </p:sp>
              <p:sp>
                <p:nvSpPr>
                  <p:cNvPr id="9221" name="Text Box 5"/>
                  <p:cNvSpPr txBox="1">
                    <a:spLocks noChangeArrowheads="1"/>
                  </p:cNvSpPr>
                  <p:nvPr/>
                </p:nvSpPr>
                <p:spPr bwMode="auto">
                  <a:xfrm>
                    <a:off x="1087389" y="2776775"/>
                    <a:ext cx="6719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Daily</a:t>
                    </a:r>
                  </a:p>
                </p:txBody>
              </p:sp>
              <p:sp>
                <p:nvSpPr>
                  <p:cNvPr id="9222" name="Text Box 6"/>
                  <p:cNvSpPr txBox="1">
                    <a:spLocks noChangeArrowheads="1"/>
                  </p:cNvSpPr>
                  <p:nvPr/>
                </p:nvSpPr>
                <p:spPr bwMode="auto">
                  <a:xfrm>
                    <a:off x="1769474" y="2785517"/>
                    <a:ext cx="914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Weekly</a:t>
                    </a:r>
                  </a:p>
                </p:txBody>
              </p:sp>
              <p:sp>
                <p:nvSpPr>
                  <p:cNvPr id="9223" name="Text Box 7"/>
                  <p:cNvSpPr txBox="1">
                    <a:spLocks noChangeArrowheads="1"/>
                  </p:cNvSpPr>
                  <p:nvPr/>
                </p:nvSpPr>
                <p:spPr bwMode="auto">
                  <a:xfrm>
                    <a:off x="2668271" y="2785517"/>
                    <a:ext cx="10182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Monthly</a:t>
                    </a:r>
                  </a:p>
                </p:txBody>
              </p:sp>
              <p:sp>
                <p:nvSpPr>
                  <p:cNvPr id="9224" name="Text Box 8"/>
                  <p:cNvSpPr txBox="1">
                    <a:spLocks noChangeArrowheads="1"/>
                  </p:cNvSpPr>
                  <p:nvPr/>
                </p:nvSpPr>
                <p:spPr bwMode="auto">
                  <a:xfrm>
                    <a:off x="3676331" y="2776776"/>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3 </a:t>
                    </a:r>
                    <a:r>
                      <a:rPr lang="en-US" b="0" dirty="0" smtClean="0">
                        <a:latin typeface="+mj-lt"/>
                      </a:rPr>
                      <a:t>mos</a:t>
                    </a:r>
                    <a:endParaRPr lang="en-US" b="0" dirty="0">
                      <a:latin typeface="+mj-lt"/>
                    </a:endParaRPr>
                  </a:p>
                </p:txBody>
              </p:sp>
              <p:sp>
                <p:nvSpPr>
                  <p:cNvPr id="9225" name="Text Box 9"/>
                  <p:cNvSpPr txBox="1">
                    <a:spLocks noChangeArrowheads="1"/>
                  </p:cNvSpPr>
                  <p:nvPr/>
                </p:nvSpPr>
                <p:spPr bwMode="auto">
                  <a:xfrm>
                    <a:off x="4524257" y="2782898"/>
                    <a:ext cx="63350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smtClean="0">
                        <a:latin typeface="+mj-lt"/>
                      </a:rPr>
                      <a:t>3 yrs</a:t>
                    </a:r>
                    <a:endParaRPr lang="en-US" b="0" dirty="0">
                      <a:latin typeface="+mj-lt"/>
                    </a:endParaRPr>
                  </a:p>
                </p:txBody>
              </p:sp>
              <p:sp>
                <p:nvSpPr>
                  <p:cNvPr id="9226" name="Text Box 10"/>
                  <p:cNvSpPr txBox="1">
                    <a:spLocks noChangeArrowheads="1"/>
                  </p:cNvSpPr>
                  <p:nvPr/>
                </p:nvSpPr>
                <p:spPr bwMode="auto">
                  <a:xfrm>
                    <a:off x="5458087" y="2785199"/>
                    <a:ext cx="823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smtClean="0">
                        <a:latin typeface="+mj-lt"/>
                      </a:rPr>
                      <a:t>3</a:t>
                    </a:r>
                    <a:r>
                      <a:rPr lang="en-US" b="0" dirty="0">
                        <a:latin typeface="+mj-lt"/>
                      </a:rPr>
                      <a:t>-</a:t>
                    </a:r>
                    <a:r>
                      <a:rPr lang="en-US" b="0" dirty="0" smtClean="0">
                        <a:latin typeface="+mj-lt"/>
                      </a:rPr>
                      <a:t>5 </a:t>
                    </a:r>
                    <a:r>
                      <a:rPr lang="en-US" b="0" dirty="0">
                        <a:latin typeface="+mj-lt"/>
                      </a:rPr>
                      <a:t>yrs</a:t>
                    </a:r>
                  </a:p>
                </p:txBody>
              </p:sp>
              <p:sp>
                <p:nvSpPr>
                  <p:cNvPr id="9227" name="Text Box 11"/>
                  <p:cNvSpPr txBox="1">
                    <a:spLocks noChangeArrowheads="1"/>
                  </p:cNvSpPr>
                  <p:nvPr/>
                </p:nvSpPr>
                <p:spPr bwMode="auto">
                  <a:xfrm>
                    <a:off x="6376321" y="2785199"/>
                    <a:ext cx="75430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10 yrs</a:t>
                    </a:r>
                  </a:p>
                </p:txBody>
              </p:sp>
              <p:sp>
                <p:nvSpPr>
                  <p:cNvPr id="9228" name="Text Box 12"/>
                  <p:cNvSpPr txBox="1">
                    <a:spLocks noChangeArrowheads="1"/>
                  </p:cNvSpPr>
                  <p:nvPr/>
                </p:nvSpPr>
                <p:spPr bwMode="auto">
                  <a:xfrm>
                    <a:off x="7353081" y="2785199"/>
                    <a:ext cx="12493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Permanent</a:t>
                    </a:r>
                  </a:p>
                </p:txBody>
              </p:sp>
              <p:sp>
                <p:nvSpPr>
                  <p:cNvPr id="9229" name="Text Box 13"/>
                  <p:cNvSpPr txBox="1">
                    <a:spLocks noChangeArrowheads="1"/>
                  </p:cNvSpPr>
                  <p:nvPr/>
                </p:nvSpPr>
                <p:spPr bwMode="auto">
                  <a:xfrm>
                    <a:off x="136762" y="4199841"/>
                    <a:ext cx="8604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dirty="0">
                        <a:latin typeface="+mj-lt"/>
                      </a:rPr>
                      <a:t>Barrier</a:t>
                    </a:r>
                  </a:p>
                </p:txBody>
              </p:sp>
              <p:sp>
                <p:nvSpPr>
                  <p:cNvPr id="9230" name="Text Box 14"/>
                  <p:cNvSpPr txBox="1">
                    <a:spLocks noChangeArrowheads="1"/>
                  </p:cNvSpPr>
                  <p:nvPr/>
                </p:nvSpPr>
                <p:spPr bwMode="auto">
                  <a:xfrm>
                    <a:off x="1055171" y="4521814"/>
                    <a:ext cx="6778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dirty="0">
                        <a:latin typeface="+mj-lt"/>
                      </a:rPr>
                      <a:t>OCPs</a:t>
                    </a:r>
                  </a:p>
                </p:txBody>
              </p:sp>
              <p:sp>
                <p:nvSpPr>
                  <p:cNvPr id="9231" name="Text Box 15"/>
                  <p:cNvSpPr txBox="1">
                    <a:spLocks noChangeArrowheads="1"/>
                  </p:cNvSpPr>
                  <p:nvPr/>
                </p:nvSpPr>
                <p:spPr bwMode="auto">
                  <a:xfrm>
                    <a:off x="1849318" y="4328990"/>
                    <a:ext cx="74136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dirty="0">
                        <a:latin typeface="+mj-lt"/>
                      </a:rPr>
                      <a:t>Patch</a:t>
                    </a:r>
                  </a:p>
                </p:txBody>
              </p:sp>
              <p:sp>
                <p:nvSpPr>
                  <p:cNvPr id="9232" name="Text Box 16"/>
                  <p:cNvSpPr txBox="1">
                    <a:spLocks noChangeArrowheads="1"/>
                  </p:cNvSpPr>
                  <p:nvPr/>
                </p:nvSpPr>
                <p:spPr bwMode="auto">
                  <a:xfrm>
                    <a:off x="2792934" y="4505756"/>
                    <a:ext cx="6078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dirty="0">
                        <a:latin typeface="+mj-lt"/>
                      </a:rPr>
                      <a:t>Ring</a:t>
                    </a:r>
                  </a:p>
                </p:txBody>
              </p:sp>
              <p:sp>
                <p:nvSpPr>
                  <p:cNvPr id="9233" name="Text Box 17"/>
                  <p:cNvSpPr txBox="1">
                    <a:spLocks noChangeArrowheads="1"/>
                  </p:cNvSpPr>
                  <p:nvPr/>
                </p:nvSpPr>
                <p:spPr bwMode="auto">
                  <a:xfrm>
                    <a:off x="3372459" y="4468034"/>
                    <a:ext cx="116976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dirty="0">
                        <a:latin typeface="+mj-lt"/>
                      </a:rPr>
                      <a:t>DMPA</a:t>
                    </a:r>
                  </a:p>
                  <a:p>
                    <a:pPr algn="ctr"/>
                    <a:r>
                      <a:rPr lang="en-US" dirty="0">
                        <a:solidFill>
                          <a:schemeClr val="tx2"/>
                        </a:solidFill>
                        <a:latin typeface="+mj-lt"/>
                      </a:rPr>
                      <a:t>(IM or SQ)</a:t>
                    </a:r>
                  </a:p>
                </p:txBody>
              </p:sp>
              <p:sp>
                <p:nvSpPr>
                  <p:cNvPr id="9234" name="Text Box 18"/>
                  <p:cNvSpPr txBox="1">
                    <a:spLocks noChangeArrowheads="1"/>
                  </p:cNvSpPr>
                  <p:nvPr/>
                </p:nvSpPr>
                <p:spPr bwMode="auto">
                  <a:xfrm>
                    <a:off x="4296823" y="4134651"/>
                    <a:ext cx="112082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dirty="0">
                        <a:latin typeface="+mj-lt"/>
                      </a:rPr>
                      <a:t>Progestin </a:t>
                    </a:r>
                  </a:p>
                  <a:p>
                    <a:pPr algn="ctr"/>
                    <a:r>
                      <a:rPr lang="en-US" dirty="0">
                        <a:latin typeface="+mj-lt"/>
                      </a:rPr>
                      <a:t>Implant </a:t>
                    </a:r>
                  </a:p>
                  <a:p>
                    <a:pPr algn="ctr"/>
                    <a:endParaRPr lang="en-US" dirty="0">
                      <a:latin typeface="Garamond" pitchFamily="18" charset="0"/>
                    </a:endParaRPr>
                  </a:p>
                </p:txBody>
              </p:sp>
              <p:sp>
                <p:nvSpPr>
                  <p:cNvPr id="9235" name="Text Box 19"/>
                  <p:cNvSpPr txBox="1">
                    <a:spLocks noChangeArrowheads="1"/>
                  </p:cNvSpPr>
                  <p:nvPr/>
                </p:nvSpPr>
                <p:spPr bwMode="auto">
                  <a:xfrm>
                    <a:off x="5311896" y="4515684"/>
                    <a:ext cx="10098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dirty="0">
                        <a:latin typeface="+mj-lt"/>
                      </a:rPr>
                      <a:t>LNG-</a:t>
                    </a:r>
                    <a:r>
                      <a:rPr lang="en-US" dirty="0" smtClean="0">
                        <a:latin typeface="+mj-lt"/>
                      </a:rPr>
                      <a:t>IUD</a:t>
                    </a:r>
                    <a:endParaRPr lang="en-US" dirty="0">
                      <a:latin typeface="+mj-lt"/>
                    </a:endParaRPr>
                  </a:p>
                </p:txBody>
              </p:sp>
              <p:sp>
                <p:nvSpPr>
                  <p:cNvPr id="9236" name="Text Box 20"/>
                  <p:cNvSpPr txBox="1">
                    <a:spLocks noChangeArrowheads="1"/>
                  </p:cNvSpPr>
                  <p:nvPr/>
                </p:nvSpPr>
                <p:spPr bwMode="auto">
                  <a:xfrm>
                    <a:off x="6325536" y="4321918"/>
                    <a:ext cx="87716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dirty="0">
                        <a:latin typeface="+mj-lt"/>
                      </a:rPr>
                      <a:t>Copper</a:t>
                    </a:r>
                  </a:p>
                  <a:p>
                    <a:pPr algn="ctr"/>
                    <a:r>
                      <a:rPr lang="en-US" dirty="0">
                        <a:latin typeface="+mj-lt"/>
                      </a:rPr>
                      <a:t>IUD</a:t>
                    </a:r>
                  </a:p>
                </p:txBody>
              </p:sp>
              <p:sp>
                <p:nvSpPr>
                  <p:cNvPr id="9237" name="Text Box 21"/>
                  <p:cNvSpPr txBox="1">
                    <a:spLocks noChangeArrowheads="1"/>
                  </p:cNvSpPr>
                  <p:nvPr/>
                </p:nvSpPr>
                <p:spPr bwMode="auto">
                  <a:xfrm>
                    <a:off x="7250531" y="4216099"/>
                    <a:ext cx="152401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dirty="0">
                        <a:latin typeface="+mj-lt"/>
                      </a:rPr>
                      <a:t>BTL</a:t>
                    </a:r>
                  </a:p>
                  <a:p>
                    <a:pPr algn="ctr"/>
                    <a:r>
                      <a:rPr lang="en-US" dirty="0" err="1">
                        <a:latin typeface="+mj-lt"/>
                      </a:rPr>
                      <a:t>Hysteroscopic</a:t>
                    </a:r>
                    <a:endParaRPr lang="en-US" dirty="0">
                      <a:latin typeface="+mj-lt"/>
                    </a:endParaRPr>
                  </a:p>
                  <a:p>
                    <a:pPr algn="ctr"/>
                    <a:r>
                      <a:rPr lang="en-US" dirty="0">
                        <a:latin typeface="+mj-lt"/>
                      </a:rPr>
                      <a:t>Vasectomy</a:t>
                    </a:r>
                  </a:p>
                </p:txBody>
              </p:sp>
              <p:sp>
                <p:nvSpPr>
                  <p:cNvPr id="9238" name="Line 22"/>
                  <p:cNvSpPr>
                    <a:spLocks noChangeAspect="1" noChangeShapeType="1"/>
                  </p:cNvSpPr>
                  <p:nvPr/>
                </p:nvSpPr>
                <p:spPr bwMode="auto">
                  <a:xfrm>
                    <a:off x="1368693" y="3206989"/>
                    <a:ext cx="0" cy="1347211"/>
                  </a:xfrm>
                  <a:prstGeom prst="line">
                    <a:avLst/>
                  </a:prstGeom>
                  <a:noFill/>
                  <a:ln w="12700">
                    <a:solidFill>
                      <a:schemeClr val="tx1"/>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39" name="Line 23"/>
                  <p:cNvSpPr>
                    <a:spLocks noChangeShapeType="1"/>
                  </p:cNvSpPr>
                  <p:nvPr/>
                </p:nvSpPr>
                <p:spPr bwMode="auto">
                  <a:xfrm>
                    <a:off x="2209800" y="3205794"/>
                    <a:ext cx="0" cy="1152144"/>
                  </a:xfrm>
                  <a:prstGeom prst="line">
                    <a:avLst/>
                  </a:prstGeom>
                  <a:noFill/>
                  <a:ln w="12700">
                    <a:solidFill>
                      <a:srgbClr val="293363"/>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40" name="Line 24"/>
                  <p:cNvSpPr>
                    <a:spLocks noChangeShapeType="1"/>
                  </p:cNvSpPr>
                  <p:nvPr/>
                </p:nvSpPr>
                <p:spPr bwMode="auto">
                  <a:xfrm>
                    <a:off x="3114258" y="3200398"/>
                    <a:ext cx="0" cy="1319779"/>
                  </a:xfrm>
                  <a:prstGeom prst="line">
                    <a:avLst/>
                  </a:prstGeom>
                  <a:noFill/>
                  <a:ln w="12700">
                    <a:solidFill>
                      <a:srgbClr val="1E1D64"/>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41" name="Line 25"/>
                  <p:cNvSpPr>
                    <a:spLocks noChangeShapeType="1"/>
                  </p:cNvSpPr>
                  <p:nvPr/>
                </p:nvSpPr>
                <p:spPr bwMode="auto">
                  <a:xfrm>
                    <a:off x="4007673" y="3200400"/>
                    <a:ext cx="0" cy="1203960"/>
                  </a:xfrm>
                  <a:prstGeom prst="line">
                    <a:avLst/>
                  </a:prstGeom>
                  <a:noFill/>
                  <a:ln w="12700">
                    <a:solidFill>
                      <a:srgbClr val="293363"/>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42" name="Line 26"/>
                  <p:cNvSpPr>
                    <a:spLocks noChangeShapeType="1"/>
                  </p:cNvSpPr>
                  <p:nvPr/>
                </p:nvSpPr>
                <p:spPr bwMode="auto">
                  <a:xfrm>
                    <a:off x="5771316" y="3200400"/>
                    <a:ext cx="0" cy="1292352"/>
                  </a:xfrm>
                  <a:prstGeom prst="line">
                    <a:avLst/>
                  </a:prstGeom>
                  <a:noFill/>
                  <a:ln w="12700">
                    <a:solidFill>
                      <a:srgbClr val="293363"/>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43" name="Line 27"/>
                  <p:cNvSpPr>
                    <a:spLocks noChangeShapeType="1"/>
                  </p:cNvSpPr>
                  <p:nvPr/>
                </p:nvSpPr>
                <p:spPr bwMode="auto">
                  <a:xfrm>
                    <a:off x="6719946" y="3200398"/>
                    <a:ext cx="0" cy="1146043"/>
                  </a:xfrm>
                  <a:prstGeom prst="line">
                    <a:avLst/>
                  </a:prstGeom>
                  <a:noFill/>
                  <a:ln w="12700">
                    <a:solidFill>
                      <a:srgbClr val="1E1D64"/>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44" name="Line 28"/>
                  <p:cNvSpPr>
                    <a:spLocks noChangeShapeType="1"/>
                  </p:cNvSpPr>
                  <p:nvPr/>
                </p:nvSpPr>
                <p:spPr bwMode="auto">
                  <a:xfrm>
                    <a:off x="7999032" y="3206989"/>
                    <a:ext cx="0" cy="1042411"/>
                  </a:xfrm>
                  <a:prstGeom prst="line">
                    <a:avLst/>
                  </a:prstGeom>
                  <a:noFill/>
                  <a:ln w="12700">
                    <a:solidFill>
                      <a:srgbClr val="293363"/>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51" name="Line 36"/>
                  <p:cNvSpPr>
                    <a:spLocks noChangeShapeType="1"/>
                  </p:cNvSpPr>
                  <p:nvPr/>
                </p:nvSpPr>
                <p:spPr bwMode="auto">
                  <a:xfrm>
                    <a:off x="589716" y="3200400"/>
                    <a:ext cx="0" cy="1066800"/>
                  </a:xfrm>
                  <a:prstGeom prst="line">
                    <a:avLst/>
                  </a:prstGeom>
                  <a:noFill/>
                  <a:ln w="12700">
                    <a:solidFill>
                      <a:srgbClr val="293363"/>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56" name="Text Box 41"/>
                  <p:cNvSpPr txBox="1">
                    <a:spLocks noChangeArrowheads="1"/>
                  </p:cNvSpPr>
                  <p:nvPr/>
                </p:nvSpPr>
                <p:spPr bwMode="auto">
                  <a:xfrm>
                    <a:off x="1177230" y="6220647"/>
                    <a:ext cx="21735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a:latin typeface="+mj-lt"/>
                      </a:rPr>
                      <a:t>Combined Hormonal</a:t>
                    </a:r>
                  </a:p>
                </p:txBody>
              </p:sp>
              <p:sp>
                <p:nvSpPr>
                  <p:cNvPr id="9257" name="Text Box 42"/>
                  <p:cNvSpPr txBox="1">
                    <a:spLocks noChangeArrowheads="1"/>
                  </p:cNvSpPr>
                  <p:nvPr/>
                </p:nvSpPr>
                <p:spPr bwMode="auto">
                  <a:xfrm>
                    <a:off x="3869585" y="6226530"/>
                    <a:ext cx="159530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a:latin typeface="+mj-lt"/>
                      </a:rPr>
                      <a:t>Progestin Only</a:t>
                    </a:r>
                  </a:p>
                </p:txBody>
              </p:sp>
              <p:sp>
                <p:nvSpPr>
                  <p:cNvPr id="9258" name="Text Box 43"/>
                  <p:cNvSpPr txBox="1">
                    <a:spLocks noChangeArrowheads="1"/>
                  </p:cNvSpPr>
                  <p:nvPr/>
                </p:nvSpPr>
                <p:spPr bwMode="auto">
                  <a:xfrm>
                    <a:off x="6335984" y="6226530"/>
                    <a:ext cx="5424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smtClean="0">
                        <a:latin typeface="+mj-lt"/>
                      </a:rPr>
                      <a:t>IUD</a:t>
                    </a:r>
                    <a:endParaRPr lang="en-US" dirty="0">
                      <a:latin typeface="+mj-lt"/>
                    </a:endParaRPr>
                  </a:p>
                </p:txBody>
              </p:sp>
              <p:sp>
                <p:nvSpPr>
                  <p:cNvPr id="9263" name="Text Box 49"/>
                  <p:cNvSpPr txBox="1">
                    <a:spLocks noChangeArrowheads="1"/>
                  </p:cNvSpPr>
                  <p:nvPr/>
                </p:nvSpPr>
                <p:spPr bwMode="auto">
                  <a:xfrm>
                    <a:off x="305762" y="4670285"/>
                    <a:ext cx="4194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dirty="0">
                        <a:latin typeface="+mj-lt"/>
                      </a:rPr>
                      <a:t>EC</a:t>
                    </a:r>
                  </a:p>
                </p:txBody>
              </p:sp>
              <p:sp>
                <p:nvSpPr>
                  <p:cNvPr id="9266" name="Line 53"/>
                  <p:cNvSpPr>
                    <a:spLocks noChangeShapeType="1"/>
                  </p:cNvSpPr>
                  <p:nvPr/>
                </p:nvSpPr>
                <p:spPr bwMode="auto">
                  <a:xfrm>
                    <a:off x="4807854" y="3200399"/>
                    <a:ext cx="0" cy="963165"/>
                  </a:xfrm>
                  <a:prstGeom prst="line">
                    <a:avLst/>
                  </a:prstGeom>
                  <a:noFill/>
                  <a:ln w="12700">
                    <a:solidFill>
                      <a:srgbClr val="1E1D64"/>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solidFill>
                        <a:srgbClr val="FF6600"/>
                      </a:solidFill>
                    </a:endParaRPr>
                  </a:p>
                </p:txBody>
              </p:sp>
              <p:sp>
                <p:nvSpPr>
                  <p:cNvPr id="12" name="TextBox 11"/>
                  <p:cNvSpPr txBox="1"/>
                  <p:nvPr/>
                </p:nvSpPr>
                <p:spPr>
                  <a:xfrm>
                    <a:off x="6086996" y="2110320"/>
                    <a:ext cx="698629" cy="369332"/>
                  </a:xfrm>
                  <a:prstGeom prst="rect">
                    <a:avLst/>
                  </a:prstGeom>
                  <a:noFill/>
                </p:spPr>
                <p:txBody>
                  <a:bodyPr wrap="none" rtlCol="0">
                    <a:spAutoFit/>
                  </a:bodyPr>
                  <a:lstStyle/>
                  <a:p>
                    <a:r>
                      <a:rPr lang="en-US" b="1" dirty="0" smtClean="0">
                        <a:latin typeface="+mj-lt"/>
                      </a:rPr>
                      <a:t>&gt;99%</a:t>
                    </a:r>
                    <a:endParaRPr lang="en-US" b="1" dirty="0">
                      <a:latin typeface="+mj-lt"/>
                    </a:endParaRPr>
                  </a:p>
                </p:txBody>
              </p:sp>
              <p:sp>
                <p:nvSpPr>
                  <p:cNvPr id="70" name="TextBox 69"/>
                  <p:cNvSpPr txBox="1"/>
                  <p:nvPr/>
                </p:nvSpPr>
                <p:spPr>
                  <a:xfrm>
                    <a:off x="3762597" y="2110320"/>
                    <a:ext cx="586932" cy="369332"/>
                  </a:xfrm>
                  <a:prstGeom prst="rect">
                    <a:avLst/>
                  </a:prstGeom>
                  <a:noFill/>
                </p:spPr>
                <p:txBody>
                  <a:bodyPr wrap="none" rtlCol="0">
                    <a:spAutoFit/>
                  </a:bodyPr>
                  <a:lstStyle/>
                  <a:p>
                    <a:r>
                      <a:rPr lang="en-US" b="1" dirty="0" smtClean="0">
                        <a:latin typeface="+mj-lt"/>
                      </a:rPr>
                      <a:t>94%</a:t>
                    </a:r>
                    <a:endParaRPr lang="en-US" b="1" dirty="0">
                      <a:latin typeface="+mj-lt"/>
                    </a:endParaRPr>
                  </a:p>
                </p:txBody>
              </p:sp>
              <p:sp>
                <p:nvSpPr>
                  <p:cNvPr id="71" name="TextBox 70"/>
                  <p:cNvSpPr txBox="1"/>
                  <p:nvPr/>
                </p:nvSpPr>
                <p:spPr>
                  <a:xfrm>
                    <a:off x="2080200" y="2121988"/>
                    <a:ext cx="586932" cy="369332"/>
                  </a:xfrm>
                  <a:prstGeom prst="rect">
                    <a:avLst/>
                  </a:prstGeom>
                  <a:noFill/>
                </p:spPr>
                <p:txBody>
                  <a:bodyPr wrap="none" rtlCol="0">
                    <a:spAutoFit/>
                  </a:bodyPr>
                  <a:lstStyle/>
                  <a:p>
                    <a:r>
                      <a:rPr lang="en-US" b="1" dirty="0" smtClean="0">
                        <a:latin typeface="+mj-lt"/>
                      </a:rPr>
                      <a:t>91%</a:t>
                    </a:r>
                    <a:endParaRPr lang="en-US" b="1" dirty="0">
                      <a:latin typeface="+mj-lt"/>
                    </a:endParaRPr>
                  </a:p>
                </p:txBody>
              </p:sp>
              <p:sp>
                <p:nvSpPr>
                  <p:cNvPr id="72" name="TextBox 71"/>
                  <p:cNvSpPr txBox="1"/>
                  <p:nvPr/>
                </p:nvSpPr>
                <p:spPr>
                  <a:xfrm>
                    <a:off x="255558" y="2110320"/>
                    <a:ext cx="701897" cy="369332"/>
                  </a:xfrm>
                  <a:prstGeom prst="rect">
                    <a:avLst/>
                  </a:prstGeom>
                  <a:noFill/>
                </p:spPr>
                <p:txBody>
                  <a:bodyPr wrap="none" rtlCol="0">
                    <a:spAutoFit/>
                  </a:bodyPr>
                  <a:lstStyle/>
                  <a:p>
                    <a:r>
                      <a:rPr lang="en-US" b="1" dirty="0" smtClean="0">
                        <a:latin typeface="+mj-lt"/>
                      </a:rPr>
                      <a:t>&lt;88%</a:t>
                    </a:r>
                    <a:endParaRPr lang="en-US" b="1" dirty="0">
                      <a:latin typeface="+mj-lt"/>
                    </a:endParaRPr>
                  </a:p>
                </p:txBody>
              </p:sp>
              <p:sp>
                <p:nvSpPr>
                  <p:cNvPr id="68" name="Text Box 13"/>
                  <p:cNvSpPr txBox="1">
                    <a:spLocks noChangeArrowheads="1"/>
                  </p:cNvSpPr>
                  <p:nvPr/>
                </p:nvSpPr>
                <p:spPr bwMode="auto">
                  <a:xfrm>
                    <a:off x="243423" y="4448087"/>
                    <a:ext cx="56551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dirty="0" smtClean="0">
                        <a:latin typeface="+mj-lt"/>
                      </a:rPr>
                      <a:t>NFP</a:t>
                    </a:r>
                    <a:endParaRPr lang="en-US" dirty="0">
                      <a:latin typeface="+mj-lt"/>
                    </a:endParaRPr>
                  </a:p>
                </p:txBody>
              </p:sp>
            </p:grpSp>
            <p:pic>
              <p:nvPicPr>
                <p:cNvPr id="5" name="Picture 4" descr="implanon.JPG"/>
                <p:cNvPicPr>
                  <a:picLocks noChangeAspect="1"/>
                </p:cNvPicPr>
                <p:nvPr/>
              </p:nvPicPr>
              <p:blipFill rotWithShape="1">
                <a:blip r:embed="rId3">
                  <a:extLst>
                    <a:ext uri="{28A0092B-C50C-407E-A947-70E740481C1C}">
                      <a14:useLocalDpi xmlns:a14="http://schemas.microsoft.com/office/drawing/2010/main" val="0"/>
                    </a:ext>
                  </a:extLst>
                </a:blip>
                <a:srcRect b="12395"/>
                <a:stretch/>
              </p:blipFill>
              <p:spPr>
                <a:xfrm>
                  <a:off x="4572286" y="4314849"/>
                  <a:ext cx="619125" cy="759338"/>
                </a:xfrm>
                <a:prstGeom prst="rect">
                  <a:avLst/>
                </a:prstGeom>
              </p:spPr>
            </p:pic>
            <p:pic>
              <p:nvPicPr>
                <p:cNvPr id="8" name="Picture 7" descr="nuvar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0874" y="4473148"/>
                  <a:ext cx="636856" cy="617465"/>
                </a:xfrm>
                <a:prstGeom prst="rect">
                  <a:avLst/>
                </a:prstGeom>
              </p:spPr>
            </p:pic>
            <p:pic>
              <p:nvPicPr>
                <p:cNvPr id="9" name="Picture 8" descr="miren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3220" y="4452671"/>
                  <a:ext cx="590869" cy="60156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309" y="4646229"/>
                  <a:ext cx="582375" cy="569547"/>
                </a:xfrm>
                <a:prstGeom prst="rect">
                  <a:avLst/>
                </a:prstGeom>
              </p:spPr>
            </p:pic>
            <p:pic>
              <p:nvPicPr>
                <p:cNvPr id="17" name="Picture 16"/>
                <p:cNvPicPr>
                  <a:picLocks noChangeAspect="1"/>
                </p:cNvPicPr>
                <p:nvPr/>
              </p:nvPicPr>
              <p:blipFill>
                <a:blip r:embed="rId7"/>
                <a:stretch>
                  <a:fillRect/>
                </a:stretch>
              </p:blipFill>
              <p:spPr>
                <a:xfrm>
                  <a:off x="1878195" y="4289152"/>
                  <a:ext cx="665251" cy="665251"/>
                </a:xfrm>
                <a:prstGeom prst="rect">
                  <a:avLst/>
                </a:prstGeom>
              </p:spPr>
            </p:pic>
            <p:pic>
              <p:nvPicPr>
                <p:cNvPr id="18" name="Picture 17"/>
                <p:cNvPicPr>
                  <a:picLocks noChangeAspect="1"/>
                </p:cNvPicPr>
                <p:nvPr/>
              </p:nvPicPr>
              <p:blipFill rotWithShape="1">
                <a:blip r:embed="rId8"/>
                <a:srcRect l="9947" b="11497"/>
                <a:stretch/>
              </p:blipFill>
              <p:spPr>
                <a:xfrm>
                  <a:off x="3676623" y="4683979"/>
                  <a:ext cx="599820" cy="618977"/>
                </a:xfrm>
                <a:prstGeom prst="rect">
                  <a:avLst/>
                </a:prstGeom>
              </p:spPr>
            </p:pic>
            <p:pic>
              <p:nvPicPr>
                <p:cNvPr id="20" name="Picture 19"/>
                <p:cNvPicPr>
                  <a:picLocks noChangeAspect="1"/>
                </p:cNvPicPr>
                <p:nvPr/>
              </p:nvPicPr>
              <p:blipFill>
                <a:blip r:embed="rId9"/>
                <a:stretch>
                  <a:fillRect/>
                </a:stretch>
              </p:blipFill>
              <p:spPr>
                <a:xfrm>
                  <a:off x="232274" y="5210382"/>
                  <a:ext cx="619828" cy="619828"/>
                </a:xfrm>
                <a:prstGeom prst="rect">
                  <a:avLst/>
                </a:prstGeom>
              </p:spPr>
            </p:pic>
            <p:pic>
              <p:nvPicPr>
                <p:cNvPr id="21" name="Picture 20"/>
                <p:cNvPicPr>
                  <a:picLocks noChangeAspect="1"/>
                </p:cNvPicPr>
                <p:nvPr/>
              </p:nvPicPr>
              <p:blipFill>
                <a:blip r:embed="rId10"/>
                <a:stretch>
                  <a:fillRect/>
                </a:stretch>
              </p:blipFill>
              <p:spPr>
                <a:xfrm>
                  <a:off x="7688493" y="4797980"/>
                  <a:ext cx="634428" cy="543389"/>
                </a:xfrm>
                <a:prstGeom prst="rect">
                  <a:avLst/>
                </a:prstGeom>
              </p:spPr>
            </p:pic>
            <p:pic>
              <p:nvPicPr>
                <p:cNvPr id="69" name="Content Placeholder 2"/>
                <p:cNvPicPr>
                  <a:picLocks noChangeAspect="1"/>
                </p:cNvPicPr>
                <p:nvPr/>
              </p:nvPicPr>
              <p:blipFill>
                <a:blip r:embed="rId11"/>
                <a:srcRect t="8149" b="8149"/>
                <a:stretch>
                  <a:fillRect/>
                </a:stretch>
              </p:blipFill>
              <p:spPr>
                <a:xfrm>
                  <a:off x="1064754" y="4449099"/>
                  <a:ext cx="621072" cy="696020"/>
                </a:xfrm>
                <a:prstGeom prst="rect">
                  <a:avLst/>
                </a:prstGeom>
                <a:scene3d>
                  <a:camera prst="orthographicFront">
                    <a:rot lat="0" lon="0" rev="5400000"/>
                  </a:camera>
                  <a:lightRig rig="threePt" dir="t"/>
                </a:scene3d>
              </p:spPr>
            </p:pic>
          </p:grpSp>
        </p:grpSp>
        <p:sp>
          <p:nvSpPr>
            <p:cNvPr id="2" name="TextBox 1"/>
            <p:cNvSpPr txBox="1"/>
            <p:nvPr/>
          </p:nvSpPr>
          <p:spPr>
            <a:xfrm>
              <a:off x="2114189" y="1452271"/>
              <a:ext cx="1715509" cy="369332"/>
            </a:xfrm>
            <a:prstGeom prst="rect">
              <a:avLst/>
            </a:prstGeom>
            <a:noFill/>
          </p:spPr>
          <p:txBody>
            <a:bodyPr wrap="none" rtlCol="0">
              <a:spAutoFit/>
            </a:bodyPr>
            <a:lstStyle/>
            <a:p>
              <a:r>
                <a:rPr lang="en-US" b="1" dirty="0" smtClean="0"/>
                <a:t>Least Effective</a:t>
              </a:r>
              <a:endParaRPr lang="en-US" b="1" dirty="0"/>
            </a:p>
          </p:txBody>
        </p:sp>
        <p:sp>
          <p:nvSpPr>
            <p:cNvPr id="4" name="TextBox 3"/>
            <p:cNvSpPr txBox="1"/>
            <p:nvPr/>
          </p:nvSpPr>
          <p:spPr>
            <a:xfrm>
              <a:off x="5061801" y="1458968"/>
              <a:ext cx="1669072" cy="369332"/>
            </a:xfrm>
            <a:prstGeom prst="rect">
              <a:avLst/>
            </a:prstGeom>
            <a:noFill/>
          </p:spPr>
          <p:txBody>
            <a:bodyPr wrap="none" rtlCol="0">
              <a:spAutoFit/>
            </a:bodyPr>
            <a:lstStyle/>
            <a:p>
              <a:r>
                <a:rPr lang="en-US" b="1" dirty="0" smtClean="0"/>
                <a:t>Most Effective</a:t>
              </a:r>
              <a:endParaRPr lang="en-US" b="1" dirty="0"/>
            </a:p>
          </p:txBody>
        </p:sp>
        <p:sp>
          <p:nvSpPr>
            <p:cNvPr id="23" name="Left Arrow 22"/>
            <p:cNvSpPr/>
            <p:nvPr/>
          </p:nvSpPr>
          <p:spPr>
            <a:xfrm>
              <a:off x="586653" y="1533263"/>
              <a:ext cx="1399469" cy="249507"/>
            </a:xfrm>
            <a:prstGeom prst="leftArrow">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Left Arrow 73"/>
            <p:cNvSpPr/>
            <p:nvPr/>
          </p:nvSpPr>
          <p:spPr>
            <a:xfrm rot="10800000">
              <a:off x="6895383" y="1533263"/>
              <a:ext cx="1399469" cy="249507"/>
            </a:xfrm>
            <a:prstGeom prst="leftArrow">
              <a:avLst/>
            </a:prstGeom>
            <a:solidFill>
              <a:srgbClr val="008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11" name="Picture 10" descr="ParaGard_Birth_Control_1280x720.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92641" y="4620960"/>
            <a:ext cx="565558" cy="729397"/>
          </a:xfrm>
          <a:prstGeom prst="rect">
            <a:avLst/>
          </a:prstGeom>
        </p:spPr>
      </p:pic>
    </p:spTree>
    <p:extLst>
      <p:ext uri="{BB962C8B-B14F-4D97-AF65-F5344CB8AC3E}">
        <p14:creationId xmlns:p14="http://schemas.microsoft.com/office/powerpoint/2010/main" val="4293010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Case 2</a:t>
            </a:r>
            <a:endParaRPr lang="en-US" dirty="0"/>
          </a:p>
        </p:txBody>
      </p:sp>
      <p:sp>
        <p:nvSpPr>
          <p:cNvPr id="3" name="Content Placeholder 2"/>
          <p:cNvSpPr>
            <a:spLocks noGrp="1"/>
          </p:cNvSpPr>
          <p:nvPr>
            <p:ph idx="1"/>
          </p:nvPr>
        </p:nvSpPr>
        <p:spPr/>
        <p:txBody>
          <a:bodyPr/>
          <a:lstStyle/>
          <a:p>
            <a:pPr marL="0" indent="0">
              <a:buNone/>
            </a:pPr>
            <a:r>
              <a:rPr lang="en-US" dirty="0" smtClean="0"/>
              <a:t>Ana is a </a:t>
            </a:r>
            <a:r>
              <a:rPr lang="en-US" dirty="0"/>
              <a:t>25-year-old </a:t>
            </a:r>
            <a:r>
              <a:rPr lang="en-US" dirty="0" smtClean="0"/>
              <a:t>G0 </a:t>
            </a:r>
            <a:r>
              <a:rPr lang="en-US" dirty="0"/>
              <a:t>presenting </a:t>
            </a:r>
            <a:r>
              <a:rPr lang="en-US" dirty="0" smtClean="0"/>
              <a:t>to the GYN clinic for </a:t>
            </a:r>
            <a:r>
              <a:rPr lang="en-US" dirty="0"/>
              <a:t>a birth control consultation. </a:t>
            </a:r>
            <a:endParaRPr lang="en-US" dirty="0" smtClean="0"/>
          </a:p>
          <a:p>
            <a:endParaRPr lang="en-US" dirty="0" smtClean="0"/>
          </a:p>
          <a:p>
            <a:pPr marL="0" indent="0">
              <a:buNone/>
            </a:pPr>
            <a:r>
              <a:rPr lang="en-US" dirty="0" smtClean="0"/>
              <a:t>On </a:t>
            </a:r>
            <a:r>
              <a:rPr lang="en-US" dirty="0"/>
              <a:t>her intake form you see that she is 5’1” and 190 lbs. </a:t>
            </a:r>
            <a:r>
              <a:rPr lang="en-US" dirty="0" smtClean="0"/>
              <a:t>Her intake vitals are HR 65, BP 110/65.</a:t>
            </a:r>
            <a:endParaRPr lang="en-US" dirty="0"/>
          </a:p>
        </p:txBody>
      </p:sp>
    </p:spTree>
    <p:extLst>
      <p:ext uri="{BB962C8B-B14F-4D97-AF65-F5344CB8AC3E}">
        <p14:creationId xmlns:p14="http://schemas.microsoft.com/office/powerpoint/2010/main" val="19865432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0"/>
            <a:ext cx="8229600" cy="1193800"/>
          </a:xfrm>
        </p:spPr>
        <p:txBody>
          <a:bodyPr/>
          <a:lstStyle/>
          <a:p>
            <a:r>
              <a:rPr lang="en-US" dirty="0" smtClean="0"/>
              <a:t>Case 2: History</a:t>
            </a:r>
            <a:endParaRPr lang="en-US" dirty="0"/>
          </a:p>
        </p:txBody>
      </p:sp>
      <p:sp>
        <p:nvSpPr>
          <p:cNvPr id="3" name="Content Placeholder 2"/>
          <p:cNvSpPr>
            <a:spLocks noGrp="1"/>
          </p:cNvSpPr>
          <p:nvPr>
            <p:ph idx="1"/>
          </p:nvPr>
        </p:nvSpPr>
        <p:spPr>
          <a:xfrm>
            <a:off x="457200" y="1600200"/>
            <a:ext cx="8229600" cy="5181600"/>
          </a:xfrm>
        </p:spPr>
        <p:txBody>
          <a:bodyPr>
            <a:noAutofit/>
          </a:bodyPr>
          <a:lstStyle/>
          <a:p>
            <a:r>
              <a:rPr lang="en-US" sz="2300" dirty="0" smtClean="0"/>
              <a:t>HPI: </a:t>
            </a:r>
            <a:r>
              <a:rPr lang="en-US" sz="2300" dirty="0"/>
              <a:t>She recently became sexually active with a male partner and wants to start a birth control method. She tried OCPs in the past but had a hard time remembering to take them everyday. </a:t>
            </a:r>
          </a:p>
          <a:p>
            <a:r>
              <a:rPr lang="en-US" sz="2300" dirty="0" smtClean="0"/>
              <a:t>PMH: Obesity</a:t>
            </a:r>
          </a:p>
          <a:p>
            <a:r>
              <a:rPr lang="en-US" sz="2300" dirty="0" smtClean="0"/>
              <a:t>PSH: Appendectomy </a:t>
            </a:r>
            <a:r>
              <a:rPr lang="en-US" sz="2300" dirty="0"/>
              <a:t>at age 10.</a:t>
            </a:r>
          </a:p>
          <a:p>
            <a:r>
              <a:rPr lang="en-US" sz="2300" dirty="0" err="1" smtClean="0"/>
              <a:t>Gyn</a:t>
            </a:r>
            <a:r>
              <a:rPr lang="en-US" sz="2300" dirty="0" smtClean="0"/>
              <a:t> </a:t>
            </a:r>
            <a:r>
              <a:rPr lang="en-US" sz="2300" dirty="0" err="1" smtClean="0"/>
              <a:t>Hx</a:t>
            </a:r>
            <a:r>
              <a:rPr lang="en-US" sz="2300" dirty="0" smtClean="0"/>
              <a:t>: </a:t>
            </a:r>
            <a:r>
              <a:rPr lang="en-US" sz="2300" dirty="0"/>
              <a:t>Menarche at age 14. Regular cycles. History of Chlamydia </a:t>
            </a:r>
            <a:r>
              <a:rPr lang="en-US" sz="2300" dirty="0" smtClean="0"/>
              <a:t>age </a:t>
            </a:r>
            <a:r>
              <a:rPr lang="en-US" sz="2300" dirty="0"/>
              <a:t>20, treated as an outpatient. Sexually active with men. </a:t>
            </a:r>
          </a:p>
          <a:p>
            <a:r>
              <a:rPr lang="en-US" sz="2300" dirty="0" smtClean="0"/>
              <a:t>SH: </a:t>
            </a:r>
            <a:r>
              <a:rPr lang="en-US" sz="2300" dirty="0"/>
              <a:t>Smokes ½ pack per day. No drug or alcohol use. </a:t>
            </a:r>
          </a:p>
          <a:p>
            <a:r>
              <a:rPr lang="en-US" sz="2300" dirty="0" smtClean="0"/>
              <a:t>FH: </a:t>
            </a:r>
            <a:r>
              <a:rPr lang="en-US" sz="2300" dirty="0"/>
              <a:t>Mother has insulin dependent </a:t>
            </a:r>
            <a:r>
              <a:rPr lang="en-US" sz="2300" dirty="0" smtClean="0"/>
              <a:t>diabetes</a:t>
            </a:r>
          </a:p>
          <a:p>
            <a:r>
              <a:rPr lang="en-US" sz="2300" dirty="0" smtClean="0"/>
              <a:t>ROS: negative</a:t>
            </a:r>
            <a:endParaRPr lang="en-US" sz="2300" dirty="0"/>
          </a:p>
          <a:p>
            <a:endParaRPr lang="en-US" dirty="0"/>
          </a:p>
        </p:txBody>
      </p:sp>
    </p:spTree>
    <p:extLst>
      <p:ext uri="{BB962C8B-B14F-4D97-AF65-F5344CB8AC3E}">
        <p14:creationId xmlns:p14="http://schemas.microsoft.com/office/powerpoint/2010/main" val="3202137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Poll Everywhere</a:t>
            </a:r>
            <a:endParaRPr lang="en-US" dirty="0"/>
          </a:p>
        </p:txBody>
      </p:sp>
      <p:sp>
        <p:nvSpPr>
          <p:cNvPr id="3" name="Content Placeholder 2"/>
          <p:cNvSpPr>
            <a:spLocks noGrp="1"/>
          </p:cNvSpPr>
          <p:nvPr>
            <p:ph idx="1"/>
          </p:nvPr>
        </p:nvSpPr>
        <p:spPr/>
        <p:txBody>
          <a:bodyPr/>
          <a:lstStyle/>
          <a:p>
            <a:pPr marL="0" indent="0">
              <a:buNone/>
            </a:pPr>
            <a:r>
              <a:rPr lang="en-US" dirty="0" smtClean="0"/>
              <a:t>What are the pertinent </a:t>
            </a:r>
            <a:r>
              <a:rPr lang="en-US" i="1" u="sng" dirty="0" smtClean="0"/>
              <a:t>positives</a:t>
            </a:r>
            <a:r>
              <a:rPr lang="en-US" dirty="0" smtClean="0"/>
              <a:t> in her history than may influence the way you counsel her?</a:t>
            </a:r>
            <a:endParaRPr lang="en-US" dirty="0"/>
          </a:p>
          <a:p>
            <a:pPr marL="0" indent="0">
              <a:buNone/>
            </a:pPr>
            <a:endParaRPr lang="en-US" dirty="0"/>
          </a:p>
        </p:txBody>
      </p:sp>
    </p:spTree>
    <p:extLst>
      <p:ext uri="{BB962C8B-B14F-4D97-AF65-F5344CB8AC3E}">
        <p14:creationId xmlns:p14="http://schemas.microsoft.com/office/powerpoint/2010/main" val="4110350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4"/>
          </p:cNvPr>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
        <p:nvSpPr>
          <p:cNvPr id="3" name="Rectangle 2">
            <a:hlinkClick r:id="rId6"/>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7"/>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8"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4345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300099"/>
            <a:ext cx="7623983" cy="1143000"/>
          </a:xfrm>
        </p:spPr>
        <p:txBody>
          <a:bodyPr>
            <a:noAutofit/>
          </a:bodyPr>
          <a:lstStyle/>
          <a:p>
            <a:r>
              <a:rPr lang="en-US" dirty="0" smtClean="0"/>
              <a:t>Contraceptive Prevalence &amp; Maternal Deaths </a:t>
            </a:r>
            <a:endParaRPr lang="en-US" dirty="0"/>
          </a:p>
        </p:txBody>
      </p:sp>
      <p:pic>
        <p:nvPicPr>
          <p:cNvPr id="5" name="Picture 4"/>
          <p:cNvPicPr>
            <a:picLocks noChangeAspect="1"/>
          </p:cNvPicPr>
          <p:nvPr/>
        </p:nvPicPr>
        <p:blipFill>
          <a:blip r:embed="rId3"/>
          <a:stretch>
            <a:fillRect/>
          </a:stretch>
        </p:blipFill>
        <p:spPr>
          <a:xfrm>
            <a:off x="1298863" y="1602365"/>
            <a:ext cx="6782320" cy="4632180"/>
          </a:xfrm>
          <a:prstGeom prst="rect">
            <a:avLst/>
          </a:prstGeom>
        </p:spPr>
      </p:pic>
      <p:sp>
        <p:nvSpPr>
          <p:cNvPr id="6" name="TextBox 5"/>
          <p:cNvSpPr txBox="1"/>
          <p:nvPr/>
        </p:nvSpPr>
        <p:spPr>
          <a:xfrm>
            <a:off x="997238" y="6419211"/>
            <a:ext cx="2356234" cy="338554"/>
          </a:xfrm>
          <a:prstGeom prst="rect">
            <a:avLst/>
          </a:prstGeom>
          <a:noFill/>
        </p:spPr>
        <p:txBody>
          <a:bodyPr wrap="none" rtlCol="0">
            <a:spAutoFit/>
          </a:bodyPr>
          <a:lstStyle/>
          <a:p>
            <a:r>
              <a:rPr lang="en-US" sz="1600" dirty="0" smtClean="0">
                <a:latin typeface="+mj-lt"/>
              </a:rPr>
              <a:t>Ahmed et al. Lancet. 2012</a:t>
            </a:r>
            <a:endParaRPr lang="en-US" sz="1600" dirty="0">
              <a:latin typeface="+mj-lt"/>
            </a:endParaRPr>
          </a:p>
        </p:txBody>
      </p:sp>
    </p:spTree>
    <p:extLst>
      <p:ext uri="{BB962C8B-B14F-4D97-AF65-F5344CB8AC3E}">
        <p14:creationId xmlns:p14="http://schemas.microsoft.com/office/powerpoint/2010/main" val="1029238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Poll Everywhere</a:t>
            </a:r>
            <a:endParaRPr lang="en-US" dirty="0"/>
          </a:p>
        </p:txBody>
      </p:sp>
      <p:sp>
        <p:nvSpPr>
          <p:cNvPr id="3" name="Content Placeholder 2"/>
          <p:cNvSpPr>
            <a:spLocks noGrp="1"/>
          </p:cNvSpPr>
          <p:nvPr>
            <p:ph idx="1"/>
          </p:nvPr>
        </p:nvSpPr>
        <p:spPr/>
        <p:txBody>
          <a:bodyPr/>
          <a:lstStyle/>
          <a:p>
            <a:pPr marL="0" indent="0">
              <a:buNone/>
            </a:pPr>
            <a:r>
              <a:rPr lang="en-US" dirty="0"/>
              <a:t>Based on her medical </a:t>
            </a:r>
            <a:r>
              <a:rPr lang="en-US" dirty="0" smtClean="0"/>
              <a:t>history, </a:t>
            </a:r>
            <a:r>
              <a:rPr lang="en-US" dirty="0"/>
              <a:t>are there any methods that are </a:t>
            </a:r>
            <a:r>
              <a:rPr lang="en-US" dirty="0">
                <a:solidFill>
                  <a:srgbClr val="FF0000"/>
                </a:solidFill>
              </a:rPr>
              <a:t>contraindicated</a:t>
            </a:r>
            <a:r>
              <a:rPr lang="en-US" dirty="0"/>
              <a:t>? </a:t>
            </a:r>
            <a:endParaRPr lang="en-US" dirty="0" smtClean="0"/>
          </a:p>
          <a:p>
            <a:pPr marL="514350" indent="-514350">
              <a:buAutoNum type="alphaUcPeriod"/>
            </a:pPr>
            <a:r>
              <a:rPr lang="en-US" dirty="0" smtClean="0"/>
              <a:t>Yes</a:t>
            </a:r>
          </a:p>
          <a:p>
            <a:pPr marL="514350" indent="-514350">
              <a:buAutoNum type="alphaUcPeriod"/>
            </a:pPr>
            <a:r>
              <a:rPr lang="en-US" dirty="0" smtClean="0"/>
              <a:t>No</a:t>
            </a:r>
          </a:p>
          <a:p>
            <a:pPr marL="0" indent="0">
              <a:buNone/>
            </a:pPr>
            <a:endParaRPr lang="en-US" dirty="0" smtClean="0"/>
          </a:p>
        </p:txBody>
      </p:sp>
    </p:spTree>
    <p:extLst>
      <p:ext uri="{BB962C8B-B14F-4D97-AF65-F5344CB8AC3E}">
        <p14:creationId xmlns:p14="http://schemas.microsoft.com/office/powerpoint/2010/main" val="1065737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4"/>
          </p:cNvPr>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
        <p:nvSpPr>
          <p:cNvPr id="3" name="Rectangle 2">
            <a:hlinkClick r:id="rId6"/>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7"/>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8"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6113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10627"/>
            <a:ext cx="8229600" cy="823436"/>
          </a:xfrm>
        </p:spPr>
        <p:txBody>
          <a:bodyPr>
            <a:normAutofit/>
          </a:bodyPr>
          <a:lstStyle/>
          <a:p>
            <a:r>
              <a:rPr lang="en-US" dirty="0" smtClean="0"/>
              <a:t>Obesity and Contraception</a:t>
            </a:r>
            <a:endParaRPr lang="en-US" dirty="0"/>
          </a:p>
        </p:txBody>
      </p:sp>
      <p:sp>
        <p:nvSpPr>
          <p:cNvPr id="4" name="TextBox 3"/>
          <p:cNvSpPr txBox="1"/>
          <p:nvPr/>
        </p:nvSpPr>
        <p:spPr>
          <a:xfrm>
            <a:off x="7833224" y="2955086"/>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4"/>
          <a:stretch>
            <a:fillRect/>
          </a:stretch>
        </p:blipFill>
        <p:spPr>
          <a:xfrm>
            <a:off x="457200" y="1487902"/>
            <a:ext cx="8329326" cy="1467184"/>
          </a:xfrm>
          <a:prstGeom prst="rect">
            <a:avLst/>
          </a:prstGeom>
        </p:spPr>
      </p:pic>
      <p:sp>
        <p:nvSpPr>
          <p:cNvPr id="11" name="Text Box 4"/>
          <p:cNvSpPr txBox="1">
            <a:spLocks noChangeArrowheads="1"/>
          </p:cNvSpPr>
          <p:nvPr/>
        </p:nvSpPr>
        <p:spPr bwMode="auto">
          <a:xfrm>
            <a:off x="838200" y="6416025"/>
            <a:ext cx="579447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b="0" baseline="30000" dirty="0" smtClean="0">
                <a:latin typeface="Calibri" pitchFamily="34" charset="0"/>
                <a:cs typeface="Calibri" pitchFamily="34" charset="0"/>
              </a:rPr>
              <a:t>1</a:t>
            </a:r>
            <a:r>
              <a:rPr lang="en-US" sz="1400" b="0" dirty="0" smtClean="0">
                <a:latin typeface="Calibri" pitchFamily="34" charset="0"/>
                <a:cs typeface="Calibri" pitchFamily="34" charset="0"/>
              </a:rPr>
              <a:t>Institute of Medicine. Weight gain in pregnancy: Reexamining the guidelines</a:t>
            </a:r>
          </a:p>
        </p:txBody>
      </p:sp>
      <p:sp>
        <p:nvSpPr>
          <p:cNvPr id="10" name="Rectangle 4"/>
          <p:cNvSpPr txBox="1">
            <a:spLocks noChangeArrowheads="1"/>
          </p:cNvSpPr>
          <p:nvPr/>
        </p:nvSpPr>
        <p:spPr>
          <a:xfrm>
            <a:off x="381000" y="3886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Calibri" pitchFamily="34" charset="0"/>
                <a:cs typeface="Calibri" pitchFamily="34" charset="0"/>
              </a:rPr>
              <a:t>Efficacy</a:t>
            </a:r>
          </a:p>
          <a:p>
            <a:pPr lvl="1"/>
            <a:r>
              <a:rPr lang="en-US" sz="2400" dirty="0">
                <a:latin typeface="Calibri" pitchFamily="34" charset="0"/>
                <a:cs typeface="Calibri" pitchFamily="34" charset="0"/>
              </a:rPr>
              <a:t>May be lower for patch</a:t>
            </a:r>
          </a:p>
          <a:p>
            <a:r>
              <a:rPr lang="en-US" sz="2400" dirty="0">
                <a:latin typeface="Calibri" pitchFamily="34" charset="0"/>
                <a:cs typeface="Calibri" pitchFamily="34" charset="0"/>
              </a:rPr>
              <a:t>Adverse events – CVD?</a:t>
            </a:r>
          </a:p>
          <a:p>
            <a:pPr lvl="1"/>
            <a:r>
              <a:rPr lang="en-US" sz="2400" dirty="0">
                <a:latin typeface="Calibri" pitchFamily="34" charset="0"/>
                <a:cs typeface="Calibri" pitchFamily="34" charset="0"/>
              </a:rPr>
              <a:t>Increased for multiple risk factors</a:t>
            </a:r>
          </a:p>
        </p:txBody>
      </p:sp>
      <p:pic>
        <p:nvPicPr>
          <p:cNvPr id="5" name="Picture 4"/>
          <p:cNvPicPr>
            <a:picLocks noChangeAspect="1"/>
          </p:cNvPicPr>
          <p:nvPr/>
        </p:nvPicPr>
        <p:blipFill rotWithShape="1">
          <a:blip r:embed="rId5"/>
          <a:srcRect t="3683"/>
          <a:stretch/>
        </p:blipFill>
        <p:spPr>
          <a:xfrm>
            <a:off x="457200" y="2929776"/>
            <a:ext cx="8329325" cy="789283"/>
          </a:xfrm>
          <a:prstGeom prst="rect">
            <a:avLst/>
          </a:prstGeom>
        </p:spPr>
      </p:pic>
      <p:sp>
        <p:nvSpPr>
          <p:cNvPr id="9" name="Oval 7"/>
          <p:cNvSpPr>
            <a:spLocks noChangeArrowheads="1"/>
          </p:cNvSpPr>
          <p:nvPr/>
        </p:nvSpPr>
        <p:spPr bwMode="auto">
          <a:xfrm>
            <a:off x="4267200" y="4191000"/>
            <a:ext cx="4330700" cy="1371600"/>
          </a:xfrm>
          <a:prstGeom prst="ellipse">
            <a:avLst/>
          </a:prstGeom>
          <a:solidFill>
            <a:srgbClr val="CC0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en-US" dirty="0" smtClean="0">
                <a:latin typeface="Calibri" pitchFamily="34" charset="0"/>
                <a:cs typeface="Calibri" pitchFamily="34" charset="0"/>
              </a:rPr>
              <a:t>Patch</a:t>
            </a:r>
            <a:r>
              <a:rPr lang="en-US" dirty="0">
                <a:latin typeface="Calibri" pitchFamily="34" charset="0"/>
                <a:cs typeface="Calibri" pitchFamily="34" charset="0"/>
              </a:rPr>
              <a:t>:</a:t>
            </a:r>
            <a:r>
              <a:rPr lang="en-US" b="0" dirty="0">
                <a:latin typeface="Calibri" pitchFamily="34" charset="0"/>
                <a:cs typeface="Calibri" pitchFamily="34" charset="0"/>
              </a:rPr>
              <a:t> increased </a:t>
            </a:r>
            <a:r>
              <a:rPr lang="en-US" b="0" dirty="0" smtClean="0">
                <a:latin typeface="Calibri" pitchFamily="34" charset="0"/>
                <a:cs typeface="Calibri" pitchFamily="34" charset="0"/>
              </a:rPr>
              <a:t>failure</a:t>
            </a:r>
            <a:r>
              <a:rPr lang="en-US" baseline="30000" dirty="0">
                <a:latin typeface="Calibri" pitchFamily="34" charset="0"/>
                <a:cs typeface="Calibri" pitchFamily="34" charset="0"/>
              </a:rPr>
              <a:t>5</a:t>
            </a:r>
            <a:r>
              <a:rPr lang="en-US" b="0" dirty="0" smtClean="0">
                <a:latin typeface="Calibri" pitchFamily="34" charset="0"/>
                <a:cs typeface="Calibri" pitchFamily="34" charset="0"/>
              </a:rPr>
              <a:t> </a:t>
            </a:r>
            <a:r>
              <a:rPr lang="en-US" b="0" dirty="0">
                <a:latin typeface="Calibri" pitchFamily="34" charset="0"/>
                <a:cs typeface="Calibri" pitchFamily="34" charset="0"/>
              </a:rPr>
              <a:t>if </a:t>
            </a:r>
            <a:r>
              <a:rPr lang="en-US" b="0" dirty="0" smtClean="0">
                <a:latin typeface="Calibri" pitchFamily="34" charset="0"/>
                <a:cs typeface="Calibri" pitchFamily="34" charset="0"/>
              </a:rPr>
              <a:t>&gt;90kg</a:t>
            </a:r>
            <a:endParaRPr lang="en-US" b="0" baseline="30000" dirty="0" smtClean="0">
              <a:latin typeface="Calibri" pitchFamily="34" charset="0"/>
              <a:cs typeface="Calibri" pitchFamily="34" charset="0"/>
            </a:endParaRPr>
          </a:p>
          <a:p>
            <a:pPr algn="ctr">
              <a:spcBef>
                <a:spcPct val="20000"/>
              </a:spcBef>
            </a:pPr>
            <a:r>
              <a:rPr lang="en-US" dirty="0" smtClean="0">
                <a:latin typeface="Calibri" pitchFamily="34" charset="0"/>
                <a:cs typeface="Calibri" pitchFamily="34" charset="0"/>
              </a:rPr>
              <a:t>  BUT no </a:t>
            </a:r>
            <a:r>
              <a:rPr lang="en-US" b="0" dirty="0" smtClean="0">
                <a:latin typeface="Calibri" pitchFamily="34" charset="0"/>
                <a:cs typeface="Calibri" pitchFamily="34" charset="0"/>
              </a:rPr>
              <a:t>effect </a:t>
            </a:r>
            <a:r>
              <a:rPr lang="en-US" dirty="0" smtClean="0">
                <a:latin typeface="Calibri" pitchFamily="34" charset="0"/>
                <a:cs typeface="Calibri" pitchFamily="34" charset="0"/>
              </a:rPr>
              <a:t>with high BMI</a:t>
            </a:r>
            <a:r>
              <a:rPr lang="en-US" baseline="30000" dirty="0" smtClean="0">
                <a:latin typeface="Calibri" pitchFamily="34" charset="0"/>
                <a:cs typeface="Calibri" pitchFamily="34" charset="0"/>
              </a:rPr>
              <a:t>1,2</a:t>
            </a:r>
            <a:endParaRPr lang="en-US" b="0"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389803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7963" y="277062"/>
            <a:ext cx="8229600" cy="1143000"/>
          </a:xfrm>
        </p:spPr>
        <p:txBody>
          <a:bodyPr/>
          <a:lstStyle/>
          <a:p>
            <a:pPr eaLnBrk="1" hangingPunct="1"/>
            <a:r>
              <a:rPr lang="en-US" dirty="0" smtClean="0"/>
              <a:t>IUD: CDC Guidelines</a:t>
            </a:r>
          </a:p>
        </p:txBody>
      </p:sp>
      <p:sp>
        <p:nvSpPr>
          <p:cNvPr id="10243" name="Text Box 13"/>
          <p:cNvSpPr txBox="1">
            <a:spLocks noChangeArrowheads="1"/>
          </p:cNvSpPr>
          <p:nvPr/>
        </p:nvSpPr>
        <p:spPr bwMode="auto">
          <a:xfrm>
            <a:off x="457200" y="5410200"/>
            <a:ext cx="1346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b="0" dirty="0"/>
              <a:t>C=continue</a:t>
            </a:r>
          </a:p>
          <a:p>
            <a:pPr eaLnBrk="1" hangingPunct="1"/>
            <a:r>
              <a:rPr lang="en-US" b="0" dirty="0"/>
              <a:t>I= Initiate</a:t>
            </a:r>
          </a:p>
        </p:txBody>
      </p:sp>
      <p:pic>
        <p:nvPicPr>
          <p:cNvPr id="10244" name="Picture 14" descr="II-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901" y="381000"/>
            <a:ext cx="434975" cy="852488"/>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10246" name="Picture 1" descr="CDC logo"/>
          <p:cNvPicPr>
            <a:picLocks noChangeAspect="1" noChangeArrowheads="1"/>
          </p:cNvPicPr>
          <p:nvPr/>
        </p:nvPicPr>
        <p:blipFill>
          <a:blip r:embed="rId4">
            <a:extLst>
              <a:ext uri="{28A0092B-C50C-407E-A947-70E740481C1C}">
                <a14:useLocalDpi xmlns:a14="http://schemas.microsoft.com/office/drawing/2010/main" val="0"/>
              </a:ext>
            </a:extLst>
          </a:blip>
          <a:srcRect l="13618" t="16313" r="76010" b="12051"/>
          <a:stretch>
            <a:fillRect/>
          </a:stretch>
        </p:blipFill>
        <p:spPr bwMode="auto">
          <a:xfrm>
            <a:off x="7504113" y="369888"/>
            <a:ext cx="1182687" cy="8636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Line Callout 1 2"/>
          <p:cNvSpPr/>
          <p:nvPr/>
        </p:nvSpPr>
        <p:spPr bwMode="auto">
          <a:xfrm>
            <a:off x="7696200" y="3505200"/>
            <a:ext cx="1160462" cy="595313"/>
          </a:xfrm>
          <a:prstGeom prst="borderCallout1">
            <a:avLst>
              <a:gd name="adj1" fmla="val 18750"/>
              <a:gd name="adj2" fmla="val -8333"/>
              <a:gd name="adj3" fmla="val 128664"/>
              <a:gd name="adj4" fmla="val -77199"/>
            </a:avLst>
          </a:prstGeom>
          <a:solidFill>
            <a:srgbClr val="00B050"/>
          </a:solidFill>
          <a:ln w="9525" cap="flat" cmpd="sng" algn="ctr">
            <a:solidFill>
              <a:schemeClr val="tx1"/>
            </a:solidFill>
            <a:prstDash val="solid"/>
            <a:round/>
            <a:headEnd type="none" w="med" len="med"/>
            <a:tailEnd type="none" w="med" len="med"/>
          </a:ln>
          <a:effectLst/>
          <a:extLst/>
        </p:spPr>
        <p:txBody>
          <a:bodyPr/>
          <a:lstStyle/>
          <a:p>
            <a:pPr>
              <a:defRPr/>
            </a:pPr>
            <a:r>
              <a:rPr lang="en-US" sz="1400" dirty="0"/>
              <a:t>Past </a:t>
            </a:r>
          </a:p>
          <a:p>
            <a:pPr>
              <a:defRPr/>
            </a:pPr>
            <a:r>
              <a:rPr lang="en-US" sz="1400" dirty="0"/>
              <a:t>PID</a:t>
            </a:r>
          </a:p>
        </p:txBody>
      </p:sp>
      <p:pic>
        <p:nvPicPr>
          <p:cNvPr id="10254" name="Picture 13" descr="http://tonova.typepad.com/.a/6a00d8341c556453ef01156e801ae3970c-500wi"/>
          <p:cNvPicPr>
            <a:picLocks noChangeAspect="1" noChangeArrowheads="1"/>
          </p:cNvPicPr>
          <p:nvPr/>
        </p:nvPicPr>
        <p:blipFill>
          <a:blip r:embed="rId5">
            <a:extLst>
              <a:ext uri="{28A0092B-C50C-407E-A947-70E740481C1C}">
                <a14:useLocalDpi xmlns:a14="http://schemas.microsoft.com/office/drawing/2010/main" val="0"/>
              </a:ext>
            </a:extLst>
          </a:blip>
          <a:srcRect r="38628"/>
          <a:stretch>
            <a:fillRect/>
          </a:stretch>
        </p:blipFill>
        <p:spPr bwMode="auto">
          <a:xfrm>
            <a:off x="8382000" y="3581400"/>
            <a:ext cx="33337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5" name="Line Callout 1 24"/>
          <p:cNvSpPr>
            <a:spLocks/>
          </p:cNvSpPr>
          <p:nvPr/>
        </p:nvSpPr>
        <p:spPr bwMode="auto">
          <a:xfrm>
            <a:off x="7696200" y="4495800"/>
            <a:ext cx="1182687" cy="736600"/>
          </a:xfrm>
          <a:prstGeom prst="borderCallout1">
            <a:avLst>
              <a:gd name="adj1" fmla="val 18750"/>
              <a:gd name="adj2" fmla="val -8333"/>
              <a:gd name="adj3" fmla="val 37328"/>
              <a:gd name="adj4" fmla="val -80337"/>
            </a:avLst>
          </a:prstGeom>
          <a:solidFill>
            <a:srgbClr val="C00000"/>
          </a:solidFill>
          <a:ln w="9525" algn="ctr">
            <a:solidFill>
              <a:schemeClr val="tx1"/>
            </a:solidFill>
            <a:round/>
            <a:headEnd/>
            <a:tailEnd/>
          </a:ln>
        </p:spPr>
        <p:txBody>
          <a:bodyPr/>
          <a:lstStyle/>
          <a:p>
            <a:r>
              <a:rPr lang="en-US" sz="1400" dirty="0"/>
              <a:t>Current </a:t>
            </a:r>
          </a:p>
          <a:p>
            <a:r>
              <a:rPr lang="en-US" sz="1400" dirty="0"/>
              <a:t>PID or </a:t>
            </a:r>
          </a:p>
          <a:p>
            <a:r>
              <a:rPr lang="en-US" sz="1400" dirty="0"/>
              <a:t>cervicitis</a:t>
            </a:r>
          </a:p>
        </p:txBody>
      </p:sp>
      <p:pic>
        <p:nvPicPr>
          <p:cNvPr id="10256" name="Picture 13" descr="http://tonova.typepad.com/.a/6a00d8341c556453ef01156e801ae3970c-500wi"/>
          <p:cNvPicPr>
            <a:picLocks noChangeAspect="1" noChangeArrowheads="1"/>
          </p:cNvPicPr>
          <p:nvPr/>
        </p:nvPicPr>
        <p:blipFill>
          <a:blip r:embed="rId6" cstate="print">
            <a:extLst>
              <a:ext uri="{28A0092B-C50C-407E-A947-70E740481C1C}">
                <a14:useLocalDpi xmlns:a14="http://schemas.microsoft.com/office/drawing/2010/main" val="0"/>
              </a:ext>
            </a:extLst>
          </a:blip>
          <a:srcRect l="38628"/>
          <a:stretch>
            <a:fillRect/>
          </a:stretch>
        </p:blipFill>
        <p:spPr bwMode="auto">
          <a:xfrm>
            <a:off x="8534400" y="4648200"/>
            <a:ext cx="28257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7" name="Line Callout 1 5"/>
          <p:cNvSpPr>
            <a:spLocks/>
          </p:cNvSpPr>
          <p:nvPr/>
        </p:nvSpPr>
        <p:spPr bwMode="auto">
          <a:xfrm>
            <a:off x="7391400" y="1981200"/>
            <a:ext cx="1438275" cy="595313"/>
          </a:xfrm>
          <a:prstGeom prst="borderCallout1">
            <a:avLst>
              <a:gd name="adj1" fmla="val 18750"/>
              <a:gd name="adj2" fmla="val -8333"/>
              <a:gd name="adj3" fmla="val 112500"/>
              <a:gd name="adj4" fmla="val -38333"/>
            </a:avLst>
          </a:prstGeom>
          <a:solidFill>
            <a:srgbClr val="FFCC00"/>
          </a:solidFill>
          <a:ln w="9525" algn="ctr">
            <a:solidFill>
              <a:schemeClr val="tx1"/>
            </a:solidFill>
            <a:round/>
            <a:headEnd/>
            <a:tailEnd/>
          </a:ln>
        </p:spPr>
        <p:txBody>
          <a:bodyPr/>
          <a:lstStyle/>
          <a:p>
            <a:r>
              <a:rPr lang="en-US" sz="1400" dirty="0">
                <a:solidFill>
                  <a:srgbClr val="000000"/>
                </a:solidFill>
              </a:rPr>
              <a:t>High risk STI: caution</a:t>
            </a:r>
          </a:p>
        </p:txBody>
      </p:sp>
      <p:pic>
        <p:nvPicPr>
          <p:cNvPr id="5" name="Picture 4"/>
          <p:cNvPicPr>
            <a:picLocks noChangeAspect="1"/>
          </p:cNvPicPr>
          <p:nvPr/>
        </p:nvPicPr>
        <p:blipFill>
          <a:blip r:embed="rId7"/>
          <a:stretch>
            <a:fillRect/>
          </a:stretch>
        </p:blipFill>
        <p:spPr>
          <a:xfrm>
            <a:off x="152400" y="1905000"/>
            <a:ext cx="5397500" cy="1836728"/>
          </a:xfrm>
          <a:prstGeom prst="rect">
            <a:avLst/>
          </a:prstGeom>
        </p:spPr>
      </p:pic>
      <p:pic>
        <p:nvPicPr>
          <p:cNvPr id="7" name="Picture 6"/>
          <p:cNvPicPr>
            <a:picLocks noChangeAspect="1"/>
          </p:cNvPicPr>
          <p:nvPr/>
        </p:nvPicPr>
        <p:blipFill>
          <a:blip r:embed="rId8"/>
          <a:stretch>
            <a:fillRect/>
          </a:stretch>
        </p:blipFill>
        <p:spPr>
          <a:xfrm>
            <a:off x="5486400" y="1905000"/>
            <a:ext cx="1828800" cy="1828800"/>
          </a:xfrm>
          <a:prstGeom prst="rect">
            <a:avLst/>
          </a:prstGeom>
        </p:spPr>
      </p:pic>
      <p:pic>
        <p:nvPicPr>
          <p:cNvPr id="8" name="Picture 7"/>
          <p:cNvPicPr>
            <a:picLocks noChangeAspect="1"/>
          </p:cNvPicPr>
          <p:nvPr/>
        </p:nvPicPr>
        <p:blipFill>
          <a:blip r:embed="rId9"/>
          <a:stretch>
            <a:fillRect/>
          </a:stretch>
        </p:blipFill>
        <p:spPr>
          <a:xfrm>
            <a:off x="152400" y="3733800"/>
            <a:ext cx="5384800" cy="1115262"/>
          </a:xfrm>
          <a:prstGeom prst="rect">
            <a:avLst/>
          </a:prstGeom>
        </p:spPr>
      </p:pic>
      <p:pic>
        <p:nvPicPr>
          <p:cNvPr id="9" name="Picture 8"/>
          <p:cNvPicPr>
            <a:picLocks noChangeAspect="1"/>
          </p:cNvPicPr>
          <p:nvPr/>
        </p:nvPicPr>
        <p:blipFill>
          <a:blip r:embed="rId10"/>
          <a:stretch>
            <a:fillRect/>
          </a:stretch>
        </p:blipFill>
        <p:spPr>
          <a:xfrm>
            <a:off x="5437414" y="3733800"/>
            <a:ext cx="1877786" cy="1143000"/>
          </a:xfrm>
          <a:prstGeom prst="rect">
            <a:avLst/>
          </a:prstGeom>
        </p:spPr>
      </p:pic>
    </p:spTree>
    <p:extLst>
      <p:ext uri="{BB962C8B-B14F-4D97-AF65-F5344CB8AC3E}">
        <p14:creationId xmlns:p14="http://schemas.microsoft.com/office/powerpoint/2010/main" val="13051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255" grpId="0" animBg="1"/>
      <p:bldP spid="1025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Case 2 Continued</a:t>
            </a:r>
            <a:endParaRPr lang="en-US" dirty="0"/>
          </a:p>
        </p:txBody>
      </p:sp>
      <p:sp>
        <p:nvSpPr>
          <p:cNvPr id="3" name="Content Placeholder 2"/>
          <p:cNvSpPr>
            <a:spLocks noGrp="1"/>
          </p:cNvSpPr>
          <p:nvPr>
            <p:ph idx="1"/>
          </p:nvPr>
        </p:nvSpPr>
        <p:spPr/>
        <p:txBody>
          <a:bodyPr/>
          <a:lstStyle/>
          <a:p>
            <a:pPr marL="0" indent="0">
              <a:buNone/>
            </a:pPr>
            <a:r>
              <a:rPr lang="en-US" dirty="0" smtClean="0"/>
              <a:t>If </a:t>
            </a:r>
            <a:r>
              <a:rPr lang="en-US" dirty="0"/>
              <a:t>her PMH included a DVT in 2012 that occurred after a long road trip and required anticoagulation, would this change your approach to counseling her?</a:t>
            </a:r>
          </a:p>
          <a:p>
            <a:pPr marL="0" indent="0">
              <a:buNone/>
            </a:pPr>
            <a:endParaRPr lang="en-US" dirty="0"/>
          </a:p>
        </p:txBody>
      </p:sp>
    </p:spTree>
    <p:extLst>
      <p:ext uri="{BB962C8B-B14F-4D97-AF65-F5344CB8AC3E}">
        <p14:creationId xmlns:p14="http://schemas.microsoft.com/office/powerpoint/2010/main" val="14430570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9400"/>
            <a:ext cx="8229600" cy="1143000"/>
          </a:xfrm>
        </p:spPr>
        <p:txBody>
          <a:bodyPr/>
          <a:lstStyle/>
          <a:p>
            <a:r>
              <a:rPr lang="en-US" dirty="0" smtClean="0"/>
              <a:t>DVT and PE</a:t>
            </a:r>
            <a:endParaRPr lang="en-US" dirty="0"/>
          </a:p>
        </p:txBody>
      </p:sp>
      <p:pic>
        <p:nvPicPr>
          <p:cNvPr id="6" name="Picture 5"/>
          <p:cNvPicPr>
            <a:picLocks noChangeAspect="1"/>
          </p:cNvPicPr>
          <p:nvPr/>
        </p:nvPicPr>
        <p:blipFill>
          <a:blip r:embed="rId3"/>
          <a:stretch>
            <a:fillRect/>
          </a:stretch>
        </p:blipFill>
        <p:spPr>
          <a:xfrm>
            <a:off x="533400" y="1371600"/>
            <a:ext cx="8118475" cy="1430043"/>
          </a:xfrm>
          <a:prstGeom prst="rect">
            <a:avLst/>
          </a:prstGeom>
        </p:spPr>
      </p:pic>
      <p:pic>
        <p:nvPicPr>
          <p:cNvPr id="3" name="Picture 2"/>
          <p:cNvPicPr>
            <a:picLocks noChangeAspect="1"/>
          </p:cNvPicPr>
          <p:nvPr/>
        </p:nvPicPr>
        <p:blipFill>
          <a:blip r:embed="rId4"/>
          <a:stretch>
            <a:fillRect/>
          </a:stretch>
        </p:blipFill>
        <p:spPr>
          <a:xfrm>
            <a:off x="609600" y="2743200"/>
            <a:ext cx="7979120" cy="3851328"/>
          </a:xfrm>
          <a:prstGeom prst="rect">
            <a:avLst/>
          </a:prstGeom>
        </p:spPr>
      </p:pic>
      <p:sp>
        <p:nvSpPr>
          <p:cNvPr id="4" name="Rectangle 3"/>
          <p:cNvSpPr/>
          <p:nvPr/>
        </p:nvSpPr>
        <p:spPr bwMode="auto">
          <a:xfrm>
            <a:off x="3581401" y="3076575"/>
            <a:ext cx="5029199" cy="1495425"/>
          </a:xfrm>
          <a:prstGeom prst="rect">
            <a:avLst/>
          </a:prstGeom>
          <a:solidFill>
            <a:schemeClr val="bg1">
              <a:lumMod val="50000"/>
              <a:lumOff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3D3D3D"/>
                </a:solidFill>
                <a:effectLst/>
                <a:latin typeface="Arial" charset="0"/>
              </a:rPr>
              <a:t>All progestin-only</a:t>
            </a:r>
            <a:r>
              <a:rPr kumimoji="0" lang="en-US" sz="1800" b="1" i="0" u="sng" strike="noStrike" cap="none" normalizeH="0" dirty="0" smtClean="0">
                <a:ln>
                  <a:noFill/>
                </a:ln>
                <a:solidFill>
                  <a:srgbClr val="3D3D3D"/>
                </a:solidFill>
                <a:effectLst/>
                <a:latin typeface="Arial" charset="0"/>
              </a:rPr>
              <a:t> methods are safe even if:</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sng" strike="noStrike" cap="none" normalizeH="0" dirty="0" smtClean="0">
              <a:ln>
                <a:noFill/>
              </a:ln>
              <a:solidFill>
                <a:srgbClr val="3D3D3D"/>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baseline="0" dirty="0" smtClean="0">
                <a:solidFill>
                  <a:srgbClr val="3D3D3D"/>
                </a:solidFill>
              </a:rPr>
              <a:t>1)Current VTE</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dirty="0" smtClean="0">
                <a:ln>
                  <a:noFill/>
                </a:ln>
                <a:solidFill>
                  <a:srgbClr val="3D3D3D"/>
                </a:solidFill>
                <a:effectLst/>
                <a:latin typeface="Arial" charset="0"/>
              </a:rPr>
              <a:t>2)No anti-coagulation</a:t>
            </a:r>
          </a:p>
          <a:p>
            <a:pPr marL="0" marR="0" indent="0" algn="l" defTabSz="914400" rtl="0" eaLnBrk="1" fontAlgn="base" latinLnBrk="0" hangingPunct="1">
              <a:lnSpc>
                <a:spcPct val="100000"/>
              </a:lnSpc>
              <a:spcBef>
                <a:spcPct val="0"/>
              </a:spcBef>
              <a:spcAft>
                <a:spcPct val="0"/>
              </a:spcAft>
              <a:buClrTx/>
              <a:buSzTx/>
              <a:buFontTx/>
              <a:buNone/>
              <a:tabLst/>
            </a:pPr>
            <a:r>
              <a:rPr lang="en-US" baseline="0" dirty="0" smtClean="0">
                <a:solidFill>
                  <a:srgbClr val="3D3D3D"/>
                </a:solidFill>
              </a:rPr>
              <a:t>3)Provoked</a:t>
            </a:r>
            <a:r>
              <a:rPr lang="en-US" dirty="0" smtClean="0">
                <a:solidFill>
                  <a:srgbClr val="3D3D3D"/>
                </a:solidFill>
              </a:rPr>
              <a:t> or unprovoked VTE</a:t>
            </a:r>
            <a:endParaRPr kumimoji="0" lang="en-US" sz="1800" b="1" i="0" u="none" strike="noStrike" cap="none" normalizeH="0" baseline="0" dirty="0" smtClean="0">
              <a:ln>
                <a:noFill/>
              </a:ln>
              <a:solidFill>
                <a:srgbClr val="3D3D3D"/>
              </a:solidFill>
              <a:effectLst/>
            </a:endParaRPr>
          </a:p>
        </p:txBody>
      </p:sp>
      <p:sp>
        <p:nvSpPr>
          <p:cNvPr id="5" name="Oval 4"/>
          <p:cNvSpPr/>
          <p:nvPr/>
        </p:nvSpPr>
        <p:spPr bwMode="auto">
          <a:xfrm>
            <a:off x="3429000" y="1295400"/>
            <a:ext cx="5334000" cy="5257800"/>
          </a:xfrm>
          <a:prstGeom prst="ellipse">
            <a:avLst/>
          </a:prstGeom>
          <a:no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7" name="Picture 1" descr="CDC logo"/>
          <p:cNvPicPr>
            <a:picLocks noChangeAspect="1" noChangeArrowheads="1"/>
          </p:cNvPicPr>
          <p:nvPr/>
        </p:nvPicPr>
        <p:blipFill>
          <a:blip r:embed="rId5">
            <a:extLst>
              <a:ext uri="{28A0092B-C50C-407E-A947-70E740481C1C}">
                <a14:useLocalDpi xmlns:a14="http://schemas.microsoft.com/office/drawing/2010/main" val="0"/>
              </a:ext>
            </a:extLst>
          </a:blip>
          <a:srcRect l="13618" t="16313" r="76010" b="12051"/>
          <a:stretch>
            <a:fillRect/>
          </a:stretch>
        </p:blipFill>
        <p:spPr bwMode="auto">
          <a:xfrm>
            <a:off x="7696200" y="304800"/>
            <a:ext cx="1182688" cy="8636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62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229600" cy="1219200"/>
          </a:xfrm>
        </p:spPr>
        <p:txBody>
          <a:bodyPr>
            <a:noAutofit/>
          </a:bodyPr>
          <a:lstStyle/>
          <a:p>
            <a:pPr eaLnBrk="1" hangingPunct="1"/>
            <a:r>
              <a:rPr lang="en-US" sz="4000" dirty="0" smtClean="0"/>
              <a:t>Case 2: Summary</a:t>
            </a:r>
          </a:p>
        </p:txBody>
      </p:sp>
      <p:sp>
        <p:nvSpPr>
          <p:cNvPr id="4" name="Content Placeholder 3"/>
          <p:cNvSpPr>
            <a:spLocks noGrp="1"/>
          </p:cNvSpPr>
          <p:nvPr>
            <p:ph idx="1"/>
          </p:nvPr>
        </p:nvSpPr>
        <p:spPr>
          <a:xfrm>
            <a:off x="457200" y="1524000"/>
            <a:ext cx="8686800" cy="4953000"/>
          </a:xfrm>
        </p:spPr>
        <p:txBody>
          <a:bodyPr>
            <a:normAutofit/>
          </a:bodyPr>
          <a:lstStyle/>
          <a:p>
            <a:r>
              <a:rPr lang="en-US" dirty="0"/>
              <a:t>Counseling – facilitate shared decision-</a:t>
            </a:r>
            <a:r>
              <a:rPr lang="en-US" dirty="0" smtClean="0"/>
              <a:t>making</a:t>
            </a:r>
          </a:p>
          <a:p>
            <a:r>
              <a:rPr lang="en-US" dirty="0" smtClean="0"/>
              <a:t>Obesity</a:t>
            </a:r>
          </a:p>
          <a:p>
            <a:pPr lvl="1"/>
            <a:r>
              <a:rPr lang="en-US" dirty="0" smtClean="0"/>
              <a:t>All methods okay if no other risk factors for CVD</a:t>
            </a:r>
          </a:p>
          <a:p>
            <a:r>
              <a:rPr lang="en-US" dirty="0" smtClean="0"/>
              <a:t>H/o DVT</a:t>
            </a:r>
          </a:p>
          <a:p>
            <a:pPr lvl="1"/>
            <a:r>
              <a:rPr lang="en-US" dirty="0" smtClean="0"/>
              <a:t>No CHC, other methods are safe</a:t>
            </a:r>
          </a:p>
          <a:p>
            <a:pPr lvl="1"/>
            <a:r>
              <a:rPr lang="en-US" dirty="0" smtClean="0"/>
              <a:t>In women on anticoagulation – may avoid copper IUD</a:t>
            </a:r>
          </a:p>
          <a:p>
            <a:r>
              <a:rPr lang="en-US" dirty="0"/>
              <a:t>Smoking</a:t>
            </a:r>
          </a:p>
          <a:p>
            <a:pPr lvl="1"/>
            <a:r>
              <a:rPr lang="en-US" dirty="0"/>
              <a:t>Above 35 and smoking</a:t>
            </a:r>
          </a:p>
          <a:p>
            <a:r>
              <a:rPr lang="en-US" dirty="0" smtClean="0"/>
              <a:t>H/o STI</a:t>
            </a:r>
          </a:p>
          <a:p>
            <a:pPr lvl="1"/>
            <a:r>
              <a:rPr lang="en-US" dirty="0" smtClean="0"/>
              <a:t>Screen </a:t>
            </a:r>
            <a:r>
              <a:rPr lang="en-US" dirty="0"/>
              <a:t>based on CDC guidelines; okay to place </a:t>
            </a:r>
            <a:r>
              <a:rPr lang="en-US" dirty="0" smtClean="0"/>
              <a:t>IUD</a:t>
            </a:r>
          </a:p>
          <a:p>
            <a:pPr marL="457200" lvl="1" indent="0">
              <a:buNone/>
            </a:pPr>
            <a:endParaRPr lang="en-US" dirty="0"/>
          </a:p>
        </p:txBody>
      </p:sp>
      <p:sp>
        <p:nvSpPr>
          <p:cNvPr id="3" name="Rectangle 3"/>
          <p:cNvSpPr txBox="1">
            <a:spLocks noChangeArrowheads="1"/>
          </p:cNvSpPr>
          <p:nvPr/>
        </p:nvSpPr>
        <p:spPr>
          <a:xfrm>
            <a:off x="411656" y="1790028"/>
            <a:ext cx="8915400" cy="5410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Tree>
    <p:extLst>
      <p:ext uri="{BB962C8B-B14F-4D97-AF65-F5344CB8AC3E}">
        <p14:creationId xmlns:p14="http://schemas.microsoft.com/office/powerpoint/2010/main" val="121985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Case 2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She would like to learn more about her options. What resources do you have?</a:t>
            </a:r>
          </a:p>
          <a:p>
            <a:pPr lvl="1"/>
            <a:r>
              <a:rPr lang="en-US" dirty="0" err="1"/>
              <a:t>Bedsider.org</a:t>
            </a:r>
            <a:endParaRPr lang="en-US" dirty="0"/>
          </a:p>
          <a:p>
            <a:pPr lvl="1"/>
            <a:r>
              <a:rPr lang="en-US" dirty="0"/>
              <a:t>WHO and CDC materials</a:t>
            </a:r>
          </a:p>
          <a:p>
            <a:pPr lvl="2"/>
            <a:r>
              <a:rPr lang="en-US" dirty="0"/>
              <a:t>Selected Practice                                       Recommendations</a:t>
            </a:r>
          </a:p>
          <a:p>
            <a:pPr marL="914400" lvl="2" indent="0">
              <a:buNone/>
            </a:pPr>
            <a:endParaRPr lang="en-US" dirty="0"/>
          </a:p>
          <a:p>
            <a:pPr lvl="1"/>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667000"/>
            <a:ext cx="4076700" cy="31060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205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Case 2 Conclusion</a:t>
            </a:r>
            <a:endParaRPr lang="en-US" dirty="0"/>
          </a:p>
        </p:txBody>
      </p:sp>
      <p:sp>
        <p:nvSpPr>
          <p:cNvPr id="3" name="Content Placeholder 2"/>
          <p:cNvSpPr>
            <a:spLocks noGrp="1"/>
          </p:cNvSpPr>
          <p:nvPr>
            <p:ph idx="1"/>
          </p:nvPr>
        </p:nvSpPr>
        <p:spPr/>
        <p:txBody>
          <a:bodyPr/>
          <a:lstStyle/>
          <a:p>
            <a:pPr marL="0" indent="0">
              <a:buNone/>
            </a:pPr>
            <a:r>
              <a:rPr lang="en-US" dirty="0" smtClean="0"/>
              <a:t>She decides to get the 5-year progestin IUD.</a:t>
            </a:r>
          </a:p>
          <a:p>
            <a:pPr marL="0" indent="0">
              <a:buNone/>
            </a:pPr>
            <a:endParaRPr lang="en-US" dirty="0" smtClean="0"/>
          </a:p>
          <a:p>
            <a:pPr marL="0" indent="0">
              <a:buNone/>
            </a:pPr>
            <a:r>
              <a:rPr lang="en-US" dirty="0" smtClean="0"/>
              <a:t>You </a:t>
            </a:r>
            <a:r>
              <a:rPr lang="en-US" dirty="0"/>
              <a:t>did such a nice job counseling this patient and presenting her case that your supervising attending would like to teach you how to insert the IUD. </a:t>
            </a:r>
            <a:endParaRPr lang="en-US" dirty="0" smtClean="0"/>
          </a:p>
          <a:p>
            <a:pPr marL="0" indent="0">
              <a:buNone/>
            </a:pPr>
            <a:endParaRPr lang="en-US" dirty="0" smtClean="0">
              <a:hlinkClick r:id="rId3"/>
            </a:endParaRPr>
          </a:p>
          <a:p>
            <a:pPr marL="0" indent="0">
              <a:buNone/>
            </a:pPr>
            <a:r>
              <a:rPr lang="en-US" dirty="0" smtClean="0">
                <a:hlinkClick r:id="rId3"/>
              </a:rPr>
              <a:t>http</a:t>
            </a:r>
            <a:r>
              <a:rPr lang="en-US" dirty="0">
                <a:hlinkClick r:id="rId3"/>
              </a:rPr>
              <a:t>://bedsider.org/features/</a:t>
            </a:r>
            <a:r>
              <a:rPr lang="en-US" dirty="0" smtClean="0">
                <a:hlinkClick r:id="rId3"/>
              </a:rPr>
              <a:t>348</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5870588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Contraception saves lives</a:t>
            </a:r>
          </a:p>
          <a:p>
            <a:r>
              <a:rPr lang="en-US" dirty="0"/>
              <a:t>P</a:t>
            </a:r>
            <a:r>
              <a:rPr lang="en-US" dirty="0" smtClean="0"/>
              <a:t>rioritize contraceptive counseling and patient concerns</a:t>
            </a:r>
          </a:p>
          <a:p>
            <a:r>
              <a:rPr lang="en-US" dirty="0" smtClean="0"/>
              <a:t>Use the CDC guidelines</a:t>
            </a:r>
          </a:p>
          <a:p>
            <a:r>
              <a:rPr lang="en-US" dirty="0" smtClean="0"/>
              <a:t>Remember contraception on all rotations!</a:t>
            </a:r>
            <a:endParaRPr lang="en-US" dirty="0"/>
          </a:p>
        </p:txBody>
      </p:sp>
    </p:spTree>
    <p:extLst>
      <p:ext uri="{BB962C8B-B14F-4D97-AF65-F5344CB8AC3E}">
        <p14:creationId xmlns:p14="http://schemas.microsoft.com/office/powerpoint/2010/main" val="4207526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301752"/>
            <a:ext cx="8477624" cy="1143000"/>
          </a:xfrm>
        </p:spPr>
        <p:txBody>
          <a:bodyPr>
            <a:normAutofit/>
          </a:bodyPr>
          <a:lstStyle/>
          <a:p>
            <a:r>
              <a:rPr lang="en-US" dirty="0" smtClean="0"/>
              <a:t>Effect of Unmet Need for Contraception</a:t>
            </a:r>
            <a:endParaRPr lang="en-US" dirty="0"/>
          </a:p>
        </p:txBody>
      </p:sp>
      <p:pic>
        <p:nvPicPr>
          <p:cNvPr id="4" name="Picture 3"/>
          <p:cNvPicPr>
            <a:picLocks noChangeAspect="1"/>
          </p:cNvPicPr>
          <p:nvPr/>
        </p:nvPicPr>
        <p:blipFill>
          <a:blip r:embed="rId3"/>
          <a:stretch>
            <a:fillRect/>
          </a:stretch>
        </p:blipFill>
        <p:spPr>
          <a:xfrm>
            <a:off x="1609147" y="1671638"/>
            <a:ext cx="5689164" cy="4408487"/>
          </a:xfrm>
          <a:prstGeom prst="rect">
            <a:avLst/>
          </a:prstGeom>
        </p:spPr>
      </p:pic>
      <p:sp>
        <p:nvSpPr>
          <p:cNvPr id="5" name="TextBox 4"/>
          <p:cNvSpPr txBox="1"/>
          <p:nvPr/>
        </p:nvSpPr>
        <p:spPr>
          <a:xfrm>
            <a:off x="1006524" y="6419211"/>
            <a:ext cx="2356234" cy="338554"/>
          </a:xfrm>
          <a:prstGeom prst="rect">
            <a:avLst/>
          </a:prstGeom>
          <a:noFill/>
        </p:spPr>
        <p:txBody>
          <a:bodyPr wrap="none" rtlCol="0">
            <a:spAutoFit/>
          </a:bodyPr>
          <a:lstStyle/>
          <a:p>
            <a:r>
              <a:rPr lang="en-US" sz="1600" dirty="0" smtClean="0">
                <a:latin typeface="+mj-lt"/>
              </a:rPr>
              <a:t>Ahmed et al. Lancet. 2012</a:t>
            </a:r>
            <a:endParaRPr lang="en-US" sz="1600" dirty="0">
              <a:latin typeface="+mj-lt"/>
            </a:endParaRPr>
          </a:p>
        </p:txBody>
      </p:sp>
    </p:spTree>
    <p:extLst>
      <p:ext uri="{BB962C8B-B14F-4D97-AF65-F5344CB8AC3E}">
        <p14:creationId xmlns:p14="http://schemas.microsoft.com/office/powerpoint/2010/main" val="1950763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Contraception demos and insertion instruction</a:t>
            </a:r>
          </a:p>
          <a:p>
            <a:pPr lvl="1"/>
            <a:r>
              <a:rPr lang="en-US" dirty="0" smtClean="0"/>
              <a:t>Until noon </a:t>
            </a:r>
          </a:p>
          <a:p>
            <a:pPr marL="457200" lvl="1" indent="0">
              <a:buNone/>
            </a:pPr>
            <a:endParaRPr lang="en-US" dirty="0" smtClean="0"/>
          </a:p>
          <a:p>
            <a:r>
              <a:rPr lang="en-US" dirty="0" smtClean="0"/>
              <a:t>Resources for you:</a:t>
            </a:r>
          </a:p>
          <a:p>
            <a:pPr lvl="1"/>
            <a:r>
              <a:rPr lang="en-US" dirty="0" err="1" smtClean="0"/>
              <a:t>Bedsider.org</a:t>
            </a:r>
            <a:endParaRPr lang="en-US" dirty="0" smtClean="0"/>
          </a:p>
          <a:p>
            <a:pPr lvl="1"/>
            <a:r>
              <a:rPr lang="en-US" dirty="0" smtClean="0"/>
              <a:t>CDC and WHO selected practice recommendations </a:t>
            </a:r>
          </a:p>
          <a:p>
            <a:pPr lvl="1"/>
            <a:r>
              <a:rPr lang="en-US" dirty="0" smtClean="0"/>
              <a:t>Contraception “Cheat Sheet”</a:t>
            </a:r>
            <a:endParaRPr lang="en-US" dirty="0"/>
          </a:p>
        </p:txBody>
      </p:sp>
    </p:spTree>
    <p:extLst>
      <p:ext uri="{BB962C8B-B14F-4D97-AF65-F5344CB8AC3E}">
        <p14:creationId xmlns:p14="http://schemas.microsoft.com/office/powerpoint/2010/main" val="472374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3"/>
          <p:cNvGraphicFramePr>
            <a:graphicFrameLocks/>
          </p:cNvGraphicFramePr>
          <p:nvPr>
            <p:extLst>
              <p:ext uri="{D42A27DB-BD31-4B8C-83A1-F6EECF244321}">
                <p14:modId xmlns:p14="http://schemas.microsoft.com/office/powerpoint/2010/main" val="310797078"/>
              </p:ext>
            </p:extLst>
          </p:nvPr>
        </p:nvGraphicFramePr>
        <p:xfrm>
          <a:off x="1066800" y="1295400"/>
          <a:ext cx="7808912"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txBox="1">
            <a:spLocks noChangeArrowheads="1"/>
          </p:cNvSpPr>
          <p:nvPr/>
        </p:nvSpPr>
        <p:spPr>
          <a:xfrm>
            <a:off x="188912" y="457200"/>
            <a:ext cx="86868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t>6.4 Million U.S. Pregnancies Annually</a:t>
            </a:r>
          </a:p>
        </p:txBody>
      </p:sp>
    </p:spTree>
    <p:extLst>
      <p:ext uri="{BB962C8B-B14F-4D97-AF65-F5344CB8AC3E}">
        <p14:creationId xmlns:p14="http://schemas.microsoft.com/office/powerpoint/2010/main" val="3400379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utoShape 6"/>
          <p:cNvSpPr>
            <a:spLocks/>
          </p:cNvSpPr>
          <p:nvPr/>
        </p:nvSpPr>
        <p:spPr bwMode="auto">
          <a:xfrm>
            <a:off x="2514600" y="4038600"/>
            <a:ext cx="914400" cy="342900"/>
          </a:xfrm>
          <a:prstGeom prst="borderCallout1">
            <a:avLst>
              <a:gd name="adj1" fmla="val 33333"/>
              <a:gd name="adj2" fmla="val -8333"/>
              <a:gd name="adj3" fmla="val 134259"/>
              <a:gd name="adj4" fmla="val -39931"/>
            </a:avLst>
          </a:prstGeom>
          <a:solidFill>
            <a:schemeClr val="accent5">
              <a:lumMod val="60000"/>
              <a:lumOff val="40000"/>
            </a:schemeClr>
          </a:solidFill>
          <a:ln w="12700">
            <a:solidFill>
              <a:schemeClr val="tx1"/>
            </a:solidFill>
            <a:miter lim="800000"/>
            <a:headEnd type="none" w="sm" len="sm"/>
            <a:tailEnd type="none" w="sm" len="sm"/>
          </a:ln>
          <a:effectLst/>
        </p:spPr>
        <p:txBody>
          <a:bodyPr/>
          <a:lstStyle/>
          <a:p>
            <a:pPr algn="ctr"/>
            <a:r>
              <a:rPr lang="en-US" sz="1600" dirty="0" smtClean="0">
                <a:solidFill>
                  <a:schemeClr val="bg1"/>
                </a:solidFill>
              </a:rPr>
              <a:t>6.6%</a:t>
            </a:r>
            <a:endParaRPr lang="en-US" sz="1600" dirty="0">
              <a:solidFill>
                <a:schemeClr val="bg1"/>
              </a:solidFill>
            </a:endParaRPr>
          </a:p>
        </p:txBody>
      </p:sp>
      <p:sp>
        <p:nvSpPr>
          <p:cNvPr id="8194" name="Rectangle 2"/>
          <p:cNvSpPr>
            <a:spLocks noGrp="1" noChangeArrowheads="1"/>
          </p:cNvSpPr>
          <p:nvPr>
            <p:ph type="title" idx="4294967295"/>
          </p:nvPr>
        </p:nvSpPr>
        <p:spPr>
          <a:xfrm>
            <a:off x="156369" y="9955"/>
            <a:ext cx="8458200" cy="1387475"/>
          </a:xfrm>
        </p:spPr>
        <p:txBody>
          <a:bodyPr/>
          <a:lstStyle/>
          <a:p>
            <a:pPr eaLnBrk="1" hangingPunct="1"/>
            <a:r>
              <a:rPr lang="en-US" dirty="0" smtClean="0"/>
              <a:t>Contraceptive Method Use, U.S.*</a:t>
            </a:r>
          </a:p>
        </p:txBody>
      </p:sp>
      <p:graphicFrame>
        <p:nvGraphicFramePr>
          <p:cNvPr id="2" name="Object 3"/>
          <p:cNvGraphicFramePr>
            <a:graphicFrameLocks noGrp="1" noChangeAspect="1"/>
          </p:cNvGraphicFramePr>
          <p:nvPr>
            <p:ph idx="4294967295"/>
            <p:extLst>
              <p:ext uri="{D42A27DB-BD31-4B8C-83A1-F6EECF244321}">
                <p14:modId xmlns:p14="http://schemas.microsoft.com/office/powerpoint/2010/main" val="1702007923"/>
              </p:ext>
            </p:extLst>
          </p:nvPr>
        </p:nvGraphicFramePr>
        <p:xfrm>
          <a:off x="156369" y="1932781"/>
          <a:ext cx="8805862" cy="4211638"/>
        </p:xfrm>
        <a:graphic>
          <a:graphicData uri="http://schemas.openxmlformats.org/drawingml/2006/chart">
            <c:chart xmlns:c="http://schemas.openxmlformats.org/drawingml/2006/chart" xmlns:r="http://schemas.openxmlformats.org/officeDocument/2006/relationships" r:id="rId3"/>
          </a:graphicData>
        </a:graphic>
      </p:graphicFrame>
      <p:sp>
        <p:nvSpPr>
          <p:cNvPr id="8196" name="Text Box 4"/>
          <p:cNvSpPr txBox="1">
            <a:spLocks noChangeArrowheads="1"/>
          </p:cNvSpPr>
          <p:nvPr/>
        </p:nvSpPr>
        <p:spPr bwMode="auto">
          <a:xfrm>
            <a:off x="1019175" y="6347889"/>
            <a:ext cx="3276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1200" b="0" dirty="0">
                <a:latin typeface="Franklin Gothic Book" pitchFamily="34" charset="0"/>
              </a:rPr>
              <a:t>Mosher Vital Health Statistics</a:t>
            </a:r>
            <a:r>
              <a:rPr lang="en-US" sz="1200" b="0">
                <a:latin typeface="Franklin Gothic Book" pitchFamily="34" charset="0"/>
              </a:rPr>
              <a:t>, </a:t>
            </a:r>
            <a:r>
              <a:rPr lang="en-US" sz="1200" b="0" smtClean="0">
                <a:latin typeface="Franklin Gothic Book" pitchFamily="34" charset="0"/>
              </a:rPr>
              <a:t>2010</a:t>
            </a:r>
            <a:br>
              <a:rPr lang="en-US" sz="1200" b="0" smtClean="0">
                <a:latin typeface="Franklin Gothic Book" pitchFamily="34" charset="0"/>
              </a:rPr>
            </a:br>
            <a:r>
              <a:rPr lang="en-US" sz="1200" b="0" smtClean="0">
                <a:latin typeface="Franklin Gothic Book" pitchFamily="34" charset="0"/>
              </a:rPr>
              <a:t>Alan </a:t>
            </a:r>
            <a:r>
              <a:rPr lang="en-US" sz="1200" b="0" dirty="0" err="1">
                <a:latin typeface="Franklin Gothic Book" pitchFamily="34" charset="0"/>
              </a:rPr>
              <a:t>Guttmacher</a:t>
            </a:r>
            <a:r>
              <a:rPr lang="en-US" sz="1200" b="0" dirty="0">
                <a:latin typeface="Franklin Gothic Book" pitchFamily="34" charset="0"/>
              </a:rPr>
              <a:t> Institute, Facts In Brief, 2010.</a:t>
            </a:r>
          </a:p>
        </p:txBody>
      </p:sp>
      <p:sp>
        <p:nvSpPr>
          <p:cNvPr id="8197" name="Text Box 5"/>
          <p:cNvSpPr txBox="1">
            <a:spLocks noChangeArrowheads="1"/>
          </p:cNvSpPr>
          <p:nvPr/>
        </p:nvSpPr>
        <p:spPr bwMode="auto">
          <a:xfrm>
            <a:off x="1326356" y="6395366"/>
            <a:ext cx="81422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endParaRPr lang="en-US" b="0">
              <a:latin typeface="Franklin Gothic Book" pitchFamily="34" charset="0"/>
            </a:endParaRPr>
          </a:p>
        </p:txBody>
      </p:sp>
      <p:sp>
        <p:nvSpPr>
          <p:cNvPr id="8199" name="AutoShape 8"/>
          <p:cNvSpPr>
            <a:spLocks/>
          </p:cNvSpPr>
          <p:nvPr/>
        </p:nvSpPr>
        <p:spPr bwMode="auto">
          <a:xfrm>
            <a:off x="4953000" y="2667000"/>
            <a:ext cx="914400" cy="342900"/>
          </a:xfrm>
          <a:prstGeom prst="borderCallout1">
            <a:avLst>
              <a:gd name="adj1" fmla="val 33333"/>
              <a:gd name="adj2" fmla="val -8333"/>
              <a:gd name="adj3" fmla="val 119444"/>
              <a:gd name="adj4" fmla="val -49134"/>
            </a:avLst>
          </a:prstGeom>
          <a:solidFill>
            <a:srgbClr val="9999FF"/>
          </a:solidFill>
          <a:ln w="12700">
            <a:solidFill>
              <a:schemeClr val="tx1"/>
            </a:solidFill>
            <a:miter lim="800000"/>
            <a:headEnd type="none" w="sm" len="sm"/>
            <a:tailEnd type="none" w="sm" len="sm"/>
          </a:ln>
          <a:effectLst/>
        </p:spPr>
        <p:txBody>
          <a:bodyPr/>
          <a:lstStyle/>
          <a:p>
            <a:pPr algn="ctr"/>
            <a:r>
              <a:rPr lang="en-US" sz="1600">
                <a:solidFill>
                  <a:schemeClr val="bg1"/>
                </a:solidFill>
              </a:rPr>
              <a:t>28%</a:t>
            </a:r>
          </a:p>
        </p:txBody>
      </p:sp>
      <p:sp>
        <p:nvSpPr>
          <p:cNvPr id="8200" name="Text Box 9"/>
          <p:cNvSpPr txBox="1">
            <a:spLocks noChangeArrowheads="1"/>
          </p:cNvSpPr>
          <p:nvPr/>
        </p:nvSpPr>
        <p:spPr bwMode="auto">
          <a:xfrm>
            <a:off x="5884068" y="3509579"/>
            <a:ext cx="307816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dirty="0">
                <a:solidFill>
                  <a:schemeClr val="tx2"/>
                </a:solidFill>
              </a:rPr>
              <a:t>*Among the 38 million women </a:t>
            </a:r>
            <a:r>
              <a:rPr lang="en-US" sz="1600" dirty="0" smtClean="0">
                <a:solidFill>
                  <a:schemeClr val="tx2"/>
                </a:solidFill>
              </a:rPr>
              <a:t>currently using </a:t>
            </a:r>
            <a:r>
              <a:rPr lang="en-US" sz="1600" dirty="0">
                <a:solidFill>
                  <a:schemeClr val="tx2"/>
                </a:solidFill>
              </a:rPr>
              <a:t>birth control</a:t>
            </a:r>
          </a:p>
        </p:txBody>
      </p:sp>
      <p:sp>
        <p:nvSpPr>
          <p:cNvPr id="4" name="Rectangle 3"/>
          <p:cNvSpPr/>
          <p:nvPr/>
        </p:nvSpPr>
        <p:spPr>
          <a:xfrm>
            <a:off x="3822700" y="2863540"/>
            <a:ext cx="566737" cy="1937061"/>
          </a:xfrm>
          <a:prstGeom prst="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53300" y="2234624"/>
            <a:ext cx="1409700" cy="292388"/>
          </a:xfrm>
          <a:prstGeom prst="rect">
            <a:avLst/>
          </a:prstGeom>
          <a:noFill/>
        </p:spPr>
        <p:txBody>
          <a:bodyPr wrap="square" rtlCol="0">
            <a:spAutoFit/>
          </a:bodyPr>
          <a:lstStyle/>
          <a:p>
            <a:r>
              <a:rPr lang="en-US" sz="1300" dirty="0" smtClean="0"/>
              <a:t>Most effective</a:t>
            </a:r>
            <a:endParaRPr lang="en-US" sz="1300" dirty="0"/>
          </a:p>
        </p:txBody>
      </p:sp>
      <p:sp>
        <p:nvSpPr>
          <p:cNvPr id="17" name="TextBox 16"/>
          <p:cNvSpPr txBox="1"/>
          <p:nvPr/>
        </p:nvSpPr>
        <p:spPr>
          <a:xfrm>
            <a:off x="7353300" y="2514600"/>
            <a:ext cx="1409700" cy="292388"/>
          </a:xfrm>
          <a:prstGeom prst="rect">
            <a:avLst/>
          </a:prstGeom>
          <a:noFill/>
        </p:spPr>
        <p:txBody>
          <a:bodyPr wrap="square" rtlCol="0">
            <a:spAutoFit/>
          </a:bodyPr>
          <a:lstStyle/>
          <a:p>
            <a:r>
              <a:rPr lang="en-US" sz="1300" dirty="0"/>
              <a:t>E</a:t>
            </a:r>
            <a:r>
              <a:rPr lang="en-US" sz="1300" dirty="0" smtClean="0"/>
              <a:t>ffective</a:t>
            </a:r>
            <a:endParaRPr lang="en-US" sz="1300" dirty="0"/>
          </a:p>
        </p:txBody>
      </p:sp>
      <p:sp>
        <p:nvSpPr>
          <p:cNvPr id="18" name="TextBox 17"/>
          <p:cNvSpPr txBox="1"/>
          <p:nvPr/>
        </p:nvSpPr>
        <p:spPr>
          <a:xfrm>
            <a:off x="7353300" y="2717346"/>
            <a:ext cx="1409700" cy="292388"/>
          </a:xfrm>
          <a:prstGeom prst="rect">
            <a:avLst/>
          </a:prstGeom>
          <a:noFill/>
        </p:spPr>
        <p:txBody>
          <a:bodyPr wrap="square" rtlCol="0">
            <a:spAutoFit/>
          </a:bodyPr>
          <a:lstStyle/>
          <a:p>
            <a:r>
              <a:rPr lang="en-US" sz="1300" dirty="0" smtClean="0"/>
              <a:t>Least effective</a:t>
            </a:r>
            <a:endParaRPr lang="en-US" sz="1300" dirty="0"/>
          </a:p>
        </p:txBody>
      </p:sp>
      <p:sp>
        <p:nvSpPr>
          <p:cNvPr id="14" name="TextBox 13"/>
          <p:cNvSpPr txBox="1"/>
          <p:nvPr/>
        </p:nvSpPr>
        <p:spPr>
          <a:xfrm>
            <a:off x="3176587" y="1562800"/>
            <a:ext cx="3552825" cy="830997"/>
          </a:xfrm>
          <a:prstGeom prst="rect">
            <a:avLst/>
          </a:prstGeom>
          <a:solidFill>
            <a:schemeClr val="bg2">
              <a:lumMod val="60000"/>
              <a:lumOff val="40000"/>
            </a:schemeClr>
          </a:solidFill>
          <a:ln w="28575">
            <a:solidFill>
              <a:schemeClr val="tx1"/>
            </a:solidFill>
          </a:ln>
        </p:spPr>
        <p:txBody>
          <a:bodyPr wrap="square" rtlCol="0">
            <a:spAutoFit/>
          </a:bodyPr>
          <a:lstStyle/>
          <a:p>
            <a:r>
              <a:rPr lang="en-US" sz="2400" b="1" dirty="0" smtClean="0"/>
              <a:t>10 million = 900,000 pregnancies each year</a:t>
            </a:r>
            <a:endParaRPr lang="en-US" sz="2400" b="1" dirty="0"/>
          </a:p>
        </p:txBody>
      </p:sp>
      <p:sp>
        <p:nvSpPr>
          <p:cNvPr id="6" name="TextBox 5"/>
          <p:cNvSpPr txBox="1"/>
          <p:nvPr/>
        </p:nvSpPr>
        <p:spPr>
          <a:xfrm>
            <a:off x="3838575" y="2387015"/>
            <a:ext cx="457200" cy="523220"/>
          </a:xfrm>
          <a:prstGeom prst="rect">
            <a:avLst/>
          </a:prstGeom>
          <a:noFill/>
        </p:spPr>
        <p:txBody>
          <a:bodyPr wrap="square" rtlCol="0">
            <a:spAutoFit/>
          </a:bodyPr>
          <a:lstStyle/>
          <a:p>
            <a:r>
              <a:rPr lang="en-US" sz="2800" dirty="0" smtClean="0">
                <a:latin typeface="Wingdings"/>
                <a:ea typeface="Wingdings"/>
                <a:cs typeface="Wingdings"/>
                <a:sym typeface="Wingdings"/>
              </a:rPr>
              <a:t></a:t>
            </a:r>
            <a:endParaRPr lang="en-US" sz="2800" dirty="0"/>
          </a:p>
        </p:txBody>
      </p:sp>
    </p:spTree>
    <p:extLst>
      <p:ext uri="{BB962C8B-B14F-4D97-AF65-F5344CB8AC3E}">
        <p14:creationId xmlns:p14="http://schemas.microsoft.com/office/powerpoint/2010/main" val="288144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3180" y="287252"/>
            <a:ext cx="8229600" cy="1143000"/>
          </a:xfrm>
        </p:spPr>
        <p:txBody>
          <a:bodyPr>
            <a:normAutofit/>
          </a:bodyPr>
          <a:lstStyle/>
          <a:p>
            <a:pPr eaLnBrk="1" hangingPunct="1"/>
            <a:r>
              <a:rPr lang="en-US" dirty="0" smtClean="0"/>
              <a:t>Contraception Methods</a:t>
            </a:r>
          </a:p>
        </p:txBody>
      </p:sp>
      <p:sp>
        <p:nvSpPr>
          <p:cNvPr id="3" name="TextBox 2"/>
          <p:cNvSpPr txBox="1"/>
          <p:nvPr/>
        </p:nvSpPr>
        <p:spPr>
          <a:xfrm>
            <a:off x="8786477" y="263164"/>
            <a:ext cx="184666" cy="369332"/>
          </a:xfrm>
          <a:prstGeom prst="rect">
            <a:avLst/>
          </a:prstGeom>
          <a:noFill/>
        </p:spPr>
        <p:txBody>
          <a:bodyPr wrap="none" rtlCol="0">
            <a:spAutoFit/>
          </a:bodyPr>
          <a:lstStyle/>
          <a:p>
            <a:endParaRPr lang="en-US" dirty="0"/>
          </a:p>
        </p:txBody>
      </p:sp>
      <p:sp>
        <p:nvSpPr>
          <p:cNvPr id="10" name="Left Bracket 9"/>
          <p:cNvSpPr/>
          <p:nvPr/>
        </p:nvSpPr>
        <p:spPr>
          <a:xfrm rot="5400000">
            <a:off x="441025" y="1915887"/>
            <a:ext cx="343059" cy="816117"/>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Left Bracket 76"/>
          <p:cNvSpPr/>
          <p:nvPr/>
        </p:nvSpPr>
        <p:spPr>
          <a:xfrm rot="5400000">
            <a:off x="2117149" y="1228479"/>
            <a:ext cx="343059" cy="2193383"/>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Left Bracket 77"/>
          <p:cNvSpPr/>
          <p:nvPr/>
        </p:nvSpPr>
        <p:spPr>
          <a:xfrm rot="5400000">
            <a:off x="3872439" y="1918188"/>
            <a:ext cx="343059" cy="816117"/>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Left Bracket 78"/>
          <p:cNvSpPr/>
          <p:nvPr/>
        </p:nvSpPr>
        <p:spPr>
          <a:xfrm rot="5400000">
            <a:off x="6294426" y="575859"/>
            <a:ext cx="343059" cy="3500783"/>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 name="Group 12"/>
          <p:cNvGrpSpPr/>
          <p:nvPr/>
        </p:nvGrpSpPr>
        <p:grpSpPr>
          <a:xfrm>
            <a:off x="144647" y="1485118"/>
            <a:ext cx="8923336" cy="4838132"/>
            <a:chOff x="133699" y="1452271"/>
            <a:chExt cx="8923336" cy="4838132"/>
          </a:xfrm>
        </p:grpSpPr>
        <p:grpSp>
          <p:nvGrpSpPr>
            <p:cNvPr id="22" name="Group 21"/>
            <p:cNvGrpSpPr/>
            <p:nvPr/>
          </p:nvGrpSpPr>
          <p:grpSpPr>
            <a:xfrm>
              <a:off x="133699" y="1804861"/>
              <a:ext cx="8923336" cy="4485542"/>
              <a:chOff x="133699" y="1804861"/>
              <a:chExt cx="8923336" cy="4485542"/>
            </a:xfrm>
          </p:grpSpPr>
          <p:sp>
            <p:nvSpPr>
              <p:cNvPr id="9259" name="Text Box 44"/>
              <p:cNvSpPr txBox="1">
                <a:spLocks noChangeArrowheads="1"/>
              </p:cNvSpPr>
              <p:nvPr/>
            </p:nvSpPr>
            <p:spPr bwMode="auto">
              <a:xfrm>
                <a:off x="7380590" y="5907841"/>
                <a:ext cx="13309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a:latin typeface="+mj-lt"/>
                  </a:rPr>
                  <a:t>Sterilization</a:t>
                </a:r>
              </a:p>
            </p:txBody>
          </p:sp>
          <p:sp>
            <p:nvSpPr>
              <p:cNvPr id="81" name="Left Bracket 80"/>
              <p:cNvSpPr/>
              <p:nvPr/>
            </p:nvSpPr>
            <p:spPr>
              <a:xfrm rot="16200000">
                <a:off x="2127126" y="4669765"/>
                <a:ext cx="343059" cy="2213332"/>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Left Bracket 64"/>
              <p:cNvSpPr/>
              <p:nvPr/>
            </p:nvSpPr>
            <p:spPr>
              <a:xfrm rot="16200000">
                <a:off x="4468086" y="4656567"/>
                <a:ext cx="343059" cy="2257275"/>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Left Bracket 65"/>
              <p:cNvSpPr/>
              <p:nvPr/>
            </p:nvSpPr>
            <p:spPr>
              <a:xfrm rot="16200000">
                <a:off x="6396380" y="5061565"/>
                <a:ext cx="343059" cy="1429733"/>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Left Bracket 66"/>
              <p:cNvSpPr/>
              <p:nvPr/>
            </p:nvSpPr>
            <p:spPr>
              <a:xfrm rot="16200000">
                <a:off x="7852969" y="5122465"/>
                <a:ext cx="343059" cy="1321253"/>
              </a:xfrm>
              <a:prstGeom prst="leftBracket">
                <a:avLst>
                  <a:gd name="adj" fmla="val 43797"/>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9" name="Group 18"/>
              <p:cNvGrpSpPr/>
              <p:nvPr/>
            </p:nvGrpSpPr>
            <p:grpSpPr>
              <a:xfrm>
                <a:off x="133699" y="1804861"/>
                <a:ext cx="8923336" cy="4485542"/>
                <a:chOff x="133699" y="1699021"/>
                <a:chExt cx="8923336" cy="4485542"/>
              </a:xfrm>
            </p:grpSpPr>
            <p:grpSp>
              <p:nvGrpSpPr>
                <p:cNvPr id="6" name="Group 5"/>
                <p:cNvGrpSpPr/>
                <p:nvPr/>
              </p:nvGrpSpPr>
              <p:grpSpPr>
                <a:xfrm>
                  <a:off x="133699" y="1699021"/>
                  <a:ext cx="8923336" cy="4485542"/>
                  <a:chOff x="136762" y="2110320"/>
                  <a:chExt cx="8923336" cy="4485542"/>
                </a:xfrm>
              </p:grpSpPr>
              <p:sp>
                <p:nvSpPr>
                  <p:cNvPr id="9219" name="AutoShape 3"/>
                  <p:cNvSpPr>
                    <a:spLocks noChangeArrowheads="1"/>
                  </p:cNvSpPr>
                  <p:nvPr/>
                </p:nvSpPr>
                <p:spPr bwMode="auto">
                  <a:xfrm>
                    <a:off x="156458" y="3293536"/>
                    <a:ext cx="8903640" cy="642326"/>
                  </a:xfrm>
                  <a:prstGeom prst="rightArrow">
                    <a:avLst>
                      <a:gd name="adj1" fmla="val 50000"/>
                      <a:gd name="adj2" fmla="val 243750"/>
                    </a:avLst>
                  </a:prstGeom>
                  <a:solidFill>
                    <a:schemeClr val="bg2">
                      <a:lumMod val="60000"/>
                      <a:lumOff val="40000"/>
                    </a:schemeClr>
                  </a:solidFill>
                  <a:ln>
                    <a:solidFill>
                      <a:schemeClr val="tx1"/>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lstStyle/>
                  <a:p>
                    <a:endParaRPr lang="en-US" b="0"/>
                  </a:p>
                </p:txBody>
              </p:sp>
              <p:sp>
                <p:nvSpPr>
                  <p:cNvPr id="9220" name="Text Box 4"/>
                  <p:cNvSpPr txBox="1">
                    <a:spLocks noChangeArrowheads="1"/>
                  </p:cNvSpPr>
                  <p:nvPr/>
                </p:nvSpPr>
                <p:spPr bwMode="auto">
                  <a:xfrm>
                    <a:off x="136765" y="2776775"/>
                    <a:ext cx="9711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Episodic</a:t>
                    </a:r>
                  </a:p>
                </p:txBody>
              </p:sp>
              <p:sp>
                <p:nvSpPr>
                  <p:cNvPr id="9221" name="Text Box 5"/>
                  <p:cNvSpPr txBox="1">
                    <a:spLocks noChangeArrowheads="1"/>
                  </p:cNvSpPr>
                  <p:nvPr/>
                </p:nvSpPr>
                <p:spPr bwMode="auto">
                  <a:xfrm>
                    <a:off x="1087389" y="2776775"/>
                    <a:ext cx="6719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Daily</a:t>
                    </a:r>
                  </a:p>
                </p:txBody>
              </p:sp>
              <p:sp>
                <p:nvSpPr>
                  <p:cNvPr id="9222" name="Text Box 6"/>
                  <p:cNvSpPr txBox="1">
                    <a:spLocks noChangeArrowheads="1"/>
                  </p:cNvSpPr>
                  <p:nvPr/>
                </p:nvSpPr>
                <p:spPr bwMode="auto">
                  <a:xfrm>
                    <a:off x="1769474" y="2785517"/>
                    <a:ext cx="914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Weekly</a:t>
                    </a:r>
                  </a:p>
                </p:txBody>
              </p:sp>
              <p:sp>
                <p:nvSpPr>
                  <p:cNvPr id="9223" name="Text Box 7"/>
                  <p:cNvSpPr txBox="1">
                    <a:spLocks noChangeArrowheads="1"/>
                  </p:cNvSpPr>
                  <p:nvPr/>
                </p:nvSpPr>
                <p:spPr bwMode="auto">
                  <a:xfrm>
                    <a:off x="2668271" y="2785517"/>
                    <a:ext cx="10182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Monthly</a:t>
                    </a:r>
                  </a:p>
                </p:txBody>
              </p:sp>
              <p:sp>
                <p:nvSpPr>
                  <p:cNvPr id="9224" name="Text Box 8"/>
                  <p:cNvSpPr txBox="1">
                    <a:spLocks noChangeArrowheads="1"/>
                  </p:cNvSpPr>
                  <p:nvPr/>
                </p:nvSpPr>
                <p:spPr bwMode="auto">
                  <a:xfrm>
                    <a:off x="3676331" y="2776776"/>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3 </a:t>
                    </a:r>
                    <a:r>
                      <a:rPr lang="en-US" b="0" dirty="0" smtClean="0">
                        <a:latin typeface="+mj-lt"/>
                      </a:rPr>
                      <a:t>mos</a:t>
                    </a:r>
                    <a:endParaRPr lang="en-US" b="0" dirty="0">
                      <a:latin typeface="+mj-lt"/>
                    </a:endParaRPr>
                  </a:p>
                </p:txBody>
              </p:sp>
              <p:sp>
                <p:nvSpPr>
                  <p:cNvPr id="9225" name="Text Box 9"/>
                  <p:cNvSpPr txBox="1">
                    <a:spLocks noChangeArrowheads="1"/>
                  </p:cNvSpPr>
                  <p:nvPr/>
                </p:nvSpPr>
                <p:spPr bwMode="auto">
                  <a:xfrm>
                    <a:off x="4524257" y="2782898"/>
                    <a:ext cx="63350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smtClean="0">
                        <a:latin typeface="+mj-lt"/>
                      </a:rPr>
                      <a:t>3 yrs</a:t>
                    </a:r>
                    <a:endParaRPr lang="en-US" b="0" dirty="0">
                      <a:latin typeface="+mj-lt"/>
                    </a:endParaRPr>
                  </a:p>
                </p:txBody>
              </p:sp>
              <p:sp>
                <p:nvSpPr>
                  <p:cNvPr id="9226" name="Text Box 10"/>
                  <p:cNvSpPr txBox="1">
                    <a:spLocks noChangeArrowheads="1"/>
                  </p:cNvSpPr>
                  <p:nvPr/>
                </p:nvSpPr>
                <p:spPr bwMode="auto">
                  <a:xfrm>
                    <a:off x="5458087" y="2785199"/>
                    <a:ext cx="823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smtClean="0">
                        <a:latin typeface="+mj-lt"/>
                      </a:rPr>
                      <a:t>3</a:t>
                    </a:r>
                    <a:r>
                      <a:rPr lang="en-US" b="0" dirty="0">
                        <a:latin typeface="+mj-lt"/>
                      </a:rPr>
                      <a:t>-</a:t>
                    </a:r>
                    <a:r>
                      <a:rPr lang="en-US" b="0" dirty="0" smtClean="0">
                        <a:latin typeface="+mj-lt"/>
                      </a:rPr>
                      <a:t>5 </a:t>
                    </a:r>
                    <a:r>
                      <a:rPr lang="en-US" b="0" dirty="0">
                        <a:latin typeface="+mj-lt"/>
                      </a:rPr>
                      <a:t>yrs</a:t>
                    </a:r>
                  </a:p>
                </p:txBody>
              </p:sp>
              <p:sp>
                <p:nvSpPr>
                  <p:cNvPr id="9227" name="Text Box 11"/>
                  <p:cNvSpPr txBox="1">
                    <a:spLocks noChangeArrowheads="1"/>
                  </p:cNvSpPr>
                  <p:nvPr/>
                </p:nvSpPr>
                <p:spPr bwMode="auto">
                  <a:xfrm>
                    <a:off x="6376321" y="2785199"/>
                    <a:ext cx="75430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10 yrs</a:t>
                    </a:r>
                  </a:p>
                </p:txBody>
              </p:sp>
              <p:sp>
                <p:nvSpPr>
                  <p:cNvPr id="9228" name="Text Box 12"/>
                  <p:cNvSpPr txBox="1">
                    <a:spLocks noChangeArrowheads="1"/>
                  </p:cNvSpPr>
                  <p:nvPr/>
                </p:nvSpPr>
                <p:spPr bwMode="auto">
                  <a:xfrm>
                    <a:off x="7353081" y="2785199"/>
                    <a:ext cx="12493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dirty="0">
                        <a:latin typeface="+mj-lt"/>
                      </a:rPr>
                      <a:t>Permanent</a:t>
                    </a:r>
                  </a:p>
                </p:txBody>
              </p:sp>
              <p:sp>
                <p:nvSpPr>
                  <p:cNvPr id="9229" name="Text Box 13"/>
                  <p:cNvSpPr txBox="1">
                    <a:spLocks noChangeArrowheads="1"/>
                  </p:cNvSpPr>
                  <p:nvPr/>
                </p:nvSpPr>
                <p:spPr bwMode="auto">
                  <a:xfrm>
                    <a:off x="136762" y="4199841"/>
                    <a:ext cx="8604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dirty="0">
                        <a:latin typeface="+mj-lt"/>
                      </a:rPr>
                      <a:t>Barrier</a:t>
                    </a:r>
                  </a:p>
                </p:txBody>
              </p:sp>
              <p:sp>
                <p:nvSpPr>
                  <p:cNvPr id="9230" name="Text Box 14"/>
                  <p:cNvSpPr txBox="1">
                    <a:spLocks noChangeArrowheads="1"/>
                  </p:cNvSpPr>
                  <p:nvPr/>
                </p:nvSpPr>
                <p:spPr bwMode="auto">
                  <a:xfrm>
                    <a:off x="1055171" y="4521814"/>
                    <a:ext cx="6778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dirty="0">
                        <a:latin typeface="+mj-lt"/>
                      </a:rPr>
                      <a:t>OCPs</a:t>
                    </a:r>
                  </a:p>
                </p:txBody>
              </p:sp>
              <p:sp>
                <p:nvSpPr>
                  <p:cNvPr id="9231" name="Text Box 15"/>
                  <p:cNvSpPr txBox="1">
                    <a:spLocks noChangeArrowheads="1"/>
                  </p:cNvSpPr>
                  <p:nvPr/>
                </p:nvSpPr>
                <p:spPr bwMode="auto">
                  <a:xfrm>
                    <a:off x="1849318" y="4328990"/>
                    <a:ext cx="74136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dirty="0">
                        <a:latin typeface="+mj-lt"/>
                      </a:rPr>
                      <a:t>Patch</a:t>
                    </a:r>
                  </a:p>
                </p:txBody>
              </p:sp>
              <p:sp>
                <p:nvSpPr>
                  <p:cNvPr id="9232" name="Text Box 16"/>
                  <p:cNvSpPr txBox="1">
                    <a:spLocks noChangeArrowheads="1"/>
                  </p:cNvSpPr>
                  <p:nvPr/>
                </p:nvSpPr>
                <p:spPr bwMode="auto">
                  <a:xfrm>
                    <a:off x="2792934" y="4505756"/>
                    <a:ext cx="6078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dirty="0">
                        <a:latin typeface="+mj-lt"/>
                      </a:rPr>
                      <a:t>Ring</a:t>
                    </a:r>
                  </a:p>
                </p:txBody>
              </p:sp>
              <p:sp>
                <p:nvSpPr>
                  <p:cNvPr id="9233" name="Text Box 17"/>
                  <p:cNvSpPr txBox="1">
                    <a:spLocks noChangeArrowheads="1"/>
                  </p:cNvSpPr>
                  <p:nvPr/>
                </p:nvSpPr>
                <p:spPr bwMode="auto">
                  <a:xfrm>
                    <a:off x="3372459" y="4468034"/>
                    <a:ext cx="116976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dirty="0">
                        <a:latin typeface="+mj-lt"/>
                      </a:rPr>
                      <a:t>DMPA</a:t>
                    </a:r>
                  </a:p>
                  <a:p>
                    <a:pPr algn="ctr"/>
                    <a:r>
                      <a:rPr lang="en-US" dirty="0">
                        <a:solidFill>
                          <a:schemeClr val="tx2"/>
                        </a:solidFill>
                        <a:latin typeface="+mj-lt"/>
                      </a:rPr>
                      <a:t>(IM or SQ)</a:t>
                    </a:r>
                  </a:p>
                </p:txBody>
              </p:sp>
              <p:sp>
                <p:nvSpPr>
                  <p:cNvPr id="9234" name="Text Box 18"/>
                  <p:cNvSpPr txBox="1">
                    <a:spLocks noChangeArrowheads="1"/>
                  </p:cNvSpPr>
                  <p:nvPr/>
                </p:nvSpPr>
                <p:spPr bwMode="auto">
                  <a:xfrm>
                    <a:off x="4296823" y="4134651"/>
                    <a:ext cx="112082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dirty="0">
                        <a:latin typeface="+mj-lt"/>
                      </a:rPr>
                      <a:t>Progestin </a:t>
                    </a:r>
                  </a:p>
                  <a:p>
                    <a:pPr algn="ctr"/>
                    <a:r>
                      <a:rPr lang="en-US" dirty="0">
                        <a:latin typeface="+mj-lt"/>
                      </a:rPr>
                      <a:t>Implant </a:t>
                    </a:r>
                  </a:p>
                  <a:p>
                    <a:pPr algn="ctr"/>
                    <a:endParaRPr lang="en-US" dirty="0">
                      <a:latin typeface="Garamond" pitchFamily="18" charset="0"/>
                    </a:endParaRPr>
                  </a:p>
                </p:txBody>
              </p:sp>
              <p:sp>
                <p:nvSpPr>
                  <p:cNvPr id="9235" name="Text Box 19"/>
                  <p:cNvSpPr txBox="1">
                    <a:spLocks noChangeArrowheads="1"/>
                  </p:cNvSpPr>
                  <p:nvPr/>
                </p:nvSpPr>
                <p:spPr bwMode="auto">
                  <a:xfrm>
                    <a:off x="5311896" y="4515684"/>
                    <a:ext cx="10098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dirty="0">
                        <a:latin typeface="+mj-lt"/>
                      </a:rPr>
                      <a:t>LNG-</a:t>
                    </a:r>
                    <a:r>
                      <a:rPr lang="en-US" dirty="0" smtClean="0">
                        <a:latin typeface="+mj-lt"/>
                      </a:rPr>
                      <a:t>IUD</a:t>
                    </a:r>
                    <a:endParaRPr lang="en-US" dirty="0">
                      <a:latin typeface="+mj-lt"/>
                    </a:endParaRPr>
                  </a:p>
                </p:txBody>
              </p:sp>
              <p:sp>
                <p:nvSpPr>
                  <p:cNvPr id="9236" name="Text Box 20"/>
                  <p:cNvSpPr txBox="1">
                    <a:spLocks noChangeArrowheads="1"/>
                  </p:cNvSpPr>
                  <p:nvPr/>
                </p:nvSpPr>
                <p:spPr bwMode="auto">
                  <a:xfrm>
                    <a:off x="6325536" y="4321918"/>
                    <a:ext cx="87716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dirty="0">
                        <a:latin typeface="+mj-lt"/>
                      </a:rPr>
                      <a:t>Copper</a:t>
                    </a:r>
                  </a:p>
                  <a:p>
                    <a:pPr algn="ctr"/>
                    <a:r>
                      <a:rPr lang="en-US" dirty="0">
                        <a:latin typeface="+mj-lt"/>
                      </a:rPr>
                      <a:t>IUD</a:t>
                    </a:r>
                  </a:p>
                </p:txBody>
              </p:sp>
              <p:sp>
                <p:nvSpPr>
                  <p:cNvPr id="9237" name="Text Box 21"/>
                  <p:cNvSpPr txBox="1">
                    <a:spLocks noChangeArrowheads="1"/>
                  </p:cNvSpPr>
                  <p:nvPr/>
                </p:nvSpPr>
                <p:spPr bwMode="auto">
                  <a:xfrm>
                    <a:off x="7250531" y="4216099"/>
                    <a:ext cx="152401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dirty="0">
                        <a:latin typeface="+mj-lt"/>
                      </a:rPr>
                      <a:t>BTL</a:t>
                    </a:r>
                  </a:p>
                  <a:p>
                    <a:pPr algn="ctr"/>
                    <a:r>
                      <a:rPr lang="en-US" dirty="0" err="1">
                        <a:latin typeface="+mj-lt"/>
                      </a:rPr>
                      <a:t>Hysteroscopic</a:t>
                    </a:r>
                    <a:endParaRPr lang="en-US" dirty="0">
                      <a:latin typeface="+mj-lt"/>
                    </a:endParaRPr>
                  </a:p>
                  <a:p>
                    <a:pPr algn="ctr"/>
                    <a:r>
                      <a:rPr lang="en-US" dirty="0">
                        <a:latin typeface="+mj-lt"/>
                      </a:rPr>
                      <a:t>Vasectomy</a:t>
                    </a:r>
                  </a:p>
                </p:txBody>
              </p:sp>
              <p:sp>
                <p:nvSpPr>
                  <p:cNvPr id="9238" name="Line 22"/>
                  <p:cNvSpPr>
                    <a:spLocks noChangeAspect="1" noChangeShapeType="1"/>
                  </p:cNvSpPr>
                  <p:nvPr/>
                </p:nvSpPr>
                <p:spPr bwMode="auto">
                  <a:xfrm>
                    <a:off x="1368693" y="3206989"/>
                    <a:ext cx="0" cy="1347211"/>
                  </a:xfrm>
                  <a:prstGeom prst="line">
                    <a:avLst/>
                  </a:prstGeom>
                  <a:noFill/>
                  <a:ln w="12700">
                    <a:solidFill>
                      <a:schemeClr val="tx1"/>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39" name="Line 23"/>
                  <p:cNvSpPr>
                    <a:spLocks noChangeShapeType="1"/>
                  </p:cNvSpPr>
                  <p:nvPr/>
                </p:nvSpPr>
                <p:spPr bwMode="auto">
                  <a:xfrm>
                    <a:off x="2209800" y="3205794"/>
                    <a:ext cx="0" cy="1152144"/>
                  </a:xfrm>
                  <a:prstGeom prst="line">
                    <a:avLst/>
                  </a:prstGeom>
                  <a:noFill/>
                  <a:ln w="12700">
                    <a:solidFill>
                      <a:srgbClr val="293363"/>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40" name="Line 24"/>
                  <p:cNvSpPr>
                    <a:spLocks noChangeShapeType="1"/>
                  </p:cNvSpPr>
                  <p:nvPr/>
                </p:nvSpPr>
                <p:spPr bwMode="auto">
                  <a:xfrm>
                    <a:off x="3114258" y="3200398"/>
                    <a:ext cx="0" cy="1319779"/>
                  </a:xfrm>
                  <a:prstGeom prst="line">
                    <a:avLst/>
                  </a:prstGeom>
                  <a:noFill/>
                  <a:ln w="12700">
                    <a:solidFill>
                      <a:srgbClr val="1E1D64"/>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41" name="Line 25"/>
                  <p:cNvSpPr>
                    <a:spLocks noChangeShapeType="1"/>
                  </p:cNvSpPr>
                  <p:nvPr/>
                </p:nvSpPr>
                <p:spPr bwMode="auto">
                  <a:xfrm>
                    <a:off x="4007673" y="3200400"/>
                    <a:ext cx="0" cy="1203960"/>
                  </a:xfrm>
                  <a:prstGeom prst="line">
                    <a:avLst/>
                  </a:prstGeom>
                  <a:noFill/>
                  <a:ln w="12700">
                    <a:solidFill>
                      <a:srgbClr val="293363"/>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42" name="Line 26"/>
                  <p:cNvSpPr>
                    <a:spLocks noChangeShapeType="1"/>
                  </p:cNvSpPr>
                  <p:nvPr/>
                </p:nvSpPr>
                <p:spPr bwMode="auto">
                  <a:xfrm>
                    <a:off x="5771316" y="3200400"/>
                    <a:ext cx="0" cy="1292352"/>
                  </a:xfrm>
                  <a:prstGeom prst="line">
                    <a:avLst/>
                  </a:prstGeom>
                  <a:noFill/>
                  <a:ln w="12700">
                    <a:solidFill>
                      <a:srgbClr val="293363"/>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43" name="Line 27"/>
                  <p:cNvSpPr>
                    <a:spLocks noChangeShapeType="1"/>
                  </p:cNvSpPr>
                  <p:nvPr/>
                </p:nvSpPr>
                <p:spPr bwMode="auto">
                  <a:xfrm>
                    <a:off x="6719946" y="3200398"/>
                    <a:ext cx="0" cy="1146043"/>
                  </a:xfrm>
                  <a:prstGeom prst="line">
                    <a:avLst/>
                  </a:prstGeom>
                  <a:noFill/>
                  <a:ln w="12700">
                    <a:solidFill>
                      <a:srgbClr val="1E1D64"/>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44" name="Line 28"/>
                  <p:cNvSpPr>
                    <a:spLocks noChangeShapeType="1"/>
                  </p:cNvSpPr>
                  <p:nvPr/>
                </p:nvSpPr>
                <p:spPr bwMode="auto">
                  <a:xfrm>
                    <a:off x="7999032" y="3206989"/>
                    <a:ext cx="0" cy="1042411"/>
                  </a:xfrm>
                  <a:prstGeom prst="line">
                    <a:avLst/>
                  </a:prstGeom>
                  <a:noFill/>
                  <a:ln w="12700">
                    <a:solidFill>
                      <a:srgbClr val="293363"/>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51" name="Line 36"/>
                  <p:cNvSpPr>
                    <a:spLocks noChangeShapeType="1"/>
                  </p:cNvSpPr>
                  <p:nvPr/>
                </p:nvSpPr>
                <p:spPr bwMode="auto">
                  <a:xfrm>
                    <a:off x="589716" y="3200400"/>
                    <a:ext cx="0" cy="1066800"/>
                  </a:xfrm>
                  <a:prstGeom prst="line">
                    <a:avLst/>
                  </a:prstGeom>
                  <a:noFill/>
                  <a:ln w="12700">
                    <a:solidFill>
                      <a:srgbClr val="293363"/>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p>
                </p:txBody>
              </p:sp>
              <p:sp>
                <p:nvSpPr>
                  <p:cNvPr id="9256" name="Text Box 41"/>
                  <p:cNvSpPr txBox="1">
                    <a:spLocks noChangeArrowheads="1"/>
                  </p:cNvSpPr>
                  <p:nvPr/>
                </p:nvSpPr>
                <p:spPr bwMode="auto">
                  <a:xfrm>
                    <a:off x="1177230" y="6220647"/>
                    <a:ext cx="21735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a:latin typeface="+mj-lt"/>
                      </a:rPr>
                      <a:t>Combined Hormonal</a:t>
                    </a:r>
                  </a:p>
                </p:txBody>
              </p:sp>
              <p:sp>
                <p:nvSpPr>
                  <p:cNvPr id="9257" name="Text Box 42"/>
                  <p:cNvSpPr txBox="1">
                    <a:spLocks noChangeArrowheads="1"/>
                  </p:cNvSpPr>
                  <p:nvPr/>
                </p:nvSpPr>
                <p:spPr bwMode="auto">
                  <a:xfrm>
                    <a:off x="3869585" y="6226530"/>
                    <a:ext cx="159530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a:latin typeface="+mj-lt"/>
                      </a:rPr>
                      <a:t>Progestin Only</a:t>
                    </a:r>
                  </a:p>
                </p:txBody>
              </p:sp>
              <p:sp>
                <p:nvSpPr>
                  <p:cNvPr id="9258" name="Text Box 43"/>
                  <p:cNvSpPr txBox="1">
                    <a:spLocks noChangeArrowheads="1"/>
                  </p:cNvSpPr>
                  <p:nvPr/>
                </p:nvSpPr>
                <p:spPr bwMode="auto">
                  <a:xfrm>
                    <a:off x="6335984" y="6226530"/>
                    <a:ext cx="5424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smtClean="0">
                        <a:latin typeface="+mj-lt"/>
                      </a:rPr>
                      <a:t>IUD</a:t>
                    </a:r>
                    <a:endParaRPr lang="en-US" dirty="0">
                      <a:latin typeface="+mj-lt"/>
                    </a:endParaRPr>
                  </a:p>
                </p:txBody>
              </p:sp>
              <p:sp>
                <p:nvSpPr>
                  <p:cNvPr id="9263" name="Text Box 49"/>
                  <p:cNvSpPr txBox="1">
                    <a:spLocks noChangeArrowheads="1"/>
                  </p:cNvSpPr>
                  <p:nvPr/>
                </p:nvSpPr>
                <p:spPr bwMode="auto">
                  <a:xfrm>
                    <a:off x="305762" y="4670285"/>
                    <a:ext cx="4194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dirty="0">
                        <a:latin typeface="+mj-lt"/>
                      </a:rPr>
                      <a:t>EC</a:t>
                    </a:r>
                  </a:p>
                </p:txBody>
              </p:sp>
              <p:sp>
                <p:nvSpPr>
                  <p:cNvPr id="9266" name="Line 53"/>
                  <p:cNvSpPr>
                    <a:spLocks noChangeShapeType="1"/>
                  </p:cNvSpPr>
                  <p:nvPr/>
                </p:nvSpPr>
                <p:spPr bwMode="auto">
                  <a:xfrm>
                    <a:off x="4807854" y="3200399"/>
                    <a:ext cx="0" cy="963165"/>
                  </a:xfrm>
                  <a:prstGeom prst="line">
                    <a:avLst/>
                  </a:prstGeom>
                  <a:noFill/>
                  <a:ln w="12700">
                    <a:solidFill>
                      <a:srgbClr val="1E1D64"/>
                    </a:solidFill>
                    <a:round/>
                    <a:headEnd type="none" w="sm" len="sm"/>
                    <a:tailEnd type="triangle" w="sm" len="sm"/>
                  </a:ln>
                  <a:extLst>
                    <a:ext uri="{909E8E84-426E-40dd-AFC4-6F175D3DCCD1}">
                      <a14:hiddenFill xmlns="" xmlns:a14="http://schemas.microsoft.com/office/drawing/2010/main">
                        <a:noFill/>
                      </a14:hiddenFill>
                    </a:ext>
                  </a:extLst>
                </p:spPr>
                <p:txBody>
                  <a:bodyPr>
                    <a:spAutoFit/>
                  </a:bodyPr>
                  <a:lstStyle/>
                  <a:p>
                    <a:endParaRPr lang="en-US">
                      <a:solidFill>
                        <a:srgbClr val="FF6600"/>
                      </a:solidFill>
                    </a:endParaRPr>
                  </a:p>
                </p:txBody>
              </p:sp>
              <p:sp>
                <p:nvSpPr>
                  <p:cNvPr id="12" name="TextBox 11"/>
                  <p:cNvSpPr txBox="1"/>
                  <p:nvPr/>
                </p:nvSpPr>
                <p:spPr>
                  <a:xfrm>
                    <a:off x="6086996" y="2110320"/>
                    <a:ext cx="698629" cy="369332"/>
                  </a:xfrm>
                  <a:prstGeom prst="rect">
                    <a:avLst/>
                  </a:prstGeom>
                  <a:noFill/>
                </p:spPr>
                <p:txBody>
                  <a:bodyPr wrap="none" rtlCol="0">
                    <a:spAutoFit/>
                  </a:bodyPr>
                  <a:lstStyle/>
                  <a:p>
                    <a:r>
                      <a:rPr lang="en-US" b="1" dirty="0" smtClean="0">
                        <a:latin typeface="+mj-lt"/>
                      </a:rPr>
                      <a:t>&gt;99%</a:t>
                    </a:r>
                    <a:endParaRPr lang="en-US" b="1" dirty="0">
                      <a:latin typeface="+mj-lt"/>
                    </a:endParaRPr>
                  </a:p>
                </p:txBody>
              </p:sp>
              <p:sp>
                <p:nvSpPr>
                  <p:cNvPr id="70" name="TextBox 69"/>
                  <p:cNvSpPr txBox="1"/>
                  <p:nvPr/>
                </p:nvSpPr>
                <p:spPr>
                  <a:xfrm>
                    <a:off x="3762597" y="2110320"/>
                    <a:ext cx="586932" cy="369332"/>
                  </a:xfrm>
                  <a:prstGeom prst="rect">
                    <a:avLst/>
                  </a:prstGeom>
                  <a:noFill/>
                </p:spPr>
                <p:txBody>
                  <a:bodyPr wrap="none" rtlCol="0">
                    <a:spAutoFit/>
                  </a:bodyPr>
                  <a:lstStyle/>
                  <a:p>
                    <a:r>
                      <a:rPr lang="en-US" b="1" dirty="0" smtClean="0">
                        <a:latin typeface="+mj-lt"/>
                      </a:rPr>
                      <a:t>94%</a:t>
                    </a:r>
                    <a:endParaRPr lang="en-US" b="1" dirty="0">
                      <a:latin typeface="+mj-lt"/>
                    </a:endParaRPr>
                  </a:p>
                </p:txBody>
              </p:sp>
              <p:sp>
                <p:nvSpPr>
                  <p:cNvPr id="71" name="TextBox 70"/>
                  <p:cNvSpPr txBox="1"/>
                  <p:nvPr/>
                </p:nvSpPr>
                <p:spPr>
                  <a:xfrm>
                    <a:off x="2080200" y="2121988"/>
                    <a:ext cx="586932" cy="369332"/>
                  </a:xfrm>
                  <a:prstGeom prst="rect">
                    <a:avLst/>
                  </a:prstGeom>
                  <a:noFill/>
                </p:spPr>
                <p:txBody>
                  <a:bodyPr wrap="none" rtlCol="0">
                    <a:spAutoFit/>
                  </a:bodyPr>
                  <a:lstStyle/>
                  <a:p>
                    <a:r>
                      <a:rPr lang="en-US" b="1" dirty="0" smtClean="0">
                        <a:latin typeface="+mj-lt"/>
                      </a:rPr>
                      <a:t>91%</a:t>
                    </a:r>
                    <a:endParaRPr lang="en-US" b="1" dirty="0">
                      <a:latin typeface="+mj-lt"/>
                    </a:endParaRPr>
                  </a:p>
                </p:txBody>
              </p:sp>
              <p:sp>
                <p:nvSpPr>
                  <p:cNvPr id="72" name="TextBox 71"/>
                  <p:cNvSpPr txBox="1"/>
                  <p:nvPr/>
                </p:nvSpPr>
                <p:spPr>
                  <a:xfrm>
                    <a:off x="255558" y="2110320"/>
                    <a:ext cx="701897" cy="369332"/>
                  </a:xfrm>
                  <a:prstGeom prst="rect">
                    <a:avLst/>
                  </a:prstGeom>
                  <a:noFill/>
                </p:spPr>
                <p:txBody>
                  <a:bodyPr wrap="none" rtlCol="0">
                    <a:spAutoFit/>
                  </a:bodyPr>
                  <a:lstStyle/>
                  <a:p>
                    <a:r>
                      <a:rPr lang="en-US" b="1" dirty="0" smtClean="0">
                        <a:latin typeface="+mj-lt"/>
                      </a:rPr>
                      <a:t>&lt;88%</a:t>
                    </a:r>
                    <a:endParaRPr lang="en-US" b="1" dirty="0">
                      <a:latin typeface="+mj-lt"/>
                    </a:endParaRPr>
                  </a:p>
                </p:txBody>
              </p:sp>
              <p:sp>
                <p:nvSpPr>
                  <p:cNvPr id="68" name="Text Box 13"/>
                  <p:cNvSpPr txBox="1">
                    <a:spLocks noChangeArrowheads="1"/>
                  </p:cNvSpPr>
                  <p:nvPr/>
                </p:nvSpPr>
                <p:spPr bwMode="auto">
                  <a:xfrm>
                    <a:off x="243423" y="4448087"/>
                    <a:ext cx="56551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dirty="0" smtClean="0">
                        <a:latin typeface="+mj-lt"/>
                      </a:rPr>
                      <a:t>NFP</a:t>
                    </a:r>
                    <a:endParaRPr lang="en-US" dirty="0">
                      <a:latin typeface="+mj-lt"/>
                    </a:endParaRPr>
                  </a:p>
                </p:txBody>
              </p:sp>
            </p:grpSp>
            <p:pic>
              <p:nvPicPr>
                <p:cNvPr id="5" name="Picture 4" descr="implanon.JPG"/>
                <p:cNvPicPr>
                  <a:picLocks noChangeAspect="1"/>
                </p:cNvPicPr>
                <p:nvPr/>
              </p:nvPicPr>
              <p:blipFill rotWithShape="1">
                <a:blip r:embed="rId3">
                  <a:extLst>
                    <a:ext uri="{28A0092B-C50C-407E-A947-70E740481C1C}">
                      <a14:useLocalDpi xmlns:a14="http://schemas.microsoft.com/office/drawing/2010/main" val="0"/>
                    </a:ext>
                  </a:extLst>
                </a:blip>
                <a:srcRect b="12395"/>
                <a:stretch/>
              </p:blipFill>
              <p:spPr>
                <a:xfrm>
                  <a:off x="4572286" y="4314849"/>
                  <a:ext cx="619125" cy="759338"/>
                </a:xfrm>
                <a:prstGeom prst="rect">
                  <a:avLst/>
                </a:prstGeom>
              </p:spPr>
            </p:pic>
            <p:pic>
              <p:nvPicPr>
                <p:cNvPr id="8" name="Picture 7" descr="nuvar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0874" y="4473148"/>
                  <a:ext cx="636856" cy="617465"/>
                </a:xfrm>
                <a:prstGeom prst="rect">
                  <a:avLst/>
                </a:prstGeom>
              </p:spPr>
            </p:pic>
            <p:pic>
              <p:nvPicPr>
                <p:cNvPr id="9" name="Picture 8" descr="miren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3220" y="4452671"/>
                  <a:ext cx="590869" cy="60156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309" y="4646229"/>
                  <a:ext cx="582375" cy="569547"/>
                </a:xfrm>
                <a:prstGeom prst="rect">
                  <a:avLst/>
                </a:prstGeom>
              </p:spPr>
            </p:pic>
            <p:pic>
              <p:nvPicPr>
                <p:cNvPr id="17" name="Picture 16"/>
                <p:cNvPicPr>
                  <a:picLocks noChangeAspect="1"/>
                </p:cNvPicPr>
                <p:nvPr/>
              </p:nvPicPr>
              <p:blipFill>
                <a:blip r:embed="rId7"/>
                <a:stretch>
                  <a:fillRect/>
                </a:stretch>
              </p:blipFill>
              <p:spPr>
                <a:xfrm>
                  <a:off x="1878195" y="4289152"/>
                  <a:ext cx="665251" cy="665251"/>
                </a:xfrm>
                <a:prstGeom prst="rect">
                  <a:avLst/>
                </a:prstGeom>
              </p:spPr>
            </p:pic>
            <p:pic>
              <p:nvPicPr>
                <p:cNvPr id="18" name="Picture 17"/>
                <p:cNvPicPr>
                  <a:picLocks noChangeAspect="1"/>
                </p:cNvPicPr>
                <p:nvPr/>
              </p:nvPicPr>
              <p:blipFill rotWithShape="1">
                <a:blip r:embed="rId8"/>
                <a:srcRect l="9947" b="11497"/>
                <a:stretch/>
              </p:blipFill>
              <p:spPr>
                <a:xfrm>
                  <a:off x="3676623" y="4683979"/>
                  <a:ext cx="599820" cy="618977"/>
                </a:xfrm>
                <a:prstGeom prst="rect">
                  <a:avLst/>
                </a:prstGeom>
              </p:spPr>
            </p:pic>
            <p:pic>
              <p:nvPicPr>
                <p:cNvPr id="20" name="Picture 19"/>
                <p:cNvPicPr>
                  <a:picLocks noChangeAspect="1"/>
                </p:cNvPicPr>
                <p:nvPr/>
              </p:nvPicPr>
              <p:blipFill>
                <a:blip r:embed="rId9"/>
                <a:stretch>
                  <a:fillRect/>
                </a:stretch>
              </p:blipFill>
              <p:spPr>
                <a:xfrm>
                  <a:off x="232274" y="5210382"/>
                  <a:ext cx="619828" cy="619828"/>
                </a:xfrm>
                <a:prstGeom prst="rect">
                  <a:avLst/>
                </a:prstGeom>
              </p:spPr>
            </p:pic>
            <p:pic>
              <p:nvPicPr>
                <p:cNvPr id="21" name="Picture 20"/>
                <p:cNvPicPr>
                  <a:picLocks noChangeAspect="1"/>
                </p:cNvPicPr>
                <p:nvPr/>
              </p:nvPicPr>
              <p:blipFill>
                <a:blip r:embed="rId10"/>
                <a:stretch>
                  <a:fillRect/>
                </a:stretch>
              </p:blipFill>
              <p:spPr>
                <a:xfrm>
                  <a:off x="7688493" y="4797980"/>
                  <a:ext cx="634428" cy="543389"/>
                </a:xfrm>
                <a:prstGeom prst="rect">
                  <a:avLst/>
                </a:prstGeom>
              </p:spPr>
            </p:pic>
            <p:pic>
              <p:nvPicPr>
                <p:cNvPr id="69" name="Content Placeholder 2"/>
                <p:cNvPicPr>
                  <a:picLocks noChangeAspect="1"/>
                </p:cNvPicPr>
                <p:nvPr/>
              </p:nvPicPr>
              <p:blipFill>
                <a:blip r:embed="rId11"/>
                <a:srcRect t="8149" b="8149"/>
                <a:stretch>
                  <a:fillRect/>
                </a:stretch>
              </p:blipFill>
              <p:spPr>
                <a:xfrm>
                  <a:off x="1064754" y="4449099"/>
                  <a:ext cx="621072" cy="696020"/>
                </a:xfrm>
                <a:prstGeom prst="rect">
                  <a:avLst/>
                </a:prstGeom>
                <a:scene3d>
                  <a:camera prst="orthographicFront">
                    <a:rot lat="0" lon="0" rev="5400000"/>
                  </a:camera>
                  <a:lightRig rig="threePt" dir="t"/>
                </a:scene3d>
              </p:spPr>
            </p:pic>
          </p:grpSp>
        </p:grpSp>
        <p:sp>
          <p:nvSpPr>
            <p:cNvPr id="2" name="TextBox 1"/>
            <p:cNvSpPr txBox="1"/>
            <p:nvPr/>
          </p:nvSpPr>
          <p:spPr>
            <a:xfrm>
              <a:off x="2114189" y="1452271"/>
              <a:ext cx="1715509" cy="369332"/>
            </a:xfrm>
            <a:prstGeom prst="rect">
              <a:avLst/>
            </a:prstGeom>
            <a:noFill/>
          </p:spPr>
          <p:txBody>
            <a:bodyPr wrap="none" rtlCol="0">
              <a:spAutoFit/>
            </a:bodyPr>
            <a:lstStyle/>
            <a:p>
              <a:r>
                <a:rPr lang="en-US" b="1" dirty="0" smtClean="0"/>
                <a:t>Least Effective</a:t>
              </a:r>
              <a:endParaRPr lang="en-US" b="1" dirty="0"/>
            </a:p>
          </p:txBody>
        </p:sp>
        <p:sp>
          <p:nvSpPr>
            <p:cNvPr id="4" name="TextBox 3"/>
            <p:cNvSpPr txBox="1"/>
            <p:nvPr/>
          </p:nvSpPr>
          <p:spPr>
            <a:xfrm>
              <a:off x="5061801" y="1458968"/>
              <a:ext cx="1669072" cy="369332"/>
            </a:xfrm>
            <a:prstGeom prst="rect">
              <a:avLst/>
            </a:prstGeom>
            <a:noFill/>
          </p:spPr>
          <p:txBody>
            <a:bodyPr wrap="none" rtlCol="0">
              <a:spAutoFit/>
            </a:bodyPr>
            <a:lstStyle/>
            <a:p>
              <a:r>
                <a:rPr lang="en-US" b="1" dirty="0" smtClean="0"/>
                <a:t>Most Effective</a:t>
              </a:r>
              <a:endParaRPr lang="en-US" b="1" dirty="0"/>
            </a:p>
          </p:txBody>
        </p:sp>
        <p:sp>
          <p:nvSpPr>
            <p:cNvPr id="23" name="Left Arrow 22"/>
            <p:cNvSpPr/>
            <p:nvPr/>
          </p:nvSpPr>
          <p:spPr>
            <a:xfrm>
              <a:off x="586653" y="1533263"/>
              <a:ext cx="1399469" cy="249507"/>
            </a:xfrm>
            <a:prstGeom prst="leftArrow">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Left Arrow 73"/>
            <p:cNvSpPr/>
            <p:nvPr/>
          </p:nvSpPr>
          <p:spPr>
            <a:xfrm rot="10800000">
              <a:off x="6895383" y="1533263"/>
              <a:ext cx="1399469" cy="249507"/>
            </a:xfrm>
            <a:prstGeom prst="leftArrow">
              <a:avLst/>
            </a:prstGeom>
            <a:solidFill>
              <a:srgbClr val="008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11" name="Picture 10" descr="ParaGard_Birth_Control_1280x720.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92641" y="4620960"/>
            <a:ext cx="565558" cy="729397"/>
          </a:xfrm>
          <a:prstGeom prst="rect">
            <a:avLst/>
          </a:prstGeom>
        </p:spPr>
      </p:pic>
    </p:spTree>
    <p:extLst>
      <p:ext uri="{BB962C8B-B14F-4D97-AF65-F5344CB8AC3E}">
        <p14:creationId xmlns:p14="http://schemas.microsoft.com/office/powerpoint/2010/main" val="552353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304800"/>
            <a:ext cx="7772400" cy="1143000"/>
          </a:xfrm>
        </p:spPr>
        <p:txBody>
          <a:bodyPr/>
          <a:lstStyle/>
          <a:p>
            <a:pPr eaLnBrk="1" hangingPunct="1">
              <a:defRPr/>
            </a:pPr>
            <a:r>
              <a:rPr lang="en-US" dirty="0">
                <a:cs typeface="+mj-cs"/>
              </a:rPr>
              <a:t>Natural </a:t>
            </a:r>
            <a:r>
              <a:rPr lang="en-US" dirty="0" smtClean="0">
                <a:cs typeface="+mj-cs"/>
              </a:rPr>
              <a:t>Family </a:t>
            </a:r>
            <a:r>
              <a:rPr lang="en-US" dirty="0">
                <a:cs typeface="+mj-cs"/>
              </a:rPr>
              <a:t>Planning</a:t>
            </a:r>
            <a:r>
              <a:rPr lang="en-US" b="1" dirty="0">
                <a:cs typeface="+mj-cs"/>
              </a:rPr>
              <a:t>  </a:t>
            </a:r>
          </a:p>
        </p:txBody>
      </p:sp>
      <p:graphicFrame>
        <p:nvGraphicFramePr>
          <p:cNvPr id="292867" name="Group 3"/>
          <p:cNvGraphicFramePr>
            <a:graphicFrameLocks noGrp="1"/>
          </p:cNvGraphicFramePr>
          <p:nvPr>
            <p:ph type="tbl" idx="1"/>
            <p:extLst>
              <p:ext uri="{D42A27DB-BD31-4B8C-83A1-F6EECF244321}">
                <p14:modId xmlns:p14="http://schemas.microsoft.com/office/powerpoint/2010/main" val="361106563"/>
              </p:ext>
            </p:extLst>
          </p:nvPr>
        </p:nvGraphicFramePr>
        <p:xfrm>
          <a:off x="634974" y="1595766"/>
          <a:ext cx="7202846" cy="4357372"/>
        </p:xfrm>
        <a:graphic>
          <a:graphicData uri="http://schemas.openxmlformats.org/drawingml/2006/table">
            <a:tbl>
              <a:tblPr/>
              <a:tblGrid>
                <a:gridCol w="3830190"/>
                <a:gridCol w="1686328"/>
                <a:gridCol w="1686328"/>
              </a:tblGrid>
              <a:tr h="439785">
                <a:tc rowSpan="2">
                  <a:txBody>
                    <a:bodyPr/>
                    <a:lstStyle/>
                    <a:p>
                      <a:pPr marL="0" marR="0" lvl="0" indent="0" algn="ctr"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a:ln>
                            <a:noFill/>
                          </a:ln>
                          <a:solidFill>
                            <a:schemeClr val="tx1"/>
                          </a:solidFill>
                          <a:effectLst/>
                          <a:latin typeface="+mj-lt"/>
                          <a:ea typeface="ＭＳ Ｐゴシック" charset="0"/>
                          <a:cs typeface="Times New Roman" charset="0"/>
                        </a:rPr>
                        <a:t>Contraceptive Method</a:t>
                      </a:r>
                      <a:endParaRPr kumimoji="0" lang="en-US" sz="2400" b="0" i="0" u="none" strike="noStrike" cap="none" normalizeH="0" baseline="0" dirty="0">
                        <a:ln>
                          <a:noFill/>
                        </a:ln>
                        <a:solidFill>
                          <a:schemeClr val="tx1"/>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a:ln>
                            <a:noFill/>
                          </a:ln>
                          <a:solidFill>
                            <a:schemeClr val="tx1"/>
                          </a:solidFill>
                          <a:effectLst/>
                          <a:latin typeface="+mj-lt"/>
                          <a:ea typeface="ＭＳ Ｐゴシック" charset="0"/>
                          <a:cs typeface="Times New Roman" charset="0"/>
                        </a:rPr>
                        <a:t>Failure Rate</a:t>
                      </a:r>
                      <a:endParaRPr kumimoji="0" lang="en-US" sz="2400" b="0" i="0" u="none" strike="noStrike" cap="none" normalizeH="0" baseline="0" dirty="0">
                        <a:ln>
                          <a:noFill/>
                        </a:ln>
                        <a:solidFill>
                          <a:schemeClr val="tx1"/>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1398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a:ln>
                            <a:noFill/>
                          </a:ln>
                          <a:solidFill>
                            <a:schemeClr val="tx1"/>
                          </a:solidFill>
                          <a:effectLst/>
                          <a:latin typeface="+mj-lt"/>
                          <a:ea typeface="ＭＳ Ｐゴシック" charset="0"/>
                          <a:cs typeface="Times New Roman" charset="0"/>
                        </a:rPr>
                        <a:t>Perfect Use</a:t>
                      </a:r>
                      <a:endParaRPr kumimoji="0" lang="en-US" sz="2400" b="0" i="0" u="none" strike="noStrike" cap="none" normalizeH="0" baseline="0" dirty="0">
                        <a:ln>
                          <a:noFill/>
                        </a:ln>
                        <a:solidFill>
                          <a:schemeClr val="tx1"/>
                        </a:solidFill>
                        <a:effectLst/>
                        <a:latin typeface="+mj-lt"/>
                        <a:ea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a:ln>
                            <a:noFill/>
                          </a:ln>
                          <a:solidFill>
                            <a:schemeClr val="tx1"/>
                          </a:solidFill>
                          <a:effectLst/>
                          <a:latin typeface="+mj-lt"/>
                          <a:ea typeface="ＭＳ Ｐゴシック" charset="0"/>
                          <a:cs typeface="Times New Roman" charset="0"/>
                        </a:rPr>
                        <a:t>Typical Use</a:t>
                      </a:r>
                      <a:endParaRPr kumimoji="0" lang="en-US" sz="2400" b="0" i="0" u="none" strike="noStrike" cap="none" normalizeH="0" baseline="0" dirty="0">
                        <a:ln>
                          <a:noFill/>
                        </a:ln>
                        <a:solidFill>
                          <a:schemeClr val="tx1"/>
                        </a:solidFill>
                        <a:effectLst/>
                        <a:latin typeface="+mj-lt"/>
                        <a:ea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85">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a:ln>
                            <a:noFill/>
                          </a:ln>
                          <a:solidFill>
                            <a:schemeClr val="tx1"/>
                          </a:solidFill>
                          <a:effectLst/>
                          <a:latin typeface="+mj-lt"/>
                          <a:ea typeface="ＭＳ Ｐゴシック" charset="0"/>
                          <a:cs typeface="Times New Roman" charset="0"/>
                        </a:rPr>
                        <a:t>No Method</a:t>
                      </a:r>
                      <a:endParaRPr kumimoji="0" lang="en-US" sz="2400" b="0" i="0" u="none" strike="noStrike" cap="none" normalizeH="0" baseline="0" dirty="0">
                        <a:ln>
                          <a:noFill/>
                        </a:ln>
                        <a:solidFill>
                          <a:schemeClr val="tx1"/>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a:ln>
                            <a:noFill/>
                          </a:ln>
                          <a:solidFill>
                            <a:schemeClr val="tx1"/>
                          </a:solidFill>
                          <a:effectLst/>
                          <a:latin typeface="+mj-lt"/>
                          <a:ea typeface="ＭＳ Ｐゴシック" charset="0"/>
                          <a:cs typeface="Times New Roman" charset="0"/>
                        </a:rPr>
                        <a:t>85%</a:t>
                      </a:r>
                      <a:endParaRPr kumimoji="0" lang="en-US" sz="2400" b="0" i="0" u="none" strike="noStrike" cap="none" normalizeH="0" baseline="0" dirty="0">
                        <a:ln>
                          <a:noFill/>
                        </a:ln>
                        <a:solidFill>
                          <a:schemeClr val="tx1"/>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1" i="0" u="none" strike="noStrike" cap="none" normalizeH="0" baseline="0" dirty="0">
                          <a:ln>
                            <a:noFill/>
                          </a:ln>
                          <a:solidFill>
                            <a:srgbClr val="FFC000"/>
                          </a:solidFill>
                          <a:effectLst/>
                          <a:latin typeface="+mj-lt"/>
                          <a:ea typeface="ＭＳ Ｐゴシック" charset="0"/>
                          <a:cs typeface="Times New Roman" charset="0"/>
                        </a:rPr>
                        <a:t>85%</a:t>
                      </a:r>
                      <a:endParaRPr kumimoji="0" lang="en-US" sz="2400" b="1" i="0" u="none" strike="noStrike" cap="none" normalizeH="0" baseline="0" dirty="0">
                        <a:ln>
                          <a:noFill/>
                        </a:ln>
                        <a:solidFill>
                          <a:srgbClr val="FFC000"/>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94">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smtClean="0">
                          <a:ln>
                            <a:noFill/>
                          </a:ln>
                          <a:solidFill>
                            <a:schemeClr val="tx1"/>
                          </a:solidFill>
                          <a:effectLst/>
                          <a:latin typeface="+mj-lt"/>
                          <a:ea typeface="ＭＳ Ｐゴシック" charset="0"/>
                        </a:rPr>
                        <a:t>Withdrawal</a:t>
                      </a:r>
                      <a:endParaRPr kumimoji="0" lang="en-US" sz="2400" b="0" i="0" u="none" strike="noStrike" cap="none" normalizeH="0" baseline="0" dirty="0">
                        <a:ln>
                          <a:noFill/>
                        </a:ln>
                        <a:solidFill>
                          <a:schemeClr val="tx1"/>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ＭＳ Ｐゴシック" charset="0"/>
                        </a:rPr>
                        <a:t>     4%</a:t>
                      </a:r>
                      <a:endParaRPr kumimoji="0" lang="en-US" sz="2400" b="0" i="0" u="none" strike="noStrike" cap="none" normalizeH="0" baseline="0" dirty="0">
                        <a:ln>
                          <a:noFill/>
                        </a:ln>
                        <a:solidFill>
                          <a:schemeClr val="tx1"/>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1" i="0" u="none" strike="noStrike" cap="none" normalizeH="0" baseline="0" dirty="0" smtClean="0">
                          <a:ln>
                            <a:noFill/>
                          </a:ln>
                          <a:solidFill>
                            <a:srgbClr val="FFC000"/>
                          </a:solidFill>
                          <a:effectLst/>
                          <a:latin typeface="+mj-lt"/>
                          <a:ea typeface="ＭＳ Ｐゴシック" charset="0"/>
                          <a:cs typeface="Times New Roman" charset="0"/>
                        </a:rPr>
                        <a:t>22%</a:t>
                      </a:r>
                      <a:endParaRPr kumimoji="0" lang="en-US" sz="2400" b="1" i="0" u="none" strike="noStrike" cap="none" normalizeH="0" baseline="0" dirty="0">
                        <a:ln>
                          <a:noFill/>
                        </a:ln>
                        <a:solidFill>
                          <a:srgbClr val="FFC000"/>
                        </a:solidFill>
                        <a:effectLst/>
                        <a:latin typeface="+mj-lt"/>
                        <a:ea typeface="ＭＳ Ｐゴシック" charset="0"/>
                        <a:cs typeface="Times New Roman"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94">
                <a:tc>
                  <a:txBody>
                    <a:bodyPr/>
                    <a:lstStyle/>
                    <a:p>
                      <a:pPr marL="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a:ln>
                            <a:noFill/>
                          </a:ln>
                          <a:solidFill>
                            <a:schemeClr val="tx1"/>
                          </a:solidFill>
                          <a:effectLst/>
                          <a:latin typeface="+mj-lt"/>
                          <a:ea typeface="ＭＳ Ｐゴシック" charset="0"/>
                          <a:cs typeface="Times New Roman" charset="0"/>
                        </a:rPr>
                        <a:t>Periodic Abstinence</a:t>
                      </a:r>
                      <a:endParaRPr kumimoji="0" lang="en-US" sz="2400" b="0" i="0" u="none" strike="noStrike" cap="none" normalizeH="0" baseline="0" dirty="0">
                        <a:ln>
                          <a:noFill/>
                        </a:ln>
                        <a:solidFill>
                          <a:schemeClr val="tx1"/>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j-lt"/>
                          <a:ea typeface="ＭＳ Ｐゴシック" charset="0"/>
                        </a:rPr>
                        <a:t> </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1" i="0" u="none" strike="noStrike" cap="none" normalizeH="0" baseline="0" dirty="0">
                          <a:ln>
                            <a:noFill/>
                          </a:ln>
                          <a:solidFill>
                            <a:srgbClr val="FFC000"/>
                          </a:solidFill>
                          <a:effectLst/>
                          <a:latin typeface="+mj-lt"/>
                          <a:ea typeface="ＭＳ Ｐゴシック" charset="0"/>
                          <a:cs typeface="Times New Roman" charset="0"/>
                        </a:rPr>
                        <a:t> </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94">
                <a:tc>
                  <a:txBody>
                    <a:bodyPr/>
                    <a:lstStyle/>
                    <a:p>
                      <a:pPr marL="290513"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a:ln>
                            <a:noFill/>
                          </a:ln>
                          <a:solidFill>
                            <a:schemeClr val="tx1"/>
                          </a:solidFill>
                          <a:effectLst/>
                          <a:latin typeface="+mj-lt"/>
                          <a:ea typeface="ＭＳ Ｐゴシック" charset="0"/>
                          <a:cs typeface="Times New Roman" charset="0"/>
                        </a:rPr>
                        <a:t>Standard Days Method</a:t>
                      </a:r>
                      <a:r>
                        <a:rPr kumimoji="0" lang="en-US" sz="2400" b="0" i="0" u="none" strike="noStrike" cap="none" normalizeH="0" baseline="30000" dirty="0">
                          <a:ln>
                            <a:noFill/>
                          </a:ln>
                          <a:solidFill>
                            <a:schemeClr val="tx1"/>
                          </a:solidFill>
                          <a:effectLst/>
                          <a:latin typeface="+mj-lt"/>
                          <a:ea typeface="ＭＳ Ｐゴシック" charset="0"/>
                          <a:cs typeface="Times New Roman" charset="0"/>
                        </a:rPr>
                        <a:t>®</a:t>
                      </a:r>
                      <a:r>
                        <a:rPr kumimoji="0" lang="en-US" sz="2400" b="0" i="0" u="none" strike="noStrike" cap="none" normalizeH="0" baseline="0" dirty="0">
                          <a:ln>
                            <a:noFill/>
                          </a:ln>
                          <a:solidFill>
                            <a:schemeClr val="tx1"/>
                          </a:solidFill>
                          <a:effectLst/>
                          <a:latin typeface="+mj-lt"/>
                          <a:ea typeface="ＭＳ Ｐゴシック" charset="0"/>
                          <a:cs typeface="Times New Roman" charset="0"/>
                        </a:rPr>
                        <a:t>*</a:t>
                      </a:r>
                      <a:endParaRPr kumimoji="0" lang="en-US" sz="2400" b="0" i="0" u="none" strike="noStrike" cap="none" normalizeH="0" baseline="0" dirty="0">
                        <a:ln>
                          <a:noFill/>
                        </a:ln>
                        <a:solidFill>
                          <a:schemeClr val="tx1"/>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smtClean="0">
                          <a:ln>
                            <a:noFill/>
                          </a:ln>
                          <a:solidFill>
                            <a:schemeClr val="tx1"/>
                          </a:solidFill>
                          <a:effectLst/>
                          <a:latin typeface="+mj-lt"/>
                          <a:ea typeface="ＭＳ Ｐゴシック" charset="0"/>
                          <a:cs typeface="Times New Roman" charset="0"/>
                        </a:rPr>
                        <a:t>  5</a:t>
                      </a:r>
                      <a:r>
                        <a:rPr kumimoji="0" lang="en-US" sz="2400" b="0" i="0" u="none" strike="noStrike" cap="none" normalizeH="0" baseline="0" dirty="0">
                          <a:ln>
                            <a:noFill/>
                          </a:ln>
                          <a:solidFill>
                            <a:schemeClr val="tx1"/>
                          </a:solidFill>
                          <a:effectLst/>
                          <a:latin typeface="+mj-lt"/>
                          <a:ea typeface="ＭＳ Ｐゴシック" charset="0"/>
                          <a:cs typeface="Times New Roman" charset="0"/>
                        </a:rPr>
                        <a:t>%</a:t>
                      </a:r>
                      <a:endParaRPr kumimoji="0" lang="en-US" sz="2400" b="0" i="0" u="none" strike="noStrike" cap="none" normalizeH="0" baseline="0" dirty="0">
                        <a:ln>
                          <a:noFill/>
                        </a:ln>
                        <a:solidFill>
                          <a:schemeClr val="tx1"/>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1" i="0" u="none" strike="noStrike" cap="none" normalizeH="0" baseline="0" dirty="0">
                          <a:ln>
                            <a:noFill/>
                          </a:ln>
                          <a:solidFill>
                            <a:srgbClr val="FFC000"/>
                          </a:solidFill>
                          <a:effectLst/>
                          <a:latin typeface="+mj-lt"/>
                          <a:ea typeface="ＭＳ Ｐゴシック" charset="0"/>
                          <a:cs typeface="Times New Roman" charset="0"/>
                        </a:rPr>
                        <a:t>12%</a:t>
                      </a:r>
                      <a:endParaRPr kumimoji="0" lang="en-US" sz="2400" b="1" i="0" u="none" strike="noStrike" cap="none" normalizeH="0" baseline="0" dirty="0">
                        <a:ln>
                          <a:noFill/>
                        </a:ln>
                        <a:solidFill>
                          <a:srgbClr val="FFC000"/>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94">
                <a:tc>
                  <a:txBody>
                    <a:bodyPr/>
                    <a:lstStyle/>
                    <a:p>
                      <a:pPr marL="290513"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a:ln>
                            <a:noFill/>
                          </a:ln>
                          <a:solidFill>
                            <a:schemeClr val="tx1"/>
                          </a:solidFill>
                          <a:effectLst/>
                          <a:latin typeface="+mj-lt"/>
                          <a:ea typeface="ＭＳ Ｐゴシック" charset="0"/>
                          <a:cs typeface="Times New Roman" charset="0"/>
                        </a:rPr>
                        <a:t>Ovulation Method</a:t>
                      </a:r>
                      <a:endParaRPr kumimoji="0" lang="en-US" sz="2400" b="0" i="0" u="none" strike="noStrike" cap="none" normalizeH="0" baseline="0">
                        <a:ln>
                          <a:noFill/>
                        </a:ln>
                        <a:solidFill>
                          <a:schemeClr val="tx1"/>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smtClean="0">
                          <a:ln>
                            <a:noFill/>
                          </a:ln>
                          <a:solidFill>
                            <a:schemeClr val="tx1"/>
                          </a:solidFill>
                          <a:effectLst/>
                          <a:latin typeface="+mj-lt"/>
                          <a:ea typeface="ＭＳ Ｐゴシック" charset="0"/>
                          <a:cs typeface="Times New Roman" charset="0"/>
                        </a:rPr>
                        <a:t>  3</a:t>
                      </a:r>
                      <a:r>
                        <a:rPr kumimoji="0" lang="en-US" sz="2400" b="0" i="0" u="none" strike="noStrike" cap="none" normalizeH="0" baseline="0" dirty="0">
                          <a:ln>
                            <a:noFill/>
                          </a:ln>
                          <a:solidFill>
                            <a:schemeClr val="tx1"/>
                          </a:solidFill>
                          <a:effectLst/>
                          <a:latin typeface="+mj-lt"/>
                          <a:ea typeface="ＭＳ Ｐゴシック" charset="0"/>
                          <a:cs typeface="Times New Roman" charset="0"/>
                        </a:rPr>
                        <a: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1" i="0" u="none" strike="noStrike" cap="none" normalizeH="0" baseline="0" dirty="0">
                          <a:ln>
                            <a:noFill/>
                          </a:ln>
                          <a:solidFill>
                            <a:srgbClr val="FFC000"/>
                          </a:solidFill>
                          <a:effectLst/>
                          <a:latin typeface="+mj-lt"/>
                          <a:ea typeface="ＭＳ Ｐゴシック" charset="0"/>
                          <a:cs typeface="Times New Roman" charset="0"/>
                        </a:rPr>
                        <a:t>22%</a:t>
                      </a:r>
                      <a:endParaRPr kumimoji="0" lang="en-US" sz="2400" b="1" i="0" u="none" strike="noStrike" cap="none" normalizeH="0" baseline="0" dirty="0">
                        <a:ln>
                          <a:noFill/>
                        </a:ln>
                        <a:solidFill>
                          <a:srgbClr val="FFC000"/>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94">
                <a:tc>
                  <a:txBody>
                    <a:bodyPr/>
                    <a:lstStyle/>
                    <a:p>
                      <a:pPr marL="290513"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a:ln>
                            <a:noFill/>
                          </a:ln>
                          <a:solidFill>
                            <a:schemeClr val="tx1"/>
                          </a:solidFill>
                          <a:effectLst/>
                          <a:latin typeface="+mj-lt"/>
                          <a:ea typeface="ＭＳ Ｐゴシック" charset="0"/>
                          <a:cs typeface="Times New Roman" charset="0"/>
                        </a:rPr>
                        <a:t>Symptothermal</a:t>
                      </a:r>
                      <a:endParaRPr kumimoji="0" lang="en-US" sz="2400" b="0" i="0" u="none" strike="noStrike" cap="none" normalizeH="0" baseline="0">
                        <a:ln>
                          <a:noFill/>
                        </a:ln>
                        <a:solidFill>
                          <a:schemeClr val="tx1"/>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smtClean="0">
                          <a:ln>
                            <a:noFill/>
                          </a:ln>
                          <a:solidFill>
                            <a:schemeClr val="tx1"/>
                          </a:solidFill>
                          <a:effectLst/>
                          <a:latin typeface="+mj-lt"/>
                          <a:ea typeface="ＭＳ Ｐゴシック" charset="0"/>
                          <a:cs typeface="Times New Roman" charset="0"/>
                        </a:rPr>
                        <a:t>  &lt;1%</a:t>
                      </a:r>
                      <a:endParaRPr kumimoji="0" lang="en-US" sz="2400" b="0" i="0" u="none" strike="noStrike" cap="none" normalizeH="0" baseline="0" dirty="0">
                        <a:ln>
                          <a:noFill/>
                        </a:ln>
                        <a:solidFill>
                          <a:schemeClr val="tx1"/>
                        </a:solidFill>
                        <a:effectLst/>
                        <a:latin typeface="+mj-lt"/>
                        <a:ea typeface="ＭＳ Ｐゴシック" charset="0"/>
                        <a:cs typeface="Times New Roman"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1" i="0" u="none" strike="noStrike" cap="none" normalizeH="0" baseline="0" dirty="0">
                          <a:ln>
                            <a:noFill/>
                          </a:ln>
                          <a:solidFill>
                            <a:srgbClr val="FFC000"/>
                          </a:solidFill>
                          <a:effectLst/>
                          <a:latin typeface="+mj-lt"/>
                          <a:ea typeface="ＭＳ Ｐゴシック" charset="0"/>
                          <a:cs typeface="Times New Roman" charset="0"/>
                        </a:rPr>
                        <a:t>13-20%</a:t>
                      </a:r>
                      <a:endParaRPr kumimoji="0" lang="en-US" sz="2400" b="1" i="0" u="none" strike="noStrike" cap="none" normalizeH="0" baseline="0" dirty="0">
                        <a:ln>
                          <a:noFill/>
                        </a:ln>
                        <a:solidFill>
                          <a:srgbClr val="FFC000"/>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94">
                <a:tc>
                  <a:txBody>
                    <a:bodyPr/>
                    <a:lstStyle/>
                    <a:p>
                      <a:pPr marL="290513"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a:ln>
                            <a:noFill/>
                          </a:ln>
                          <a:solidFill>
                            <a:schemeClr val="tx1"/>
                          </a:solidFill>
                          <a:effectLst/>
                          <a:latin typeface="+mj-lt"/>
                          <a:ea typeface="ＭＳ Ｐゴシック" charset="0"/>
                          <a:cs typeface="Times New Roman" charset="0"/>
                        </a:rPr>
                        <a:t>Two-Day Method</a:t>
                      </a:r>
                      <a:r>
                        <a:rPr kumimoji="0" lang="en-US" sz="2400" b="0" i="0" u="none" strike="noStrike" cap="none" normalizeH="0" baseline="30000">
                          <a:ln>
                            <a:noFill/>
                          </a:ln>
                          <a:solidFill>
                            <a:schemeClr val="tx1"/>
                          </a:solidFill>
                          <a:effectLst/>
                          <a:latin typeface="+mj-lt"/>
                          <a:ea typeface="ＭＳ Ｐゴシック" charset="0"/>
                          <a:cs typeface="Times New Roman" charset="0"/>
                        </a:rPr>
                        <a:t>®</a:t>
                      </a:r>
                      <a:r>
                        <a:rPr kumimoji="0" lang="en-US" sz="2400" b="0" i="0" u="none" strike="noStrike" cap="none" normalizeH="0" baseline="0">
                          <a:ln>
                            <a:noFill/>
                          </a:ln>
                          <a:solidFill>
                            <a:schemeClr val="tx1"/>
                          </a:solidFill>
                          <a:effectLst/>
                          <a:latin typeface="+mj-lt"/>
                          <a:ea typeface="ＭＳ Ｐゴシック" charset="0"/>
                          <a:cs typeface="Times New Roman" charset="0"/>
                        </a:rPr>
                        <a:t> </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0" i="0" u="none" strike="noStrike" cap="none" normalizeH="0" baseline="0" dirty="0" smtClean="0">
                          <a:ln>
                            <a:noFill/>
                          </a:ln>
                          <a:solidFill>
                            <a:schemeClr val="tx1"/>
                          </a:solidFill>
                          <a:effectLst/>
                          <a:latin typeface="+mj-lt"/>
                          <a:ea typeface="ＭＳ Ｐゴシック" charset="0"/>
                          <a:cs typeface="Times New Roman" charset="0"/>
                        </a:rPr>
                        <a:t>  4%</a:t>
                      </a:r>
                      <a:endParaRPr kumimoji="0" lang="en-US" sz="2400" b="0" i="0" u="none" strike="noStrike" cap="none" normalizeH="0" baseline="0" dirty="0">
                        <a:ln>
                          <a:noFill/>
                        </a:ln>
                        <a:solidFill>
                          <a:schemeClr val="tx1"/>
                        </a:solidFill>
                        <a:effectLst/>
                        <a:latin typeface="+mj-lt"/>
                        <a:ea typeface="ＭＳ Ｐゴシック" charset="0"/>
                        <a:cs typeface="Times New Roman"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ase" latinLnBrk="0" hangingPunct="1">
                        <a:lnSpc>
                          <a:spcPct val="100000"/>
                        </a:lnSpc>
                        <a:spcBef>
                          <a:spcPct val="0"/>
                        </a:spcBef>
                        <a:spcAft>
                          <a:spcPct val="0"/>
                        </a:spcAft>
                        <a:buClrTx/>
                        <a:buSzTx/>
                        <a:buFont typeface="Franklin Gothic Book" charset="0"/>
                        <a:buNone/>
                        <a:tabLst/>
                      </a:pPr>
                      <a:r>
                        <a:rPr kumimoji="0" lang="en-US" sz="2400" b="1" i="0" u="none" strike="noStrike" cap="none" normalizeH="0" baseline="0" dirty="0">
                          <a:ln>
                            <a:noFill/>
                          </a:ln>
                          <a:solidFill>
                            <a:srgbClr val="FFC000"/>
                          </a:solidFill>
                          <a:effectLst/>
                          <a:latin typeface="+mj-lt"/>
                          <a:ea typeface="ＭＳ Ｐゴシック" charset="0"/>
                          <a:cs typeface="Times New Roman" charset="0"/>
                        </a:rPr>
                        <a:t>14%</a:t>
                      </a:r>
                      <a:endParaRPr kumimoji="0" lang="en-US" sz="2400" b="1" i="0" u="none" strike="noStrike" cap="none" normalizeH="0" baseline="0" dirty="0">
                        <a:ln>
                          <a:noFill/>
                        </a:ln>
                        <a:solidFill>
                          <a:srgbClr val="FFC000"/>
                        </a:solidFill>
                        <a:effectLst/>
                        <a:latin typeface="+mj-lt"/>
                        <a:ea typeface="ＭＳ Ｐゴシック"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07" name="Text Box 39"/>
          <p:cNvSpPr txBox="1">
            <a:spLocks noChangeArrowheads="1"/>
          </p:cNvSpPr>
          <p:nvPr/>
        </p:nvSpPr>
        <p:spPr bwMode="auto">
          <a:xfrm>
            <a:off x="779778" y="5953138"/>
            <a:ext cx="69516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dirty="0">
                <a:latin typeface="+mj-lt"/>
                <a:ea typeface="+mn-ea"/>
                <a:cs typeface="+mn-cs"/>
              </a:rPr>
              <a:t>* Including Cycle Beads</a:t>
            </a:r>
          </a:p>
        </p:txBody>
      </p:sp>
      <p:sp>
        <p:nvSpPr>
          <p:cNvPr id="6" name="Text Box 42"/>
          <p:cNvSpPr txBox="1">
            <a:spLocks noChangeArrowheads="1"/>
          </p:cNvSpPr>
          <p:nvPr/>
        </p:nvSpPr>
        <p:spPr bwMode="auto">
          <a:xfrm>
            <a:off x="984569" y="6417442"/>
            <a:ext cx="5562600"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600" dirty="0" err="1" smtClean="0">
                <a:latin typeface="+mj-lt"/>
                <a:ea typeface="+mn-ea"/>
                <a:cs typeface="+mn-cs"/>
              </a:rPr>
              <a:t>Trussell</a:t>
            </a:r>
            <a:r>
              <a:rPr lang="en-US" sz="1600" dirty="0" smtClean="0">
                <a:latin typeface="+mj-lt"/>
                <a:ea typeface="+mn-ea"/>
                <a:cs typeface="+mn-cs"/>
              </a:rPr>
              <a:t> J. </a:t>
            </a:r>
            <a:r>
              <a:rPr lang="en-US" sz="1600" dirty="0" smtClean="0">
                <a:latin typeface="+mj-lt"/>
              </a:rPr>
              <a:t>Contraceptive Efficacy. In </a:t>
            </a:r>
            <a:r>
              <a:rPr lang="en-US" sz="1600" u="sng" dirty="0" smtClean="0">
                <a:latin typeface="+mj-lt"/>
                <a:ea typeface="+mn-ea"/>
                <a:cs typeface="+mn-cs"/>
              </a:rPr>
              <a:t>Contraceptive Technology.</a:t>
            </a:r>
            <a:endParaRPr lang="en-US" sz="1600" u="sng" dirty="0">
              <a:latin typeface="+mj-lt"/>
              <a:ea typeface="+mn-ea"/>
              <a:cs typeface="+mn-cs"/>
            </a:endParaRPr>
          </a:p>
        </p:txBody>
      </p:sp>
    </p:spTree>
    <p:extLst>
      <p:ext uri="{BB962C8B-B14F-4D97-AF65-F5344CB8AC3E}">
        <p14:creationId xmlns:p14="http://schemas.microsoft.com/office/powerpoint/2010/main" val="39871532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3.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4.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5.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6.xml><?xml version="1.0" encoding="utf-8"?>
<p:tagLst xmlns:a="http://schemas.openxmlformats.org/drawingml/2006/main" xmlns:r="http://schemas.openxmlformats.org/officeDocument/2006/relationships" xmlns:p="http://schemas.openxmlformats.org/presentationml/2006/main">
  <p:tag name="TIMING" val="|0.3|0.4|0.4"/>
</p:tagLst>
</file>

<file path=ppt/theme/theme1.xml><?xml version="1.0" encoding="utf-8"?>
<a:theme xmlns:a="http://schemas.openxmlformats.org/drawingml/2006/main" name="IERH Presentation Theme">
  <a:themeElements>
    <a:clrScheme name="Custom 1">
      <a:dk1>
        <a:srgbClr val="1E1D64"/>
      </a:dk1>
      <a:lt1>
        <a:sysClr val="window" lastClr="FFFFFF"/>
      </a:lt1>
      <a:dk2>
        <a:srgbClr val="293363"/>
      </a:dk2>
      <a:lt2>
        <a:srgbClr val="EEECE1"/>
      </a:lt2>
      <a:accent1>
        <a:srgbClr val="7F2E76"/>
      </a:accent1>
      <a:accent2>
        <a:srgbClr val="2599CB"/>
      </a:accent2>
      <a:accent3>
        <a:srgbClr val="9CC570"/>
      </a:accent3>
      <a:accent4>
        <a:srgbClr val="C3387E"/>
      </a:accent4>
      <a:accent5>
        <a:srgbClr val="2D8EC2"/>
      </a:accent5>
      <a:accent6>
        <a:srgbClr val="657F4B"/>
      </a:accent6>
      <a:hlink>
        <a:srgbClr val="2599CB"/>
      </a:hlink>
      <a:folHlink>
        <a:srgbClr val="C3387E"/>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ERH Presentation Theme" id="{BAF52B25-C468-FE44-84E2-F680B6C3B2A8}" vid="{236F44D8-241C-C643-8314-DEAD5BFE895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1E1D64"/>
    </a:dk1>
    <a:lt1>
      <a:sysClr val="window" lastClr="FFFFFF"/>
    </a:lt1>
    <a:dk2>
      <a:srgbClr val="293363"/>
    </a:dk2>
    <a:lt2>
      <a:srgbClr val="EEECE1"/>
    </a:lt2>
    <a:accent1>
      <a:srgbClr val="7F2E76"/>
    </a:accent1>
    <a:accent2>
      <a:srgbClr val="2599CB"/>
    </a:accent2>
    <a:accent3>
      <a:srgbClr val="9CC570"/>
    </a:accent3>
    <a:accent4>
      <a:srgbClr val="C3387E"/>
    </a:accent4>
    <a:accent5>
      <a:srgbClr val="2D8EC2"/>
    </a:accent5>
    <a:accent6>
      <a:srgbClr val="657F4B"/>
    </a:accent6>
    <a:hlink>
      <a:srgbClr val="2599CB"/>
    </a:hlink>
    <a:folHlink>
      <a:srgbClr val="C3387E"/>
    </a:folHlink>
  </a:clrScheme>
</a:themeOverride>
</file>

<file path=docProps/app.xml><?xml version="1.0" encoding="utf-8"?>
<Properties xmlns="http://schemas.openxmlformats.org/officeDocument/2006/extended-properties" xmlns:vt="http://schemas.openxmlformats.org/officeDocument/2006/docPropsVTypes">
  <Template>IERH Presentation Theme</Template>
  <TotalTime>75372</TotalTime>
  <Words>2140</Words>
  <Application>Microsoft Macintosh PowerPoint</Application>
  <PresentationFormat>On-screen Show (4:3)</PresentationFormat>
  <Paragraphs>510</Paragraphs>
  <Slides>50</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 Rounded MT Bold</vt:lpstr>
      <vt:lpstr>Calibri</vt:lpstr>
      <vt:lpstr>Cambria</vt:lpstr>
      <vt:lpstr>Franklin Gothic Book</vt:lpstr>
      <vt:lpstr>Garamond</vt:lpstr>
      <vt:lpstr>ＭＳ Ｐゴシック</vt:lpstr>
      <vt:lpstr>Times New Roman</vt:lpstr>
      <vt:lpstr>Wingdings</vt:lpstr>
      <vt:lpstr>Arial</vt:lpstr>
      <vt:lpstr>IERH Presentation Theme</vt:lpstr>
      <vt:lpstr>Welcome!</vt:lpstr>
      <vt:lpstr>    Contraception</vt:lpstr>
      <vt:lpstr>Proportion of Women Using Contraceptive Method</vt:lpstr>
      <vt:lpstr>Contraceptive Prevalence &amp; Maternal Deaths </vt:lpstr>
      <vt:lpstr>Effect of Unmet Need for Contraception</vt:lpstr>
      <vt:lpstr>PowerPoint Presentation</vt:lpstr>
      <vt:lpstr>Contraceptive Method Use, U.S.*</vt:lpstr>
      <vt:lpstr>Contraception Methods</vt:lpstr>
      <vt:lpstr>Natural Family Planning  </vt:lpstr>
      <vt:lpstr>Barrier Methods </vt:lpstr>
      <vt:lpstr>Hormonal Methods </vt:lpstr>
      <vt:lpstr>Can my patient use this method?</vt:lpstr>
      <vt:lpstr>PowerPoint Presentation</vt:lpstr>
      <vt:lpstr>PowerPoint Presentation</vt:lpstr>
      <vt:lpstr>PowerPoint Presentation</vt:lpstr>
      <vt:lpstr>Where do you find the US MEC?</vt:lpstr>
      <vt:lpstr>Contraceptive Counseling</vt:lpstr>
      <vt:lpstr>Case 1</vt:lpstr>
      <vt:lpstr>Case 1 Continued</vt:lpstr>
      <vt:lpstr>Contraceptive Counseling</vt:lpstr>
      <vt:lpstr>Poll Everywhere</vt:lpstr>
      <vt:lpstr>PowerPoint Presentation</vt:lpstr>
      <vt:lpstr>Postpartum Contraception:  General Considerations</vt:lpstr>
      <vt:lpstr>Postpartum Counseling: Risks</vt:lpstr>
      <vt:lpstr>Case 1 Continued</vt:lpstr>
      <vt:lpstr>Case 1 Continued</vt:lpstr>
      <vt:lpstr>Poll Everywhere</vt:lpstr>
      <vt:lpstr>PowerPoint Presentation</vt:lpstr>
      <vt:lpstr>Postpartum Contraception:  Individual Considerations</vt:lpstr>
      <vt:lpstr>Postpartum Ovulation</vt:lpstr>
      <vt:lpstr>Postpartum Counseling</vt:lpstr>
      <vt:lpstr>Poll Everywhere</vt:lpstr>
      <vt:lpstr>PowerPoint Presentation</vt:lpstr>
      <vt:lpstr>Bedsider.org</vt:lpstr>
      <vt:lpstr>Contraception Methods</vt:lpstr>
      <vt:lpstr>Case 2</vt:lpstr>
      <vt:lpstr>Case 2: History</vt:lpstr>
      <vt:lpstr>Poll Everywhere</vt:lpstr>
      <vt:lpstr>PowerPoint Presentation</vt:lpstr>
      <vt:lpstr>Poll Everywhere</vt:lpstr>
      <vt:lpstr>PowerPoint Presentation</vt:lpstr>
      <vt:lpstr>Obesity and Contraception</vt:lpstr>
      <vt:lpstr>IUD: CDC Guidelines</vt:lpstr>
      <vt:lpstr>Case 2 Continued</vt:lpstr>
      <vt:lpstr>DVT and PE</vt:lpstr>
      <vt:lpstr>Case 2: Summary</vt:lpstr>
      <vt:lpstr>Case 2 Continued</vt:lpstr>
      <vt:lpstr>Case 2 Conclusion</vt:lpstr>
      <vt:lpstr>Conclusions</vt:lpstr>
      <vt:lpstr>Thank You!</vt:lpstr>
    </vt:vector>
  </TitlesOfParts>
  <Company>UCSF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Jessie Chien</cp:lastModifiedBy>
  <cp:revision>307</cp:revision>
  <cp:lastPrinted>2014-06-16T19:49:36Z</cp:lastPrinted>
  <dcterms:created xsi:type="dcterms:W3CDTF">2009-08-25T03:51:44Z</dcterms:created>
  <dcterms:modified xsi:type="dcterms:W3CDTF">2016-08-02T21:35:46Z</dcterms:modified>
</cp:coreProperties>
</file>