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93" r:id="rId2"/>
    <p:sldId id="296" r:id="rId3"/>
    <p:sldId id="297" r:id="rId4"/>
    <p:sldId id="295" r:id="rId5"/>
    <p:sldId id="359" r:id="rId6"/>
    <p:sldId id="298" r:id="rId7"/>
    <p:sldId id="308" r:id="rId8"/>
    <p:sldId id="358" r:id="rId9"/>
    <p:sldId id="353" r:id="rId10"/>
    <p:sldId id="301" r:id="rId11"/>
    <p:sldId id="302" r:id="rId12"/>
    <p:sldId id="355" r:id="rId13"/>
    <p:sldId id="357" r:id="rId14"/>
    <p:sldId id="385" r:id="rId15"/>
    <p:sldId id="303" r:id="rId16"/>
    <p:sldId id="356" r:id="rId17"/>
    <p:sldId id="354" r:id="rId18"/>
    <p:sldId id="304" r:id="rId19"/>
    <p:sldId id="375" r:id="rId20"/>
    <p:sldId id="383" r:id="rId21"/>
    <p:sldId id="386" r:id="rId22"/>
    <p:sldId id="387" r:id="rId23"/>
    <p:sldId id="388" r:id="rId24"/>
    <p:sldId id="389" r:id="rId25"/>
    <p:sldId id="317" r:id="rId26"/>
    <p:sldId id="360" r:id="rId27"/>
    <p:sldId id="362" r:id="rId28"/>
    <p:sldId id="361" r:id="rId29"/>
    <p:sldId id="364" r:id="rId30"/>
    <p:sldId id="365" r:id="rId31"/>
    <p:sldId id="366" r:id="rId32"/>
    <p:sldId id="367" r:id="rId33"/>
    <p:sldId id="368" r:id="rId34"/>
    <p:sldId id="369" r:id="rId35"/>
    <p:sldId id="376" r:id="rId36"/>
    <p:sldId id="373" r:id="rId37"/>
    <p:sldId id="374" r:id="rId38"/>
    <p:sldId id="384" r:id="rId39"/>
    <p:sldId id="334" r:id="rId40"/>
    <p:sldId id="335" r:id="rId41"/>
    <p:sldId id="350" r:id="rId42"/>
    <p:sldId id="379" r:id="rId43"/>
    <p:sldId id="380" r:id="rId44"/>
    <p:sldId id="381" r:id="rId45"/>
    <p:sldId id="337" r:id="rId46"/>
    <p:sldId id="338" r:id="rId47"/>
    <p:sldId id="377" r:id="rId48"/>
    <p:sldId id="378" r:id="rId49"/>
    <p:sldId id="339" r:id="rId50"/>
    <p:sldId id="340" r:id="rId51"/>
    <p:sldId id="382" r:id="rId52"/>
    <p:sldId id="341" r:id="rId53"/>
    <p:sldId id="342" r:id="rId54"/>
    <p:sldId id="343" r:id="rId55"/>
    <p:sldId id="344" r:id="rId56"/>
    <p:sldId id="345" r:id="rId57"/>
    <p:sldId id="346" r:id="rId58"/>
    <p:sldId id="347" r:id="rId59"/>
    <p:sldId id="348" r:id="rId60"/>
    <p:sldId id="34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1" autoAdjust="0"/>
    <p:restoredTop sz="88455" autoAdjust="0"/>
  </p:normalViewPr>
  <p:slideViewPr>
    <p:cSldViewPr snapToGrid="0" snapToObjects="1" showGuides="1">
      <p:cViewPr varScale="1">
        <p:scale>
          <a:sx n="84" d="100"/>
          <a:sy n="84" d="100"/>
        </p:scale>
        <p:origin x="-1208" y="-104"/>
      </p:cViewPr>
      <p:guideLst>
        <p:guide orient="horz" pos="3959"/>
        <p:guide pos="5680"/>
      </p:guideLst>
    </p:cSldViewPr>
  </p:slideViewPr>
  <p:notesTextViewPr>
    <p:cViewPr>
      <p:scale>
        <a:sx n="100" d="100"/>
        <a:sy n="100" d="100"/>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0E4AA-7568-4B2E-B0F8-E2571D8B88AE}" type="doc">
      <dgm:prSet loTypeId="urn:microsoft.com/office/officeart/2005/8/layout/rings+Icon" loCatId="relationship" qsTypeId="urn:microsoft.com/office/officeart/2005/8/quickstyle/simple3" qsCatId="simple" csTypeId="urn:microsoft.com/office/officeart/2005/8/colors/accent1_2" csCatId="accent1" phldr="1"/>
      <dgm:spPr/>
    </dgm:pt>
    <dgm:pt modelId="{5742EF9C-B810-4895-B795-84928DA84BF2}">
      <dgm:prSet phldrT="[Text]"/>
      <dgm:spPr/>
      <dgm:t>
        <a:bodyPr/>
        <a:lstStyle/>
        <a:p>
          <a:r>
            <a:rPr lang="en-US" dirty="0" smtClean="0"/>
            <a:t>Consumerist Counseling</a:t>
          </a:r>
          <a:endParaRPr lang="en-US" dirty="0"/>
        </a:p>
      </dgm:t>
    </dgm:pt>
    <dgm:pt modelId="{60389A05-BC3C-4E2D-B25A-E06107AFFD20}" type="parTrans" cxnId="{6BEFAF11-17CD-4DF8-A4CE-C81BE963A074}">
      <dgm:prSet/>
      <dgm:spPr/>
      <dgm:t>
        <a:bodyPr/>
        <a:lstStyle/>
        <a:p>
          <a:endParaRPr lang="en-US"/>
        </a:p>
      </dgm:t>
    </dgm:pt>
    <dgm:pt modelId="{09253923-3D8F-4835-945F-5CDD443AB125}" type="sibTrans" cxnId="{6BEFAF11-17CD-4DF8-A4CE-C81BE963A074}">
      <dgm:prSet/>
      <dgm:spPr/>
      <dgm:t>
        <a:bodyPr/>
        <a:lstStyle/>
        <a:p>
          <a:endParaRPr lang="en-US"/>
        </a:p>
      </dgm:t>
    </dgm:pt>
    <dgm:pt modelId="{4CCE27DB-8B95-45EE-895F-91B680ABFB57}">
      <dgm:prSet phldrT="[Text]"/>
      <dgm:spPr/>
      <dgm:t>
        <a:bodyPr/>
        <a:lstStyle/>
        <a:p>
          <a:r>
            <a:rPr lang="en-US" dirty="0"/>
            <a:t>Directive Counseling</a:t>
          </a:r>
        </a:p>
      </dgm:t>
    </dgm:pt>
    <dgm:pt modelId="{059A1FB8-32A8-4A7A-B253-1E924C47578E}" type="parTrans" cxnId="{B8584E7B-40EF-4D84-AF4D-29658896CC25}">
      <dgm:prSet/>
      <dgm:spPr/>
      <dgm:t>
        <a:bodyPr/>
        <a:lstStyle/>
        <a:p>
          <a:endParaRPr lang="en-US"/>
        </a:p>
      </dgm:t>
    </dgm:pt>
    <dgm:pt modelId="{E182A6FA-5721-4ED2-BB7C-8FC54DA3CAB0}" type="sibTrans" cxnId="{B8584E7B-40EF-4D84-AF4D-29658896CC25}">
      <dgm:prSet/>
      <dgm:spPr/>
      <dgm:t>
        <a:bodyPr/>
        <a:lstStyle/>
        <a:p>
          <a:endParaRPr lang="en-US"/>
        </a:p>
      </dgm:t>
    </dgm:pt>
    <dgm:pt modelId="{6EB0DA58-1A46-4B35-8AFE-B4330F0F739A}" type="pres">
      <dgm:prSet presAssocID="{5570E4AA-7568-4B2E-B0F8-E2571D8B88AE}" presName="Name0" presStyleCnt="0">
        <dgm:presLayoutVars>
          <dgm:chMax val="7"/>
          <dgm:dir/>
          <dgm:resizeHandles val="exact"/>
        </dgm:presLayoutVars>
      </dgm:prSet>
      <dgm:spPr/>
    </dgm:pt>
    <dgm:pt modelId="{3024E0CE-4DD3-470A-97EC-8C687ACEA1A9}" type="pres">
      <dgm:prSet presAssocID="{5570E4AA-7568-4B2E-B0F8-E2571D8B88AE}" presName="ellipse1" presStyleLbl="vennNode1" presStyleIdx="0" presStyleCnt="2" custLinFactNeighborX="-54653" custLinFactNeighborY="26752">
        <dgm:presLayoutVars>
          <dgm:bulletEnabled val="1"/>
        </dgm:presLayoutVars>
      </dgm:prSet>
      <dgm:spPr/>
      <dgm:t>
        <a:bodyPr/>
        <a:lstStyle/>
        <a:p>
          <a:endParaRPr lang="en-US"/>
        </a:p>
      </dgm:t>
    </dgm:pt>
    <dgm:pt modelId="{0FFDDA55-6F1B-4CB8-8B46-4F7F7853FBE0}" type="pres">
      <dgm:prSet presAssocID="{5570E4AA-7568-4B2E-B0F8-E2571D8B88AE}" presName="ellipse2" presStyleLbl="vennNode1" presStyleIdx="1" presStyleCnt="2" custLinFactNeighborX="48649" custLinFactNeighborY="-41801">
        <dgm:presLayoutVars>
          <dgm:bulletEnabled val="1"/>
        </dgm:presLayoutVars>
      </dgm:prSet>
      <dgm:spPr/>
      <dgm:t>
        <a:bodyPr/>
        <a:lstStyle/>
        <a:p>
          <a:endParaRPr lang="en-US"/>
        </a:p>
      </dgm:t>
    </dgm:pt>
  </dgm:ptLst>
  <dgm:cxnLst>
    <dgm:cxn modelId="{6BEFAF11-17CD-4DF8-A4CE-C81BE963A074}" srcId="{5570E4AA-7568-4B2E-B0F8-E2571D8B88AE}" destId="{5742EF9C-B810-4895-B795-84928DA84BF2}" srcOrd="0" destOrd="0" parTransId="{60389A05-BC3C-4E2D-B25A-E06107AFFD20}" sibTransId="{09253923-3D8F-4835-945F-5CDD443AB125}"/>
    <dgm:cxn modelId="{D884F9DA-64D3-493C-9506-52FD420873B5}" type="presOf" srcId="{4CCE27DB-8B95-45EE-895F-91B680ABFB57}" destId="{0FFDDA55-6F1B-4CB8-8B46-4F7F7853FBE0}" srcOrd="0" destOrd="0" presId="urn:microsoft.com/office/officeart/2005/8/layout/rings+Icon"/>
    <dgm:cxn modelId="{610723BF-DBB0-3649-9A23-E2DE9C367296}" type="presOf" srcId="{5742EF9C-B810-4895-B795-84928DA84BF2}" destId="{3024E0CE-4DD3-470A-97EC-8C687ACEA1A9}" srcOrd="0" destOrd="0" presId="urn:microsoft.com/office/officeart/2005/8/layout/rings+Icon"/>
    <dgm:cxn modelId="{C79B1750-9D3C-0F44-AF3F-33B7B3370ACE}" type="presOf" srcId="{5570E4AA-7568-4B2E-B0F8-E2571D8B88AE}" destId="{6EB0DA58-1A46-4B35-8AFE-B4330F0F739A}" srcOrd="0" destOrd="0" presId="urn:microsoft.com/office/officeart/2005/8/layout/rings+Icon"/>
    <dgm:cxn modelId="{B8584E7B-40EF-4D84-AF4D-29658896CC25}" srcId="{5570E4AA-7568-4B2E-B0F8-E2571D8B88AE}" destId="{4CCE27DB-8B95-45EE-895F-91B680ABFB57}" srcOrd="1" destOrd="0" parTransId="{059A1FB8-32A8-4A7A-B253-1E924C47578E}" sibTransId="{E182A6FA-5721-4ED2-BB7C-8FC54DA3CAB0}"/>
    <dgm:cxn modelId="{4457F2C7-1C14-0C4A-9A80-2C0CA50052E0}" type="presParOf" srcId="{6EB0DA58-1A46-4B35-8AFE-B4330F0F739A}" destId="{3024E0CE-4DD3-470A-97EC-8C687ACEA1A9}" srcOrd="0" destOrd="0" presId="urn:microsoft.com/office/officeart/2005/8/layout/rings+Icon"/>
    <dgm:cxn modelId="{B6648E72-B3F3-7943-96FE-351AAF2A4028}" type="presParOf" srcId="{6EB0DA58-1A46-4B35-8AFE-B4330F0F739A}" destId="{0FFDDA55-6F1B-4CB8-8B46-4F7F7853FBE0}"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0E4AA-7568-4B2E-B0F8-E2571D8B88AE}" type="doc">
      <dgm:prSet loTypeId="urn:microsoft.com/office/officeart/2005/8/layout/rings+Icon" loCatId="relationship" qsTypeId="urn:microsoft.com/office/officeart/2005/8/quickstyle/simple3" qsCatId="simple" csTypeId="urn:microsoft.com/office/officeart/2005/8/colors/accent1_2" csCatId="accent1" phldr="1"/>
      <dgm:spPr/>
    </dgm:pt>
    <dgm:pt modelId="{5742EF9C-B810-4895-B795-84928DA84BF2}">
      <dgm:prSet phldrT="[Text]"/>
      <dgm:spPr/>
      <dgm:t>
        <a:bodyPr/>
        <a:lstStyle/>
        <a:p>
          <a:r>
            <a:rPr lang="en-US" dirty="0" smtClean="0"/>
            <a:t>Consumerist Counseling</a:t>
          </a:r>
          <a:endParaRPr lang="en-US" dirty="0"/>
        </a:p>
      </dgm:t>
    </dgm:pt>
    <dgm:pt modelId="{60389A05-BC3C-4E2D-B25A-E06107AFFD20}" type="parTrans" cxnId="{6BEFAF11-17CD-4DF8-A4CE-C81BE963A074}">
      <dgm:prSet/>
      <dgm:spPr/>
      <dgm:t>
        <a:bodyPr/>
        <a:lstStyle/>
        <a:p>
          <a:endParaRPr lang="en-US"/>
        </a:p>
      </dgm:t>
    </dgm:pt>
    <dgm:pt modelId="{09253923-3D8F-4835-945F-5CDD443AB125}" type="sibTrans" cxnId="{6BEFAF11-17CD-4DF8-A4CE-C81BE963A074}">
      <dgm:prSet/>
      <dgm:spPr/>
      <dgm:t>
        <a:bodyPr/>
        <a:lstStyle/>
        <a:p>
          <a:endParaRPr lang="en-US"/>
        </a:p>
      </dgm:t>
    </dgm:pt>
    <dgm:pt modelId="{4CCE27DB-8B95-45EE-895F-91B680ABFB57}">
      <dgm:prSet phldrT="[Text]"/>
      <dgm:spPr/>
      <dgm:t>
        <a:bodyPr/>
        <a:lstStyle/>
        <a:p>
          <a:r>
            <a:rPr lang="en-US" dirty="0"/>
            <a:t>Directive Counseling</a:t>
          </a:r>
        </a:p>
      </dgm:t>
    </dgm:pt>
    <dgm:pt modelId="{059A1FB8-32A8-4A7A-B253-1E924C47578E}" type="parTrans" cxnId="{B8584E7B-40EF-4D84-AF4D-29658896CC25}">
      <dgm:prSet/>
      <dgm:spPr/>
      <dgm:t>
        <a:bodyPr/>
        <a:lstStyle/>
        <a:p>
          <a:endParaRPr lang="en-US"/>
        </a:p>
      </dgm:t>
    </dgm:pt>
    <dgm:pt modelId="{E182A6FA-5721-4ED2-BB7C-8FC54DA3CAB0}" type="sibTrans" cxnId="{B8584E7B-40EF-4D84-AF4D-29658896CC25}">
      <dgm:prSet/>
      <dgm:spPr/>
      <dgm:t>
        <a:bodyPr/>
        <a:lstStyle/>
        <a:p>
          <a:endParaRPr lang="en-US"/>
        </a:p>
      </dgm:t>
    </dgm:pt>
    <dgm:pt modelId="{6EB0DA58-1A46-4B35-8AFE-B4330F0F739A}" type="pres">
      <dgm:prSet presAssocID="{5570E4AA-7568-4B2E-B0F8-E2571D8B88AE}" presName="Name0" presStyleCnt="0">
        <dgm:presLayoutVars>
          <dgm:chMax val="7"/>
          <dgm:dir/>
          <dgm:resizeHandles val="exact"/>
        </dgm:presLayoutVars>
      </dgm:prSet>
      <dgm:spPr/>
    </dgm:pt>
    <dgm:pt modelId="{3024E0CE-4DD3-470A-97EC-8C687ACEA1A9}" type="pres">
      <dgm:prSet presAssocID="{5570E4AA-7568-4B2E-B0F8-E2571D8B88AE}" presName="ellipse1" presStyleLbl="vennNode1" presStyleIdx="0" presStyleCnt="2" custLinFactNeighborX="-54653" custLinFactNeighborY="26752">
        <dgm:presLayoutVars>
          <dgm:bulletEnabled val="1"/>
        </dgm:presLayoutVars>
      </dgm:prSet>
      <dgm:spPr/>
      <dgm:t>
        <a:bodyPr/>
        <a:lstStyle/>
        <a:p>
          <a:endParaRPr lang="en-US"/>
        </a:p>
      </dgm:t>
    </dgm:pt>
    <dgm:pt modelId="{0FFDDA55-6F1B-4CB8-8B46-4F7F7853FBE0}" type="pres">
      <dgm:prSet presAssocID="{5570E4AA-7568-4B2E-B0F8-E2571D8B88AE}" presName="ellipse2" presStyleLbl="vennNode1" presStyleIdx="1" presStyleCnt="2" custLinFactNeighborX="48649" custLinFactNeighborY="-41801">
        <dgm:presLayoutVars>
          <dgm:bulletEnabled val="1"/>
        </dgm:presLayoutVars>
      </dgm:prSet>
      <dgm:spPr/>
      <dgm:t>
        <a:bodyPr/>
        <a:lstStyle/>
        <a:p>
          <a:endParaRPr lang="en-US"/>
        </a:p>
      </dgm:t>
    </dgm:pt>
  </dgm:ptLst>
  <dgm:cxnLst>
    <dgm:cxn modelId="{6BEFAF11-17CD-4DF8-A4CE-C81BE963A074}" srcId="{5570E4AA-7568-4B2E-B0F8-E2571D8B88AE}" destId="{5742EF9C-B810-4895-B795-84928DA84BF2}" srcOrd="0" destOrd="0" parTransId="{60389A05-BC3C-4E2D-B25A-E06107AFFD20}" sibTransId="{09253923-3D8F-4835-945F-5CDD443AB125}"/>
    <dgm:cxn modelId="{EAFEB745-187D-41AF-ADAA-9B3D8BD72F7E}" type="presOf" srcId="{5742EF9C-B810-4895-B795-84928DA84BF2}" destId="{3024E0CE-4DD3-470A-97EC-8C687ACEA1A9}" srcOrd="0" destOrd="0" presId="urn:microsoft.com/office/officeart/2005/8/layout/rings+Icon"/>
    <dgm:cxn modelId="{2C95315F-88C4-44B6-8641-7709CBDC14F0}" type="presOf" srcId="{5570E4AA-7568-4B2E-B0F8-E2571D8B88AE}" destId="{6EB0DA58-1A46-4B35-8AFE-B4330F0F739A}" srcOrd="0" destOrd="0" presId="urn:microsoft.com/office/officeart/2005/8/layout/rings+Icon"/>
    <dgm:cxn modelId="{B8584E7B-40EF-4D84-AF4D-29658896CC25}" srcId="{5570E4AA-7568-4B2E-B0F8-E2571D8B88AE}" destId="{4CCE27DB-8B95-45EE-895F-91B680ABFB57}" srcOrd="1" destOrd="0" parTransId="{059A1FB8-32A8-4A7A-B253-1E924C47578E}" sibTransId="{E182A6FA-5721-4ED2-BB7C-8FC54DA3CAB0}"/>
    <dgm:cxn modelId="{B8BFB493-060F-4DF0-9966-7241C33E5BF4}" type="presOf" srcId="{4CCE27DB-8B95-45EE-895F-91B680ABFB57}" destId="{0FFDDA55-6F1B-4CB8-8B46-4F7F7853FBE0}" srcOrd="0" destOrd="0" presId="urn:microsoft.com/office/officeart/2005/8/layout/rings+Icon"/>
    <dgm:cxn modelId="{B56804AE-CF54-468C-B3C3-5CE247754AF2}" type="presParOf" srcId="{6EB0DA58-1A46-4B35-8AFE-B4330F0F739A}" destId="{3024E0CE-4DD3-470A-97EC-8C687ACEA1A9}" srcOrd="0" destOrd="0" presId="urn:microsoft.com/office/officeart/2005/8/layout/rings+Icon"/>
    <dgm:cxn modelId="{84D40E14-02D8-48ED-85F2-55FA0DCA0635}" type="presParOf" srcId="{6EB0DA58-1A46-4B35-8AFE-B4330F0F739A}" destId="{0FFDDA55-6F1B-4CB8-8B46-4F7F7853FBE0}"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775E4-EB4C-4E0F-869C-CEF1FD3A1F2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05A727F5-6700-46A4-BCBD-DB28071A9F5D}">
      <dgm:prSet phldrT="[Text]"/>
      <dgm:spPr/>
      <dgm:t>
        <a:bodyPr/>
        <a:lstStyle/>
        <a:p>
          <a:r>
            <a:rPr lang="en-US" dirty="0" smtClean="0">
              <a:solidFill>
                <a:schemeClr val="bg1"/>
              </a:solidFill>
            </a:rPr>
            <a:t>Directive Counseling</a:t>
          </a:r>
          <a:endParaRPr lang="en-US" dirty="0">
            <a:solidFill>
              <a:schemeClr val="bg1"/>
            </a:solidFill>
          </a:endParaRPr>
        </a:p>
      </dgm:t>
    </dgm:pt>
    <dgm:pt modelId="{36E706F4-EA7B-45D9-8EF2-D8A2EF949B9D}" type="parTrans" cxnId="{3D04FCBB-3F6F-4149-8C71-4DD1A022CE9D}">
      <dgm:prSet/>
      <dgm:spPr/>
      <dgm:t>
        <a:bodyPr/>
        <a:lstStyle/>
        <a:p>
          <a:endParaRPr lang="en-US"/>
        </a:p>
      </dgm:t>
    </dgm:pt>
    <dgm:pt modelId="{14AB9826-99DC-4B72-B255-341484F6C53E}" type="sibTrans" cxnId="{3D04FCBB-3F6F-4149-8C71-4DD1A022CE9D}">
      <dgm:prSet/>
      <dgm:spPr/>
      <dgm:t>
        <a:bodyPr/>
        <a:lstStyle/>
        <a:p>
          <a:endParaRPr lang="en-US"/>
        </a:p>
      </dgm:t>
    </dgm:pt>
    <dgm:pt modelId="{95D5E380-BB58-471B-81C1-9A8CA530F2F5}">
      <dgm:prSet phldrT="[Text]"/>
      <dgm:spPr/>
      <dgm:t>
        <a:bodyPr/>
        <a:lstStyle/>
        <a:p>
          <a:r>
            <a:rPr lang="en-US" dirty="0" smtClean="0">
              <a:solidFill>
                <a:schemeClr val="bg1"/>
              </a:solidFill>
            </a:rPr>
            <a:t>Consumerist Counseling</a:t>
          </a:r>
          <a:endParaRPr lang="en-US" dirty="0">
            <a:solidFill>
              <a:schemeClr val="bg1"/>
            </a:solidFill>
          </a:endParaRPr>
        </a:p>
      </dgm:t>
    </dgm:pt>
    <dgm:pt modelId="{450749A3-82AF-4626-B2B8-FDC9D37F4E3E}" type="parTrans" cxnId="{32CBF90A-10E0-490B-9FA8-17728D4F96FB}">
      <dgm:prSet/>
      <dgm:spPr/>
      <dgm:t>
        <a:bodyPr/>
        <a:lstStyle/>
        <a:p>
          <a:endParaRPr lang="en-US"/>
        </a:p>
      </dgm:t>
    </dgm:pt>
    <dgm:pt modelId="{963DE118-6BED-4426-8EC2-8085D2A1CE6C}" type="sibTrans" cxnId="{32CBF90A-10E0-490B-9FA8-17728D4F96FB}">
      <dgm:prSet/>
      <dgm:spPr/>
      <dgm:t>
        <a:bodyPr/>
        <a:lstStyle/>
        <a:p>
          <a:endParaRPr lang="en-US"/>
        </a:p>
      </dgm:t>
    </dgm:pt>
    <dgm:pt modelId="{303C477E-0A3A-4593-83B8-258258C5BC63}" type="pres">
      <dgm:prSet presAssocID="{4D3775E4-EB4C-4E0F-869C-CEF1FD3A1F29}" presName="Name0" presStyleCnt="0">
        <dgm:presLayoutVars>
          <dgm:dir/>
          <dgm:resizeHandles val="exact"/>
        </dgm:presLayoutVars>
      </dgm:prSet>
      <dgm:spPr/>
      <dgm:t>
        <a:bodyPr/>
        <a:lstStyle/>
        <a:p>
          <a:endParaRPr lang="en-US"/>
        </a:p>
      </dgm:t>
    </dgm:pt>
    <dgm:pt modelId="{D1DBD7E4-E009-46C9-A06F-0FD43436ABEF}" type="pres">
      <dgm:prSet presAssocID="{05A727F5-6700-46A4-BCBD-DB28071A9F5D}" presName="Name5" presStyleLbl="vennNode1" presStyleIdx="0" presStyleCnt="2" custLinFactX="158191" custLinFactNeighborX="200000" custLinFactNeighborY="1847">
        <dgm:presLayoutVars>
          <dgm:bulletEnabled val="1"/>
        </dgm:presLayoutVars>
      </dgm:prSet>
      <dgm:spPr/>
      <dgm:t>
        <a:bodyPr/>
        <a:lstStyle/>
        <a:p>
          <a:endParaRPr lang="en-US"/>
        </a:p>
      </dgm:t>
    </dgm:pt>
    <dgm:pt modelId="{2D7D61D5-2E28-471C-BA86-5D1DA4B5D7EB}" type="pres">
      <dgm:prSet presAssocID="{14AB9826-99DC-4B72-B255-341484F6C53E}" presName="space" presStyleCnt="0"/>
      <dgm:spPr/>
    </dgm:pt>
    <dgm:pt modelId="{39C35E6D-1B94-4CDF-9B15-797A14D06547}" type="pres">
      <dgm:prSet presAssocID="{95D5E380-BB58-471B-81C1-9A8CA530F2F5}" presName="Name5" presStyleLbl="vennNode1" presStyleIdx="1" presStyleCnt="2" custLinFactX="-154849" custLinFactNeighborX="-200000" custLinFactNeighborY="-884">
        <dgm:presLayoutVars>
          <dgm:bulletEnabled val="1"/>
        </dgm:presLayoutVars>
      </dgm:prSet>
      <dgm:spPr/>
      <dgm:t>
        <a:bodyPr/>
        <a:lstStyle/>
        <a:p>
          <a:endParaRPr lang="en-US"/>
        </a:p>
      </dgm:t>
    </dgm:pt>
  </dgm:ptLst>
  <dgm:cxnLst>
    <dgm:cxn modelId="{798CD0AF-9CFA-476D-83BD-D303F18D65E6}" type="presOf" srcId="{95D5E380-BB58-471B-81C1-9A8CA530F2F5}" destId="{39C35E6D-1B94-4CDF-9B15-797A14D06547}" srcOrd="0" destOrd="0" presId="urn:microsoft.com/office/officeart/2005/8/layout/venn3"/>
    <dgm:cxn modelId="{BF96C6A9-0EF6-48E6-981D-AF51C87DC070}" type="presOf" srcId="{05A727F5-6700-46A4-BCBD-DB28071A9F5D}" destId="{D1DBD7E4-E009-46C9-A06F-0FD43436ABEF}" srcOrd="0" destOrd="0" presId="urn:microsoft.com/office/officeart/2005/8/layout/venn3"/>
    <dgm:cxn modelId="{3D04FCBB-3F6F-4149-8C71-4DD1A022CE9D}" srcId="{4D3775E4-EB4C-4E0F-869C-CEF1FD3A1F29}" destId="{05A727F5-6700-46A4-BCBD-DB28071A9F5D}" srcOrd="0" destOrd="0" parTransId="{36E706F4-EA7B-45D9-8EF2-D8A2EF949B9D}" sibTransId="{14AB9826-99DC-4B72-B255-341484F6C53E}"/>
    <dgm:cxn modelId="{32CBF90A-10E0-490B-9FA8-17728D4F96FB}" srcId="{4D3775E4-EB4C-4E0F-869C-CEF1FD3A1F29}" destId="{95D5E380-BB58-471B-81C1-9A8CA530F2F5}" srcOrd="1" destOrd="0" parTransId="{450749A3-82AF-4626-B2B8-FDC9D37F4E3E}" sibTransId="{963DE118-6BED-4426-8EC2-8085D2A1CE6C}"/>
    <dgm:cxn modelId="{BF279962-C961-4CAE-B987-33254F946640}" type="presOf" srcId="{4D3775E4-EB4C-4E0F-869C-CEF1FD3A1F29}" destId="{303C477E-0A3A-4593-83B8-258258C5BC63}" srcOrd="0" destOrd="0" presId="urn:microsoft.com/office/officeart/2005/8/layout/venn3"/>
    <dgm:cxn modelId="{72300375-75D5-420A-AE02-E7582137D47F}" type="presParOf" srcId="{303C477E-0A3A-4593-83B8-258258C5BC63}" destId="{D1DBD7E4-E009-46C9-A06F-0FD43436ABEF}" srcOrd="0" destOrd="0" presId="urn:microsoft.com/office/officeart/2005/8/layout/venn3"/>
    <dgm:cxn modelId="{D67FFE5C-ADB5-4250-8C3D-869A1EB4D193}" type="presParOf" srcId="{303C477E-0A3A-4593-83B8-258258C5BC63}" destId="{2D7D61D5-2E28-471C-BA86-5D1DA4B5D7EB}" srcOrd="1" destOrd="0" presId="urn:microsoft.com/office/officeart/2005/8/layout/venn3"/>
    <dgm:cxn modelId="{6AC6B573-AFA8-40E0-A3BF-5365A823CFB1}" type="presParOf" srcId="{303C477E-0A3A-4593-83B8-258258C5BC63}" destId="{39C35E6D-1B94-4CDF-9B15-797A14D06547}"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A1BB67-8935-430B-BE2F-5DF5E52A917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1426836-85F5-4F62-9DE6-F790F09A0E3F}">
      <dgm:prSet phldrT="[Text]"/>
      <dgm:spPr/>
      <dgm:t>
        <a:bodyPr/>
        <a:lstStyle/>
        <a:p>
          <a:r>
            <a:rPr lang="en-US" dirty="0" smtClean="0">
              <a:solidFill>
                <a:schemeClr val="bg1"/>
              </a:solidFill>
            </a:rPr>
            <a:t>Consumerist Counseling</a:t>
          </a:r>
          <a:endParaRPr lang="en-US" dirty="0">
            <a:solidFill>
              <a:schemeClr val="bg1"/>
            </a:solidFill>
          </a:endParaRPr>
        </a:p>
      </dgm:t>
    </dgm:pt>
    <dgm:pt modelId="{7F440503-BA7E-4738-A44D-FBC518849CEC}" type="parTrans" cxnId="{C4F111B5-0AD7-4DDD-8D54-8052AA547417}">
      <dgm:prSet/>
      <dgm:spPr/>
      <dgm:t>
        <a:bodyPr/>
        <a:lstStyle/>
        <a:p>
          <a:endParaRPr lang="en-US"/>
        </a:p>
      </dgm:t>
    </dgm:pt>
    <dgm:pt modelId="{3DD1D26E-6C1D-4BFD-8A9E-CD27A50B441D}" type="sibTrans" cxnId="{C4F111B5-0AD7-4DDD-8D54-8052AA547417}">
      <dgm:prSet/>
      <dgm:spPr/>
      <dgm:t>
        <a:bodyPr/>
        <a:lstStyle/>
        <a:p>
          <a:endParaRPr lang="en-US"/>
        </a:p>
      </dgm:t>
    </dgm:pt>
    <dgm:pt modelId="{0114CD70-28F8-4083-947F-942882B8429A}">
      <dgm:prSet phldrT="[Text]"/>
      <dgm:spPr>
        <a:ln>
          <a:solidFill>
            <a:schemeClr val="bg1"/>
          </a:solidFill>
        </a:ln>
      </dgm:spPr>
      <dgm:t>
        <a:bodyPr/>
        <a:lstStyle/>
        <a:p>
          <a:r>
            <a:rPr lang="en-US" dirty="0" smtClean="0">
              <a:solidFill>
                <a:schemeClr val="bg1"/>
              </a:solidFill>
            </a:rPr>
            <a:t>Directive Counseling</a:t>
          </a:r>
          <a:endParaRPr lang="en-US" dirty="0">
            <a:solidFill>
              <a:schemeClr val="bg1"/>
            </a:solidFill>
          </a:endParaRPr>
        </a:p>
      </dgm:t>
    </dgm:pt>
    <dgm:pt modelId="{D74EDD84-5AE4-4FC5-A9A6-E5E6A82BBED4}" type="parTrans" cxnId="{641607F1-E126-4ECC-B807-99D1A0981A23}">
      <dgm:prSet/>
      <dgm:spPr/>
      <dgm:t>
        <a:bodyPr/>
        <a:lstStyle/>
        <a:p>
          <a:endParaRPr lang="en-US"/>
        </a:p>
      </dgm:t>
    </dgm:pt>
    <dgm:pt modelId="{D0EFACBC-B930-4D2A-AD39-6411C4A4C13B}" type="sibTrans" cxnId="{641607F1-E126-4ECC-B807-99D1A0981A23}">
      <dgm:prSet/>
      <dgm:spPr/>
      <dgm:t>
        <a:bodyPr/>
        <a:lstStyle/>
        <a:p>
          <a:endParaRPr lang="en-US"/>
        </a:p>
      </dgm:t>
    </dgm:pt>
    <dgm:pt modelId="{E359EF96-02C3-4990-A1FD-89F6C669E034}" type="pres">
      <dgm:prSet presAssocID="{92A1BB67-8935-430B-BE2F-5DF5E52A917D}" presName="Name0" presStyleCnt="0">
        <dgm:presLayoutVars>
          <dgm:dir/>
          <dgm:resizeHandles val="exact"/>
        </dgm:presLayoutVars>
      </dgm:prSet>
      <dgm:spPr/>
      <dgm:t>
        <a:bodyPr/>
        <a:lstStyle/>
        <a:p>
          <a:endParaRPr lang="en-US"/>
        </a:p>
      </dgm:t>
    </dgm:pt>
    <dgm:pt modelId="{5F4851B5-8030-466C-B064-9CACA5974243}" type="pres">
      <dgm:prSet presAssocID="{41426836-85F5-4F62-9DE6-F790F09A0E3F}" presName="Name5" presStyleLbl="vennNode1" presStyleIdx="0" presStyleCnt="2">
        <dgm:presLayoutVars>
          <dgm:bulletEnabled val="1"/>
        </dgm:presLayoutVars>
      </dgm:prSet>
      <dgm:spPr/>
      <dgm:t>
        <a:bodyPr/>
        <a:lstStyle/>
        <a:p>
          <a:endParaRPr lang="en-US"/>
        </a:p>
      </dgm:t>
    </dgm:pt>
    <dgm:pt modelId="{520EF597-72B5-4763-BBC5-E82ABAB96506}" type="pres">
      <dgm:prSet presAssocID="{3DD1D26E-6C1D-4BFD-8A9E-CD27A50B441D}" presName="space" presStyleCnt="0"/>
      <dgm:spPr/>
    </dgm:pt>
    <dgm:pt modelId="{265D9359-5274-43DC-9D3B-4DA7C7B9C790}" type="pres">
      <dgm:prSet presAssocID="{0114CD70-28F8-4083-947F-942882B8429A}" presName="Name5" presStyleLbl="vennNode1" presStyleIdx="1" presStyleCnt="2" custLinFactNeighborX="36503" custLinFactNeighborY="621">
        <dgm:presLayoutVars>
          <dgm:bulletEnabled val="1"/>
        </dgm:presLayoutVars>
      </dgm:prSet>
      <dgm:spPr/>
      <dgm:t>
        <a:bodyPr/>
        <a:lstStyle/>
        <a:p>
          <a:endParaRPr lang="en-US"/>
        </a:p>
      </dgm:t>
    </dgm:pt>
  </dgm:ptLst>
  <dgm:cxnLst>
    <dgm:cxn modelId="{641607F1-E126-4ECC-B807-99D1A0981A23}" srcId="{92A1BB67-8935-430B-BE2F-5DF5E52A917D}" destId="{0114CD70-28F8-4083-947F-942882B8429A}" srcOrd="1" destOrd="0" parTransId="{D74EDD84-5AE4-4FC5-A9A6-E5E6A82BBED4}" sibTransId="{D0EFACBC-B930-4D2A-AD39-6411C4A4C13B}"/>
    <dgm:cxn modelId="{CFB3AECB-EFC4-4AFD-B0BA-1821C1A9D647}" type="presOf" srcId="{92A1BB67-8935-430B-BE2F-5DF5E52A917D}" destId="{E359EF96-02C3-4990-A1FD-89F6C669E034}" srcOrd="0" destOrd="0" presId="urn:microsoft.com/office/officeart/2005/8/layout/venn3"/>
    <dgm:cxn modelId="{C4F111B5-0AD7-4DDD-8D54-8052AA547417}" srcId="{92A1BB67-8935-430B-BE2F-5DF5E52A917D}" destId="{41426836-85F5-4F62-9DE6-F790F09A0E3F}" srcOrd="0" destOrd="0" parTransId="{7F440503-BA7E-4738-A44D-FBC518849CEC}" sibTransId="{3DD1D26E-6C1D-4BFD-8A9E-CD27A50B441D}"/>
    <dgm:cxn modelId="{20753F3E-9D8C-456E-ADBA-0F63A22CE740}" type="presOf" srcId="{41426836-85F5-4F62-9DE6-F790F09A0E3F}" destId="{5F4851B5-8030-466C-B064-9CACA5974243}" srcOrd="0" destOrd="0" presId="urn:microsoft.com/office/officeart/2005/8/layout/venn3"/>
    <dgm:cxn modelId="{CBF76EEA-79C3-45F6-BCA8-22A081B65A28}" type="presOf" srcId="{0114CD70-28F8-4083-947F-942882B8429A}" destId="{265D9359-5274-43DC-9D3B-4DA7C7B9C790}" srcOrd="0" destOrd="0" presId="urn:microsoft.com/office/officeart/2005/8/layout/venn3"/>
    <dgm:cxn modelId="{34F0B4B5-BF80-44AD-88CB-A938B3CEB0E5}" type="presParOf" srcId="{E359EF96-02C3-4990-A1FD-89F6C669E034}" destId="{5F4851B5-8030-466C-B064-9CACA5974243}" srcOrd="0" destOrd="0" presId="urn:microsoft.com/office/officeart/2005/8/layout/venn3"/>
    <dgm:cxn modelId="{D28E8590-4065-4629-8B15-8477D4171989}" type="presParOf" srcId="{E359EF96-02C3-4990-A1FD-89F6C669E034}" destId="{520EF597-72B5-4763-BBC5-E82ABAB96506}" srcOrd="1" destOrd="0" presId="urn:microsoft.com/office/officeart/2005/8/layout/venn3"/>
    <dgm:cxn modelId="{E69C6D8E-341B-4B0A-AB98-E83ED3710B80}" type="presParOf" srcId="{E359EF96-02C3-4990-A1FD-89F6C669E034}" destId="{265D9359-5274-43DC-9D3B-4DA7C7B9C790}" srcOrd="2"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4E0CE-4DD3-470A-97EC-8C687ACEA1A9}">
      <dsp:nvSpPr>
        <dsp:cNvPr id="0" name=""/>
        <dsp:cNvSpPr/>
      </dsp:nvSpPr>
      <dsp:spPr>
        <a:xfrm>
          <a:off x="69952" y="697051"/>
          <a:ext cx="2605422" cy="260560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Consumerist Counseling</a:t>
          </a:r>
          <a:endParaRPr lang="en-US" sz="2400" kern="1200" dirty="0"/>
        </a:p>
      </dsp:txBody>
      <dsp:txXfrm>
        <a:off x="451507" y="1078633"/>
        <a:ext cx="1842312" cy="1842441"/>
      </dsp:txXfrm>
    </dsp:sp>
    <dsp:sp modelId="{0FFDDA55-6F1B-4CB8-8B46-4F7F7853FBE0}">
      <dsp:nvSpPr>
        <dsp:cNvPr id="0" name=""/>
        <dsp:cNvSpPr/>
      </dsp:nvSpPr>
      <dsp:spPr>
        <a:xfrm>
          <a:off x="4102396" y="648625"/>
          <a:ext cx="2605422" cy="260560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Directive Counseling</a:t>
          </a:r>
        </a:p>
      </dsp:txBody>
      <dsp:txXfrm>
        <a:off x="4483951" y="1030207"/>
        <a:ext cx="1842312" cy="1842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4E0CE-4DD3-470A-97EC-8C687ACEA1A9}">
      <dsp:nvSpPr>
        <dsp:cNvPr id="0" name=""/>
        <dsp:cNvSpPr/>
      </dsp:nvSpPr>
      <dsp:spPr>
        <a:xfrm>
          <a:off x="69952" y="697051"/>
          <a:ext cx="2605422" cy="260560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Consumerist Counseling</a:t>
          </a:r>
          <a:endParaRPr lang="en-US" sz="2400" kern="1200" dirty="0"/>
        </a:p>
      </dsp:txBody>
      <dsp:txXfrm>
        <a:off x="451507" y="1078633"/>
        <a:ext cx="1842312" cy="1842441"/>
      </dsp:txXfrm>
    </dsp:sp>
    <dsp:sp modelId="{0FFDDA55-6F1B-4CB8-8B46-4F7F7853FBE0}">
      <dsp:nvSpPr>
        <dsp:cNvPr id="0" name=""/>
        <dsp:cNvSpPr/>
      </dsp:nvSpPr>
      <dsp:spPr>
        <a:xfrm>
          <a:off x="4102396" y="648625"/>
          <a:ext cx="2605422" cy="2605605"/>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Directive Counseling</a:t>
          </a:r>
        </a:p>
      </dsp:txBody>
      <dsp:txXfrm>
        <a:off x="4483951" y="1030207"/>
        <a:ext cx="1842312" cy="1842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BD7E4-E009-46C9-A06F-0FD43436ABEF}">
      <dsp:nvSpPr>
        <dsp:cNvPr id="0" name=""/>
        <dsp:cNvSpPr/>
      </dsp:nvSpPr>
      <dsp:spPr>
        <a:xfrm>
          <a:off x="3615826" y="85"/>
          <a:ext cx="2879973" cy="28799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495" tIns="31750" rIns="15849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Directive Counseling</a:t>
          </a:r>
          <a:endParaRPr lang="en-US" sz="2500" kern="1200" dirty="0">
            <a:solidFill>
              <a:schemeClr val="bg1"/>
            </a:solidFill>
          </a:endParaRPr>
        </a:p>
      </dsp:txBody>
      <dsp:txXfrm>
        <a:off x="4037588" y="421847"/>
        <a:ext cx="2036449" cy="2036449"/>
      </dsp:txXfrm>
    </dsp:sp>
    <dsp:sp modelId="{39C35E6D-1B94-4CDF-9B15-797A14D06547}">
      <dsp:nvSpPr>
        <dsp:cNvPr id="0" name=""/>
        <dsp:cNvSpPr/>
      </dsp:nvSpPr>
      <dsp:spPr>
        <a:xfrm>
          <a:off x="0" y="0"/>
          <a:ext cx="2879973" cy="287997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8495" tIns="31750" rIns="158495" bIns="3175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Consumerist Counseling</a:t>
          </a:r>
          <a:endParaRPr lang="en-US" sz="2500" kern="1200" dirty="0">
            <a:solidFill>
              <a:schemeClr val="bg1"/>
            </a:solidFill>
          </a:endParaRPr>
        </a:p>
      </dsp:txBody>
      <dsp:txXfrm>
        <a:off x="421762" y="421762"/>
        <a:ext cx="2036449" cy="2036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51B5-8030-466C-B064-9CACA5974243}">
      <dsp:nvSpPr>
        <dsp:cNvPr id="0" name=""/>
        <dsp:cNvSpPr/>
      </dsp:nvSpPr>
      <dsp:spPr>
        <a:xfrm>
          <a:off x="421127" y="203"/>
          <a:ext cx="2822940" cy="28229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356" tIns="30480" rIns="155356"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Consumerist Counseling</a:t>
          </a:r>
          <a:endParaRPr lang="en-US" sz="2400" kern="1200" dirty="0">
            <a:solidFill>
              <a:schemeClr val="bg1"/>
            </a:solidFill>
          </a:endParaRPr>
        </a:p>
      </dsp:txBody>
      <dsp:txXfrm>
        <a:off x="834537" y="413613"/>
        <a:ext cx="1996120" cy="1996120"/>
      </dsp:txXfrm>
    </dsp:sp>
    <dsp:sp modelId="{265D9359-5274-43DC-9D3B-4DA7C7B9C790}">
      <dsp:nvSpPr>
        <dsp:cNvPr id="0" name=""/>
        <dsp:cNvSpPr/>
      </dsp:nvSpPr>
      <dsp:spPr>
        <a:xfrm>
          <a:off x="2885571" y="407"/>
          <a:ext cx="2822940" cy="2822940"/>
        </a:xfrm>
        <a:prstGeom prst="ellipse">
          <a:avLst/>
        </a:prstGeom>
        <a:solidFill>
          <a:schemeClr val="accent1">
            <a:alpha val="50000"/>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5356" tIns="30480" rIns="155356"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Directive Counseling</a:t>
          </a:r>
          <a:endParaRPr lang="en-US" sz="2400" kern="1200" dirty="0">
            <a:solidFill>
              <a:schemeClr val="bg1"/>
            </a:solidFill>
          </a:endParaRPr>
        </a:p>
      </dsp:txBody>
      <dsp:txXfrm>
        <a:off x="3298981" y="413817"/>
        <a:ext cx="1996120" cy="199612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0FC68-00F7-DE42-B38D-AA385523A85A}" type="datetimeFigureOut">
              <a:rPr lang="en-US" smtClean="0"/>
              <a:t>2/18/16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C626B-A553-0345-A22B-945344836BE3}" type="slidenum">
              <a:rPr lang="en-US" smtClean="0"/>
              <a:t>‹#›</a:t>
            </a:fld>
            <a:endParaRPr lang="en-US"/>
          </a:p>
        </p:txBody>
      </p:sp>
    </p:spTree>
    <p:extLst>
      <p:ext uri="{BB962C8B-B14F-4D97-AF65-F5344CB8AC3E}">
        <p14:creationId xmlns:p14="http://schemas.microsoft.com/office/powerpoint/2010/main" val="7270666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a:t>
            </a:fld>
            <a:endParaRPr lang="en-US"/>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764C626B-A553-0345-A22B-945344836BE3}" type="slidenum">
              <a:rPr lang="en-US" smtClean="0"/>
              <a:t>14</a:t>
            </a:fld>
            <a:endParaRPr lang="en-US"/>
          </a:p>
        </p:txBody>
      </p:sp>
    </p:spTree>
    <p:extLst>
      <p:ext uri="{BB962C8B-B14F-4D97-AF65-F5344CB8AC3E}">
        <p14:creationId xmlns:p14="http://schemas.microsoft.com/office/powerpoint/2010/main" val="39996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15</a:t>
            </a:fld>
            <a:endParaRPr lang="en-US"/>
          </a:p>
        </p:txBody>
      </p:sp>
    </p:spTree>
    <p:extLst>
      <p:ext uri="{BB962C8B-B14F-4D97-AF65-F5344CB8AC3E}">
        <p14:creationId xmlns:p14="http://schemas.microsoft.com/office/powerpoint/2010/main" val="401277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17</a:t>
            </a:fld>
            <a:endParaRPr lang="en-US"/>
          </a:p>
        </p:txBody>
      </p:sp>
    </p:spTree>
    <p:extLst>
      <p:ext uri="{BB962C8B-B14F-4D97-AF65-F5344CB8AC3E}">
        <p14:creationId xmlns:p14="http://schemas.microsoft.com/office/powerpoint/2010/main" val="2329637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F8CE332-6E9C-4D11-9F5B-65AA288B18B8}" type="slidenum">
              <a:rPr lang="en-US" smtClean="0"/>
              <a:t>18</a:t>
            </a:fld>
            <a:endParaRPr lang="en-US"/>
          </a:p>
        </p:txBody>
      </p:sp>
    </p:spTree>
    <p:extLst>
      <p:ext uri="{BB962C8B-B14F-4D97-AF65-F5344CB8AC3E}">
        <p14:creationId xmlns:p14="http://schemas.microsoft.com/office/powerpoint/2010/main" val="377615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4C626B-A553-0345-A22B-945344836BE3}" type="slidenum">
              <a:rPr lang="en-US" smtClean="0"/>
              <a:t>19</a:t>
            </a:fld>
            <a:endParaRPr lang="en-US"/>
          </a:p>
        </p:txBody>
      </p:sp>
    </p:spTree>
    <p:extLst>
      <p:ext uri="{BB962C8B-B14F-4D97-AF65-F5344CB8AC3E}">
        <p14:creationId xmlns:p14="http://schemas.microsoft.com/office/powerpoint/2010/main" val="4262950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5160CC-9A40-409B-89CE-332C56A373B2}" type="slidenum">
              <a:rPr lang="en-US" altLang="en-US"/>
              <a:pPr eaLnBrk="1" hangingPunct="1"/>
              <a:t>20</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Suggesting need to “promote” highly effective methods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21</a:t>
            </a:fld>
            <a:endParaRPr lang="en-US"/>
          </a:p>
        </p:txBody>
      </p:sp>
    </p:spTree>
    <p:extLst>
      <p:ext uri="{BB962C8B-B14F-4D97-AF65-F5344CB8AC3E}">
        <p14:creationId xmlns:p14="http://schemas.microsoft.com/office/powerpoint/2010/main" val="3909865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F403A0-8F6B-4DCD-BD2C-488A61E014E5}" type="slidenum">
              <a:rPr lang="en-US" altLang="en-US" smtClean="0"/>
              <a:pPr eaLnBrk="1" hangingPunct="1"/>
              <a:t>22</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dirty="0" smtClean="0"/>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6772A-234F-417B-8468-60C2BF3DE80D}" type="slidenum">
              <a:rPr lang="en-US" altLang="en-US" smtClean="0"/>
              <a:pPr eaLnBrk="1" hangingPunct="1"/>
              <a:t>23</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25</a:t>
            </a:fld>
            <a:endParaRPr lang="en-US"/>
          </a:p>
        </p:txBody>
      </p:sp>
    </p:spTree>
    <p:extLst>
      <p:ext uri="{BB962C8B-B14F-4D97-AF65-F5344CB8AC3E}">
        <p14:creationId xmlns:p14="http://schemas.microsoft.com/office/powerpoint/2010/main" val="235838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64C626B-A553-0345-A22B-945344836BE3}" type="slidenum">
              <a:rPr lang="en-US" smtClean="0"/>
              <a:t>4</a:t>
            </a:fld>
            <a:endParaRPr lang="en-US"/>
          </a:p>
        </p:txBody>
      </p:sp>
    </p:spTree>
    <p:extLst>
      <p:ext uri="{BB962C8B-B14F-4D97-AF65-F5344CB8AC3E}">
        <p14:creationId xmlns:p14="http://schemas.microsoft.com/office/powerpoint/2010/main" val="2170200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73602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507415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0917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C3D53-7509-4789-8817-BE2F6D9FB4EA}"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C3D53-7509-4789-8817-BE2F6D9FB4EA}"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figuring out what women’s preferences are, you can then move into the</a:t>
            </a:r>
            <a:r>
              <a:rPr lang="en-US" sz="1200" kern="1200" baseline="0" dirty="0" smtClean="0">
                <a:solidFill>
                  <a:schemeClr val="tx1"/>
                </a:solidFill>
                <a:effectLst/>
                <a:latin typeface="+mn-lt"/>
                <a:ea typeface="+mn-ea"/>
                <a:cs typeface="+mn-cs"/>
              </a:rPr>
              <a:t> active decision making</a:t>
            </a:r>
            <a:r>
              <a:rPr lang="en-US" sz="1200" kern="1200" dirty="0" smtClean="0">
                <a:solidFill>
                  <a:schemeClr val="tx1"/>
                </a:solidFill>
                <a:effectLst/>
                <a:latin typeface="+mn-lt"/>
                <a:ea typeface="+mn-ea"/>
                <a:cs typeface="+mn-cs"/>
              </a:rPr>
              <a:t>, where you tailor the information you provide to the women’s preferences and her responses to the information. This is actually a time saving approach relative to the informed choice approach, as you don’t have to go into detail about every method. The key here is to actively facilitate, while…iterative process, responding to patient responses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2726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Overly</a:t>
            </a:r>
            <a:r>
              <a:rPr lang="en-US" baseline="0" dirty="0" smtClean="0"/>
              <a:t> simplistic, is a much more iterative process</a:t>
            </a:r>
            <a:endParaRPr lang="en-US" dirty="0" smtClean="0"/>
          </a:p>
          <a:p>
            <a:endParaRPr lang="en-US" dirty="0" smtClean="0"/>
          </a:p>
          <a:p>
            <a:r>
              <a:rPr lang="en-US" dirty="0" smtClean="0"/>
              <a:t>Make sure debunk </a:t>
            </a:r>
            <a:r>
              <a:rPr lang="en-US" dirty="0" err="1" smtClean="0"/>
              <a:t>amenorhea</a:t>
            </a:r>
            <a:r>
              <a:rPr lang="en-US" baseline="0" dirty="0" smtClean="0"/>
              <a:t> concerns</a:t>
            </a:r>
          </a:p>
          <a:p>
            <a:r>
              <a:rPr lang="en-US" baseline="0" dirty="0" smtClean="0"/>
              <a:t>And then go on to address specific side effects about methods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3666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relevant to both before and after method choice</a:t>
            </a:r>
          </a:p>
          <a:p>
            <a:r>
              <a:rPr lang="en-US" dirty="0" smtClean="0"/>
              <a:t>Including IUDs,</a:t>
            </a:r>
            <a:r>
              <a:rPr lang="en-US" baseline="0" dirty="0" smtClean="0"/>
              <a:t> more satisfied with method</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977129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35</a:t>
            </a:fld>
            <a:endParaRPr lang="en-US"/>
          </a:p>
        </p:txBody>
      </p:sp>
    </p:spTree>
    <p:extLst>
      <p:ext uri="{BB962C8B-B14F-4D97-AF65-F5344CB8AC3E}">
        <p14:creationId xmlns:p14="http://schemas.microsoft.com/office/powerpoint/2010/main" val="4183492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58623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6</a:t>
            </a:fld>
            <a:endParaRPr lang="en-US"/>
          </a:p>
        </p:txBody>
      </p:sp>
    </p:spTree>
    <p:extLst>
      <p:ext uri="{BB962C8B-B14F-4D97-AF65-F5344CB8AC3E}">
        <p14:creationId xmlns:p14="http://schemas.microsoft.com/office/powerpoint/2010/main" val="1048852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04997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49</a:t>
            </a:fld>
            <a:endParaRPr lang="en-US"/>
          </a:p>
        </p:txBody>
      </p:sp>
    </p:spTree>
    <p:extLst>
      <p:ext uri="{BB962C8B-B14F-4D97-AF65-F5344CB8AC3E}">
        <p14:creationId xmlns:p14="http://schemas.microsoft.com/office/powerpoint/2010/main" val="6493740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50</a:t>
            </a:fld>
            <a:endParaRPr lang="en-US"/>
          </a:p>
        </p:txBody>
      </p:sp>
    </p:spTree>
    <p:extLst>
      <p:ext uri="{BB962C8B-B14F-4D97-AF65-F5344CB8AC3E}">
        <p14:creationId xmlns:p14="http://schemas.microsoft.com/office/powerpoint/2010/main" val="1606680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51</a:t>
            </a:fld>
            <a:endParaRPr lang="en-US"/>
          </a:p>
        </p:txBody>
      </p:sp>
    </p:spTree>
    <p:extLst>
      <p:ext uri="{BB962C8B-B14F-4D97-AF65-F5344CB8AC3E}">
        <p14:creationId xmlns:p14="http://schemas.microsoft.com/office/powerpoint/2010/main" val="1606680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53</a:t>
            </a:fld>
            <a:endParaRPr lang="en-US"/>
          </a:p>
        </p:txBody>
      </p:sp>
    </p:spTree>
    <p:extLst>
      <p:ext uri="{BB962C8B-B14F-4D97-AF65-F5344CB8AC3E}">
        <p14:creationId xmlns:p14="http://schemas.microsoft.com/office/powerpoint/2010/main" val="247606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a:t>
            </a:fld>
            <a:endParaRPr lang="en-US"/>
          </a:p>
        </p:txBody>
      </p:sp>
    </p:spTree>
    <p:extLst>
      <p:ext uri="{BB962C8B-B14F-4D97-AF65-F5344CB8AC3E}">
        <p14:creationId xmlns:p14="http://schemas.microsoft.com/office/powerpoint/2010/main" val="2902871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C626B-A553-0345-A22B-945344836BE3}" type="slidenum">
              <a:rPr lang="en-US" smtClean="0"/>
              <a:t>9</a:t>
            </a:fld>
            <a:endParaRPr lang="en-US"/>
          </a:p>
        </p:txBody>
      </p:sp>
    </p:spTree>
    <p:extLst>
      <p:ext uri="{BB962C8B-B14F-4D97-AF65-F5344CB8AC3E}">
        <p14:creationId xmlns:p14="http://schemas.microsoft.com/office/powerpoint/2010/main" val="39847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smtClean="0"/>
          </a:p>
        </p:txBody>
      </p:sp>
      <p:sp>
        <p:nvSpPr>
          <p:cNvPr id="4" name="Slide Number Placeholder 3"/>
          <p:cNvSpPr>
            <a:spLocks noGrp="1"/>
          </p:cNvSpPr>
          <p:nvPr>
            <p:ph type="sldNum" sz="quarter" idx="10"/>
          </p:nvPr>
        </p:nvSpPr>
        <p:spPr/>
        <p:txBody>
          <a:bodyPr/>
          <a:lstStyle/>
          <a:p>
            <a:fld id="{764C626B-A553-0345-A22B-945344836BE3}" type="slidenum">
              <a:rPr lang="en-US" smtClean="0"/>
              <a:t>10</a:t>
            </a:fld>
            <a:endParaRPr lang="en-US"/>
          </a:p>
        </p:txBody>
      </p:sp>
    </p:spTree>
    <p:extLst>
      <p:ext uri="{BB962C8B-B14F-4D97-AF65-F5344CB8AC3E}">
        <p14:creationId xmlns:p14="http://schemas.microsoft.com/office/powerpoint/2010/main" val="39996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a:t>
            </a:fld>
            <a:endParaRPr lang="en-US"/>
          </a:p>
        </p:txBody>
      </p:sp>
    </p:spTree>
    <p:extLst>
      <p:ext uri="{BB962C8B-B14F-4D97-AF65-F5344CB8AC3E}">
        <p14:creationId xmlns:p14="http://schemas.microsoft.com/office/powerpoint/2010/main" val="356372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F8CE332-6E9C-4D11-9F5B-65AA288B18B8}" type="slidenum">
              <a:rPr lang="en-US" smtClean="0"/>
              <a:t>12</a:t>
            </a:fld>
            <a:endParaRPr lang="en-US"/>
          </a:p>
        </p:txBody>
      </p:sp>
    </p:spTree>
    <p:extLst>
      <p:ext uri="{BB962C8B-B14F-4D97-AF65-F5344CB8AC3E}">
        <p14:creationId xmlns:p14="http://schemas.microsoft.com/office/powerpoint/2010/main" val="31833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13</a:t>
            </a:fld>
            <a:endParaRPr lang="en-US"/>
          </a:p>
        </p:txBody>
      </p:sp>
    </p:spTree>
    <p:extLst>
      <p:ext uri="{BB962C8B-B14F-4D97-AF65-F5344CB8AC3E}">
        <p14:creationId xmlns:p14="http://schemas.microsoft.com/office/powerpoint/2010/main" val="4079764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197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mp;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1" y="685800"/>
            <a:ext cx="7620000" cy="422148"/>
          </a:xfrm>
          <a:prstGeom prst="rect">
            <a:avLst/>
          </a:prstGeom>
        </p:spPr>
        <p:txBody>
          <a:bodyPr/>
          <a:lstStyle/>
          <a:p>
            <a:r>
              <a:rPr lang="en-US" dirty="0" smtClean="0"/>
              <a:t>Click to add slide title</a:t>
            </a:r>
            <a:endParaRPr lang="en-US" dirty="0"/>
          </a:p>
        </p:txBody>
      </p:sp>
      <p:sp>
        <p:nvSpPr>
          <p:cNvPr id="4" name="Text Placeholder 3"/>
          <p:cNvSpPr>
            <a:spLocks noGrp="1"/>
          </p:cNvSpPr>
          <p:nvPr>
            <p:ph type="body" sz="quarter" idx="10" hasCustomPrompt="1"/>
          </p:nvPr>
        </p:nvSpPr>
        <p:spPr>
          <a:xfrm>
            <a:off x="762000" y="1524000"/>
            <a:ext cx="7620000" cy="2772638"/>
          </a:xfrm>
          <a:prstGeom prst="rect">
            <a:avLst/>
          </a:prstGeom>
        </p:spPr>
        <p:txBody>
          <a:bodyPr/>
          <a:lstStyle>
            <a:lvl1pPr>
              <a:defRPr baseline="0"/>
            </a:lvl1pPr>
          </a:lstStyle>
          <a:p>
            <a:pPr lvl="0"/>
            <a:r>
              <a:rPr lang="en-US" dirty="0" smtClean="0"/>
              <a:t>Click to add bullet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6"/>
          <p:cNvSpPr>
            <a:spLocks noGrp="1"/>
          </p:cNvSpPr>
          <p:nvPr>
            <p:ph type="ftr" sz="quarter" idx="3"/>
          </p:nvPr>
        </p:nvSpPr>
        <p:spPr>
          <a:xfrm>
            <a:off x="143604" y="6604197"/>
            <a:ext cx="6096000" cy="169277"/>
          </a:xfrm>
          <a:prstGeom prst="rect">
            <a:avLst/>
          </a:prstGeom>
        </p:spPr>
        <p:txBody>
          <a:bodyPr vert="horz" lIns="0" tIns="0" rIns="0" bIns="0" rtlCol="0" anchor="ctr">
            <a:normAutofit/>
          </a:bodyPr>
          <a:lstStyle>
            <a:lvl1pPr algn="l">
              <a:defRPr sz="1100" baseline="0">
                <a:solidFill>
                  <a:schemeClr val="bg1"/>
                </a:solidFill>
              </a:defRPr>
            </a:lvl1pPr>
          </a:lstStyle>
          <a:p>
            <a:r>
              <a:rPr lang="en-US" dirty="0" smtClean="0">
                <a:solidFill>
                  <a:srgbClr val="FFFFFF"/>
                </a:solidFill>
                <a:latin typeface="Arial"/>
                <a:cs typeface="Arial" charset="0"/>
              </a:rPr>
              <a:t>Presentation title here</a:t>
            </a:r>
            <a:endParaRPr lang="en-US" dirty="0">
              <a:solidFill>
                <a:srgbClr val="FFFFFF"/>
              </a:solidFill>
              <a:latin typeface="Arial"/>
              <a:cs typeface="Arial" charset="0"/>
            </a:endParaRPr>
          </a:p>
        </p:txBody>
      </p:sp>
    </p:spTree>
    <p:extLst>
      <p:ext uri="{BB962C8B-B14F-4D97-AF65-F5344CB8AC3E}">
        <p14:creationId xmlns:p14="http://schemas.microsoft.com/office/powerpoint/2010/main" val="80999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with photo on left">
    <p:spTree>
      <p:nvGrpSpPr>
        <p:cNvPr id="1" name=""/>
        <p:cNvGrpSpPr/>
        <p:nvPr/>
      </p:nvGrpSpPr>
      <p:grpSpPr>
        <a:xfrm>
          <a:off x="0" y="0"/>
          <a:ext cx="0" cy="0"/>
          <a:chOff x="0" y="0"/>
          <a:chExt cx="0" cy="0"/>
        </a:xfrm>
      </p:grpSpPr>
      <p:sp>
        <p:nvSpPr>
          <p:cNvPr id="8" name="Rectangle 7"/>
          <p:cNvSpPr/>
          <p:nvPr userDrawn="1"/>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3"/>
          </p:nvPr>
        </p:nvSpPr>
        <p:spPr>
          <a:xfrm>
            <a:off x="0" y="1417638"/>
            <a:ext cx="4648200" cy="4867275"/>
          </a:xfrm>
        </p:spPr>
        <p:txBody>
          <a:bodyPr/>
          <a:lstStyle>
            <a:lvl1pPr>
              <a:defRPr baseline="0"/>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82880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photo on right">
    <p:spTree>
      <p:nvGrpSpPr>
        <p:cNvPr id="1" name=""/>
        <p:cNvGrpSpPr/>
        <p:nvPr/>
      </p:nvGrpSpPr>
      <p:grpSpPr>
        <a:xfrm>
          <a:off x="0" y="0"/>
          <a:ext cx="0" cy="0"/>
          <a:chOff x="0" y="0"/>
          <a:chExt cx="0" cy="0"/>
        </a:xfrm>
      </p:grpSpPr>
      <p:sp>
        <p:nvSpPr>
          <p:cNvPr id="8" name="Rectangle 7"/>
          <p:cNvSpPr/>
          <p:nvPr userDrawn="1"/>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half" idx="2"/>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icture Placeholder 9"/>
          <p:cNvSpPr>
            <a:spLocks noGrp="1"/>
          </p:cNvSpPr>
          <p:nvPr>
            <p:ph type="pic" sz="quarter" idx="13"/>
          </p:nvPr>
        </p:nvSpPr>
        <p:spPr>
          <a:xfrm>
            <a:off x="4495800" y="1417638"/>
            <a:ext cx="4648200" cy="4867275"/>
          </a:xfrm>
        </p:spPr>
        <p:txBody>
          <a:bodyPr/>
          <a:lstStyle>
            <a:lvl1pPr>
              <a:defRPr baseline="0"/>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60524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7" name="Rectangle 6"/>
          <p:cNvSpPr/>
          <p:nvPr userDrawn="1"/>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Video layout</a:t>
            </a:r>
            <a:endParaRPr lang="en-US" dirty="0"/>
          </a:p>
        </p:txBody>
      </p:sp>
      <p:sp>
        <p:nvSpPr>
          <p:cNvPr id="12" name="Media Placeholder 11"/>
          <p:cNvSpPr>
            <a:spLocks noGrp="1"/>
          </p:cNvSpPr>
          <p:nvPr>
            <p:ph type="media" sz="quarter" idx="10"/>
          </p:nvPr>
        </p:nvSpPr>
        <p:spPr>
          <a:xfrm>
            <a:off x="1557338" y="2252663"/>
            <a:ext cx="5754687" cy="3422650"/>
          </a:xfrm>
        </p:spPr>
        <p:txBody>
          <a:bodyPr/>
          <a:lstStyle/>
          <a:p>
            <a:endParaRPr lang="en-US"/>
          </a:p>
        </p:txBody>
      </p:sp>
    </p:spTree>
    <p:extLst>
      <p:ext uri="{BB962C8B-B14F-4D97-AF65-F5344CB8AC3E}">
        <p14:creationId xmlns:p14="http://schemas.microsoft.com/office/powerpoint/2010/main" val="35776325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rtArt graphic">
    <p:spTree>
      <p:nvGrpSpPr>
        <p:cNvPr id="1" name=""/>
        <p:cNvGrpSpPr/>
        <p:nvPr/>
      </p:nvGrpSpPr>
      <p:grpSpPr>
        <a:xfrm>
          <a:off x="0" y="0"/>
          <a:ext cx="0" cy="0"/>
          <a:chOff x="0" y="0"/>
          <a:chExt cx="0" cy="0"/>
        </a:xfrm>
      </p:grpSpPr>
      <p:sp>
        <p:nvSpPr>
          <p:cNvPr id="3" name="Rectangle 2"/>
          <p:cNvSpPr/>
          <p:nvPr userDrawn="1"/>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err="1" smtClean="0"/>
              <a:t>Smartart</a:t>
            </a:r>
            <a:r>
              <a:rPr lang="en-US" dirty="0" smtClean="0"/>
              <a:t> layout</a:t>
            </a:r>
            <a:endParaRPr lang="en-US" dirty="0"/>
          </a:p>
        </p:txBody>
      </p:sp>
      <p:sp>
        <p:nvSpPr>
          <p:cNvPr id="5" name="SmartArt Placeholder 4"/>
          <p:cNvSpPr>
            <a:spLocks noGrp="1"/>
          </p:cNvSpPr>
          <p:nvPr>
            <p:ph type="dgm" sz="quarter" idx="10"/>
          </p:nvPr>
        </p:nvSpPr>
        <p:spPr>
          <a:xfrm>
            <a:off x="0" y="2024063"/>
            <a:ext cx="9144000" cy="3700462"/>
          </a:xfrm>
        </p:spPr>
        <p:txBody>
          <a:bodyPr/>
          <a:lstStyle/>
          <a:p>
            <a:endParaRPr lang="en-US" dirty="0"/>
          </a:p>
        </p:txBody>
      </p:sp>
    </p:spTree>
    <p:extLst>
      <p:ext uri="{BB962C8B-B14F-4D97-AF65-F5344CB8AC3E}">
        <p14:creationId xmlns:p14="http://schemas.microsoft.com/office/powerpoint/2010/main" val="398305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Rectangle 3"/>
          <p:cNvSpPr/>
          <p:nvPr userDrawn="1"/>
        </p:nvSpPr>
        <p:spPr>
          <a:xfrm>
            <a:off x="0" y="0"/>
            <a:ext cx="9144000" cy="1417638"/>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0"/>
          </p:nvPr>
        </p:nvSpPr>
        <p:spPr>
          <a:xfrm>
            <a:off x="1477963" y="1895475"/>
            <a:ext cx="6291262" cy="3917950"/>
          </a:xfrm>
        </p:spPr>
        <p:txBody>
          <a:bodyPr/>
          <a:lstStyle/>
          <a:p>
            <a:endParaRPr lang="en-US"/>
          </a:p>
        </p:txBody>
      </p:sp>
    </p:spTree>
    <p:extLst>
      <p:ext uri="{BB962C8B-B14F-4D97-AF65-F5344CB8AC3E}">
        <p14:creationId xmlns:p14="http://schemas.microsoft.com/office/powerpoint/2010/main" val="99054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981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6280093"/>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Box 6"/>
          <p:cNvSpPr txBox="1"/>
          <p:nvPr userDrawn="1"/>
        </p:nvSpPr>
        <p:spPr>
          <a:xfrm>
            <a:off x="1140985" y="176596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549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19844" y="9921"/>
            <a:ext cx="9163844" cy="6274992"/>
          </a:xfrm>
          <a:prstGeom prst="rect">
            <a:avLst/>
          </a:prstGeom>
          <a:pattFill prst="wdUpDiag">
            <a:fgClr>
              <a:schemeClr val="accent5">
                <a:lumMod val="40000"/>
                <a:lumOff val="60000"/>
              </a:schemeClr>
            </a:fgClr>
            <a:bgClr>
              <a:schemeClr val="accent5">
                <a:lumMod val="20000"/>
                <a:lumOff val="80000"/>
              </a:schemeClr>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63613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p:nvPicPr>
        <p:blipFill>
          <a:blip r:embed="rId12"/>
          <a:stretch>
            <a:fillRect/>
          </a:stretch>
        </p:blipFill>
        <p:spPr>
          <a:xfrm>
            <a:off x="6910686" y="6299198"/>
            <a:ext cx="2073476" cy="537568"/>
          </a:xfrm>
          <a:prstGeom prst="rect">
            <a:avLst/>
          </a:prstGeom>
        </p:spPr>
      </p:pic>
      <p:cxnSp>
        <p:nvCxnSpPr>
          <p:cNvPr id="14" name="Straight Connector 13"/>
          <p:cNvCxnSpPr/>
          <p:nvPr/>
        </p:nvCxnSpPr>
        <p:spPr>
          <a:xfrm>
            <a:off x="0" y="6299198"/>
            <a:ext cx="9144000"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descr="ucsf_logo_K.jpg"/>
          <p:cNvPicPr>
            <a:picLocks noChangeAspect="1"/>
          </p:cNvPicPr>
          <p:nvPr userDrawn="1"/>
        </p:nvPicPr>
        <p:blipFill rotWithShape="1">
          <a:blip r:embed="rId13">
            <a:extLst>
              <a:ext uri="{28A0092B-C50C-407E-A947-70E740481C1C}">
                <a14:useLocalDpi xmlns:a14="http://schemas.microsoft.com/office/drawing/2010/main" val="0"/>
              </a:ext>
            </a:extLst>
          </a:blip>
          <a:srcRect t="14903" b="15744"/>
          <a:stretch/>
        </p:blipFill>
        <p:spPr>
          <a:xfrm>
            <a:off x="6213" y="6348803"/>
            <a:ext cx="996767" cy="483362"/>
          </a:xfrm>
          <a:prstGeom prst="rect">
            <a:avLst/>
          </a:prstGeom>
        </p:spPr>
      </p:pic>
    </p:spTree>
    <p:extLst>
      <p:ext uri="{BB962C8B-B14F-4D97-AF65-F5344CB8AC3E}">
        <p14:creationId xmlns:p14="http://schemas.microsoft.com/office/powerpoint/2010/main" val="885089287"/>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68" r:id="rId3"/>
    <p:sldLayoutId id="2147483664" r:id="rId4"/>
    <p:sldLayoutId id="2147483665" r:id="rId5"/>
    <p:sldLayoutId id="2147483666" r:id="rId6"/>
    <p:sldLayoutId id="2147483657" r:id="rId7"/>
    <p:sldLayoutId id="2147483649" r:id="rId8"/>
    <p:sldLayoutId id="2147483651" r:id="rId9"/>
    <p:sldLayoutId id="2147483669" r:id="rId10"/>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wmf"/></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eg"/><Relationship Id="rId5" Type="http://schemas.openxmlformats.org/officeDocument/2006/relationships/image" Target="../media/image5.wmf"/><Relationship Id="rId6" Type="http://schemas.openxmlformats.org/officeDocument/2006/relationships/image" Target="../media/image11.jpe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4000" dirty="0" smtClean="0"/>
              <a:t>Improving Contraceptive Counseling through Shared Decision-Making</a:t>
            </a:r>
            <a:endParaRPr lang="en-US" altLang="en-US" sz="4000" dirty="0" smtClean="0"/>
          </a:p>
        </p:txBody>
      </p:sp>
      <p:sp>
        <p:nvSpPr>
          <p:cNvPr id="2" name="Subtitle 1"/>
          <p:cNvSpPr>
            <a:spLocks noGrp="1"/>
          </p:cNvSpPr>
          <p:nvPr>
            <p:ph type="subTitle" idx="1"/>
          </p:nvPr>
        </p:nvSpPr>
        <p:spPr/>
        <p:txBody>
          <a:bodyPr/>
          <a:lstStyle/>
          <a:p>
            <a:r>
              <a:rPr lang="en-US" dirty="0" smtClean="0"/>
              <a:t>Christine Dehlendorf, MD MAS</a:t>
            </a:r>
          </a:p>
          <a:p>
            <a:r>
              <a:rPr lang="en-US" dirty="0" smtClean="0"/>
              <a:t>Biftu Mengesha, MD</a:t>
            </a:r>
          </a:p>
          <a:p>
            <a:r>
              <a:rPr lang="en-US" dirty="0" smtClean="0"/>
              <a:t>Angeline Ti, MD MPH</a:t>
            </a:r>
            <a:endParaRPr lang="en-US" dirty="0"/>
          </a:p>
        </p:txBody>
      </p:sp>
      <p:pic>
        <p:nvPicPr>
          <p:cNvPr id="4" name="Picture 2" descr="http://www.lifewraps.org/images/Bixby.jpg"/>
          <p:cNvPicPr>
            <a:picLocks noChangeAspect="1" noChangeArrowheads="1"/>
          </p:cNvPicPr>
          <p:nvPr/>
        </p:nvPicPr>
        <p:blipFill>
          <a:blip r:embed="rId3" cstate="print">
            <a:extLst>
              <a:ext uri="{28A0092B-C50C-407E-A947-70E740481C1C}">
                <a14:useLocalDpi xmlns:a14="http://schemas.microsoft.com/office/drawing/2010/main" val="0"/>
              </a:ext>
            </a:extLst>
          </a:blip>
          <a:srcRect l="584" r="584"/>
          <a:stretch>
            <a:fillRect/>
          </a:stretch>
        </p:blipFill>
        <p:spPr bwMode="auto">
          <a:xfrm>
            <a:off x="6248400" y="533400"/>
            <a:ext cx="2479075"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0708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smtClean="0"/>
              <a:t>Approaches to Contraceptive Decision Making</a:t>
            </a:r>
            <a:endParaRPr lang="en-US" dirty="0"/>
          </a:p>
        </p:txBody>
      </p:sp>
      <p:graphicFrame>
        <p:nvGraphicFramePr>
          <p:cNvPr id="17" name="Diagram 16"/>
          <p:cNvGraphicFramePr/>
          <p:nvPr>
            <p:extLst>
              <p:ext uri="{D42A27DB-BD31-4B8C-83A1-F6EECF244321}">
                <p14:modId xmlns:p14="http://schemas.microsoft.com/office/powerpoint/2010/main" val="3096557273"/>
              </p:ext>
            </p:extLst>
          </p:nvPr>
        </p:nvGraphicFramePr>
        <p:xfrm>
          <a:off x="990600" y="1600200"/>
          <a:ext cx="6934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3030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Consumerist Counseling</a:t>
            </a:r>
            <a:endParaRPr lang="en-US" u="sng" dirty="0"/>
          </a:p>
        </p:txBody>
      </p:sp>
      <p:sp>
        <p:nvSpPr>
          <p:cNvPr id="5" name="Content Placeholder 4"/>
          <p:cNvSpPr>
            <a:spLocks noGrp="1"/>
          </p:cNvSpPr>
          <p:nvPr>
            <p:ph idx="1"/>
          </p:nvPr>
        </p:nvSpPr>
        <p:spPr/>
        <p:txBody>
          <a:bodyPr>
            <a:normAutofit/>
          </a:bodyPr>
          <a:lstStyle/>
          <a:p>
            <a:r>
              <a:rPr lang="en-US" dirty="0" smtClean="0"/>
              <a:t>Informed Choice</a:t>
            </a:r>
          </a:p>
          <a:p>
            <a:pPr lvl="1"/>
            <a:r>
              <a:rPr lang="en-US" dirty="0" smtClean="0"/>
              <a:t>Provides </a:t>
            </a:r>
            <a:r>
              <a:rPr lang="en-US" dirty="0"/>
              <a:t>only </a:t>
            </a:r>
            <a:r>
              <a:rPr lang="en-US" dirty="0" smtClean="0"/>
              <a:t>objective information </a:t>
            </a:r>
            <a:r>
              <a:rPr lang="en-US" dirty="0"/>
              <a:t>and </a:t>
            </a:r>
            <a:r>
              <a:rPr lang="en-US" dirty="0" smtClean="0"/>
              <a:t>does not participate </a:t>
            </a:r>
            <a:r>
              <a:rPr lang="en-US" dirty="0"/>
              <a:t>in </a:t>
            </a:r>
            <a:r>
              <a:rPr lang="en-US" dirty="0" smtClean="0"/>
              <a:t>method/treatment </a:t>
            </a:r>
            <a:r>
              <a:rPr lang="en-US" dirty="0"/>
              <a:t>selection itself </a:t>
            </a:r>
            <a:endParaRPr lang="en-US" dirty="0" smtClean="0"/>
          </a:p>
          <a:p>
            <a:r>
              <a:rPr lang="en-US" dirty="0" smtClean="0"/>
              <a:t>Foreclosed:</a:t>
            </a:r>
          </a:p>
          <a:p>
            <a:pPr lvl="1"/>
            <a:r>
              <a:rPr lang="en-US" dirty="0" smtClean="0"/>
              <a:t>Only </a:t>
            </a:r>
            <a:r>
              <a:rPr lang="en-US" dirty="0"/>
              <a:t>information </a:t>
            </a:r>
            <a:r>
              <a:rPr lang="en-US" dirty="0" smtClean="0"/>
              <a:t>on methods asked about by the patient are discussed</a:t>
            </a:r>
          </a:p>
          <a:p>
            <a:r>
              <a:rPr lang="en-US" dirty="0" smtClean="0"/>
              <a:t>Both prioritize autonomy</a:t>
            </a:r>
          </a:p>
        </p:txBody>
      </p:sp>
    </p:spTree>
    <p:extLst>
      <p:ext uri="{BB962C8B-B14F-4D97-AF65-F5344CB8AC3E}">
        <p14:creationId xmlns:p14="http://schemas.microsoft.com/office/powerpoint/2010/main" val="35473097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Consumerist Counseling </a:t>
            </a:r>
            <a:r>
              <a:rPr lang="en-US" u="sng" dirty="0"/>
              <a:t>M</a:t>
            </a:r>
            <a:r>
              <a:rPr lang="en-US" u="sng" dirty="0" smtClean="0"/>
              <a:t>ost </a:t>
            </a:r>
            <a:r>
              <a:rPr lang="en-US" u="sng" dirty="0"/>
              <a:t>C</a:t>
            </a:r>
            <a:r>
              <a:rPr lang="en-US" u="sng" dirty="0" smtClean="0"/>
              <a:t>ommon</a:t>
            </a:r>
            <a:endParaRPr lang="en-US" u="sng" dirty="0"/>
          </a:p>
        </p:txBody>
      </p:sp>
      <p:sp>
        <p:nvSpPr>
          <p:cNvPr id="5" name="Content Placeholder 4"/>
          <p:cNvSpPr>
            <a:spLocks noGrp="1"/>
          </p:cNvSpPr>
          <p:nvPr>
            <p:ph idx="1"/>
          </p:nvPr>
        </p:nvSpPr>
        <p:spPr/>
        <p:txBody>
          <a:bodyPr/>
          <a:lstStyle/>
          <a:p>
            <a:r>
              <a:rPr lang="en-US" dirty="0" smtClean="0"/>
              <a:t>Observational study of contraceptive counseling </a:t>
            </a:r>
          </a:p>
          <a:p>
            <a:pPr lvl="1"/>
            <a:r>
              <a:rPr lang="en-US" dirty="0" smtClean="0"/>
              <a:t>80% of visits used “</a:t>
            </a:r>
            <a:r>
              <a:rPr lang="en-US" dirty="0" smtClean="0">
                <a:solidFill>
                  <a:schemeClr val="accent1">
                    <a:lumMod val="60000"/>
                    <a:lumOff val="40000"/>
                  </a:schemeClr>
                </a:solidFill>
              </a:rPr>
              <a:t>foreclosed</a:t>
            </a:r>
            <a:r>
              <a:rPr lang="en-US" dirty="0" smtClean="0"/>
              <a:t>” or “</a:t>
            </a:r>
            <a:r>
              <a:rPr lang="en-US" dirty="0" smtClean="0">
                <a:solidFill>
                  <a:srgbClr val="C96BBF"/>
                </a:solidFill>
              </a:rPr>
              <a:t>informed choice</a:t>
            </a:r>
            <a:r>
              <a:rPr lang="en-US" dirty="0" smtClean="0"/>
              <a:t>” approach</a:t>
            </a:r>
          </a:p>
          <a:p>
            <a:r>
              <a:rPr lang="en-US" dirty="0" smtClean="0"/>
              <a:t>Patient preferences elicited in less than 50% of visits</a:t>
            </a:r>
          </a:p>
          <a:p>
            <a:r>
              <a:rPr lang="en-US" dirty="0" smtClean="0"/>
              <a:t>Providers infrequently mention or elicit women’s reproductive goals</a:t>
            </a:r>
          </a:p>
        </p:txBody>
      </p:sp>
      <p:sp>
        <p:nvSpPr>
          <p:cNvPr id="2" name="TextBox 1"/>
          <p:cNvSpPr txBox="1"/>
          <p:nvPr/>
        </p:nvSpPr>
        <p:spPr>
          <a:xfrm>
            <a:off x="6058544" y="5342021"/>
            <a:ext cx="2743200" cy="923330"/>
          </a:xfrm>
          <a:prstGeom prst="rect">
            <a:avLst/>
          </a:prstGeom>
          <a:noFill/>
        </p:spPr>
        <p:txBody>
          <a:bodyPr wrap="square" rtlCol="0">
            <a:spAutoFit/>
          </a:bodyPr>
          <a:lstStyle/>
          <a:p>
            <a:r>
              <a:rPr lang="en-US" dirty="0" smtClean="0">
                <a:solidFill>
                  <a:srgbClr val="293363"/>
                </a:solidFill>
              </a:rPr>
              <a:t>Dehlendorf, Contraception, 2015 and unpublished data</a:t>
            </a:r>
            <a:endParaRPr lang="en-US" dirty="0">
              <a:solidFill>
                <a:srgbClr val="293363"/>
              </a:solidFill>
            </a:endParaRPr>
          </a:p>
        </p:txBody>
      </p:sp>
    </p:spTree>
    <p:extLst>
      <p:ext uri="{BB962C8B-B14F-4D97-AF65-F5344CB8AC3E}">
        <p14:creationId xmlns:p14="http://schemas.microsoft.com/office/powerpoint/2010/main" val="1308747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Problems with Consumerist Counseling</a:t>
            </a:r>
            <a:endParaRPr lang="en-US" u="sng" dirty="0"/>
          </a:p>
        </p:txBody>
      </p:sp>
      <p:sp>
        <p:nvSpPr>
          <p:cNvPr id="5" name="Content Placeholder 4"/>
          <p:cNvSpPr>
            <a:spLocks noGrp="1"/>
          </p:cNvSpPr>
          <p:nvPr>
            <p:ph idx="1"/>
          </p:nvPr>
        </p:nvSpPr>
        <p:spPr>
          <a:xfrm>
            <a:off x="457200" y="1447800"/>
            <a:ext cx="8229600" cy="4525963"/>
          </a:xfrm>
        </p:spPr>
        <p:txBody>
          <a:bodyPr>
            <a:normAutofit/>
          </a:bodyPr>
          <a:lstStyle/>
          <a:p>
            <a:r>
              <a:rPr lang="en-US" u="sng" dirty="0" smtClean="0"/>
              <a:t>Foreclosed</a:t>
            </a:r>
            <a:r>
              <a:rPr lang="en-US" dirty="0" smtClean="0"/>
              <a:t>: Fails to ensure women are aware of and have accurate information about methods</a:t>
            </a:r>
          </a:p>
          <a:p>
            <a:r>
              <a:rPr lang="en-US" u="sng" dirty="0" smtClean="0"/>
              <a:t>Informed Choice</a:t>
            </a:r>
            <a:r>
              <a:rPr lang="en-US" dirty="0" smtClean="0"/>
              <a:t>: Provider does not assist patient in understanding how preferences relate to method characteristics or tailor information to patients needs</a:t>
            </a:r>
          </a:p>
          <a:p>
            <a:endParaRPr lang="en-US" dirty="0"/>
          </a:p>
        </p:txBody>
      </p:sp>
    </p:spTree>
    <p:extLst>
      <p:ext uri="{BB962C8B-B14F-4D97-AF65-F5344CB8AC3E}">
        <p14:creationId xmlns:p14="http://schemas.microsoft.com/office/powerpoint/2010/main" val="1175808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1143000"/>
          </a:xfrm>
        </p:spPr>
        <p:txBody>
          <a:bodyPr>
            <a:normAutofit fontScale="90000"/>
          </a:bodyPr>
          <a:lstStyle/>
          <a:p>
            <a:r>
              <a:rPr lang="en-US" dirty="0" smtClean="0"/>
              <a:t>Approaches to Contraceptive Decision Making</a:t>
            </a:r>
            <a:endParaRPr lang="en-US" dirty="0"/>
          </a:p>
        </p:txBody>
      </p:sp>
      <p:graphicFrame>
        <p:nvGraphicFramePr>
          <p:cNvPr id="17" name="Diagram 16"/>
          <p:cNvGraphicFramePr/>
          <p:nvPr>
            <p:extLst>
              <p:ext uri="{D42A27DB-BD31-4B8C-83A1-F6EECF244321}">
                <p14:modId xmlns:p14="http://schemas.microsoft.com/office/powerpoint/2010/main" val="1762642841"/>
              </p:ext>
            </p:extLst>
          </p:nvPr>
        </p:nvGraphicFramePr>
        <p:xfrm>
          <a:off x="990600" y="1600200"/>
          <a:ext cx="6934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7303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Directive Counseling</a:t>
            </a:r>
            <a:endParaRPr lang="en-US" u="sng" dirty="0"/>
          </a:p>
        </p:txBody>
      </p:sp>
      <p:sp>
        <p:nvSpPr>
          <p:cNvPr id="5" name="Content Placeholder 4"/>
          <p:cNvSpPr>
            <a:spLocks noGrp="1"/>
          </p:cNvSpPr>
          <p:nvPr>
            <p:ph idx="1"/>
          </p:nvPr>
        </p:nvSpPr>
        <p:spPr/>
        <p:txBody>
          <a:bodyPr/>
          <a:lstStyle/>
          <a:p>
            <a:r>
              <a:rPr lang="en-US" dirty="0" smtClean="0"/>
              <a:t>Provides information and counseling designed to promote use of specific methods</a:t>
            </a:r>
          </a:p>
          <a:p>
            <a:r>
              <a:rPr lang="en-US" dirty="0" smtClean="0"/>
              <a:t>Paternalistic method of communication</a:t>
            </a:r>
          </a:p>
          <a:p>
            <a:r>
              <a:rPr lang="en-US" dirty="0"/>
              <a:t>R</a:t>
            </a:r>
            <a:r>
              <a:rPr lang="en-US" dirty="0" smtClean="0"/>
              <a:t>ooted in the healthcare provider’s preferences, or assumptions about the patient’s priorities</a:t>
            </a:r>
          </a:p>
        </p:txBody>
      </p:sp>
    </p:spTree>
    <p:extLst>
      <p:ext uri="{BB962C8B-B14F-4D97-AF65-F5344CB8AC3E}">
        <p14:creationId xmlns:p14="http://schemas.microsoft.com/office/powerpoint/2010/main" val="35324439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1143000"/>
          </a:xfrm>
        </p:spPr>
        <p:txBody>
          <a:bodyPr>
            <a:normAutofit fontScale="90000"/>
          </a:bodyPr>
          <a:lstStyle/>
          <a:p>
            <a:r>
              <a:rPr lang="en-US" u="sng" dirty="0" smtClean="0"/>
              <a:t>Directive Counseling Towards LARC Methods</a:t>
            </a:r>
            <a:endParaRPr lang="en-US" u="sng" dirty="0"/>
          </a:p>
        </p:txBody>
      </p:sp>
      <p:sp>
        <p:nvSpPr>
          <p:cNvPr id="5" name="Content Placeholder 4"/>
          <p:cNvSpPr>
            <a:spLocks noGrp="1"/>
          </p:cNvSpPr>
          <p:nvPr>
            <p:ph idx="1"/>
          </p:nvPr>
        </p:nvSpPr>
        <p:spPr>
          <a:xfrm>
            <a:off x="457200" y="1514206"/>
            <a:ext cx="8229600" cy="4525963"/>
          </a:xfrm>
        </p:spPr>
        <p:txBody>
          <a:bodyPr>
            <a:normAutofit/>
          </a:bodyPr>
          <a:lstStyle/>
          <a:p>
            <a:r>
              <a:rPr lang="en-US" dirty="0" smtClean="0"/>
              <a:t>Examples of directive counseling towards LARC:</a:t>
            </a:r>
          </a:p>
          <a:p>
            <a:pPr lvl="1"/>
            <a:r>
              <a:rPr lang="en-US" dirty="0" smtClean="0"/>
              <a:t>Tiered effectiveness </a:t>
            </a:r>
          </a:p>
          <a:p>
            <a:pPr lvl="1"/>
            <a:r>
              <a:rPr lang="en-US" dirty="0" smtClean="0"/>
              <a:t>Motivational interviewing </a:t>
            </a:r>
          </a:p>
          <a:p>
            <a:r>
              <a:rPr lang="en-US" dirty="0" smtClean="0"/>
              <a:t>No data supporting this approach</a:t>
            </a:r>
          </a:p>
          <a:p>
            <a:r>
              <a:rPr lang="en-US" dirty="0" smtClean="0"/>
              <a:t>What should goal of counseling be?</a:t>
            </a:r>
          </a:p>
          <a:p>
            <a:r>
              <a:rPr lang="en-US" dirty="0" smtClean="0"/>
              <a:t>Pressure to use methods may be counterproductive (</a:t>
            </a:r>
            <a:r>
              <a:rPr lang="en-US" dirty="0" err="1" smtClean="0"/>
              <a:t>Kalmuss</a:t>
            </a:r>
            <a:r>
              <a:rPr lang="en-US" dirty="0" smtClean="0"/>
              <a:t>, 1996)</a:t>
            </a:r>
            <a:endParaRPr lang="en-US" dirty="0"/>
          </a:p>
        </p:txBody>
      </p: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317" y="3240190"/>
            <a:ext cx="1708083"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3123" y="4729740"/>
            <a:ext cx="1189038" cy="131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914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44" y="593558"/>
            <a:ext cx="7543800" cy="410369"/>
          </a:xfrm>
        </p:spPr>
        <p:txBody>
          <a:bodyPr>
            <a:normAutofit fontScale="90000"/>
          </a:bodyPr>
          <a:lstStyle/>
          <a:p>
            <a:pPr algn="ctr"/>
            <a:r>
              <a:rPr lang="en-US" dirty="0"/>
              <a:t>Contraceptive </a:t>
            </a:r>
            <a:r>
              <a:rPr lang="en-US" dirty="0" smtClean="0"/>
              <a:t>Decision Making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4435726"/>
              </p:ext>
            </p:extLst>
          </p:nvPr>
        </p:nvGraphicFramePr>
        <p:xfrm>
          <a:off x="1209800" y="1814488"/>
          <a:ext cx="6495800" cy="2880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52600" y="4615673"/>
            <a:ext cx="1924050" cy="846386"/>
          </a:xfrm>
          <a:prstGeom prst="rect">
            <a:avLst/>
          </a:prstGeom>
          <a:noFill/>
        </p:spPr>
        <p:txBody>
          <a:bodyPr wrap="square" lIns="0" tIns="228600" rIns="0" bIns="0" rtlCol="0">
            <a:prstTxWarp prst="textNoShape">
              <a:avLst/>
            </a:prstTxWarp>
            <a:spAutoFit/>
          </a:bodyPr>
          <a:lstStyle/>
          <a:p>
            <a:pPr algn="ctr"/>
            <a:r>
              <a:rPr lang="en-US" sz="2000" b="0" spc="0" dirty="0" smtClean="0">
                <a:latin typeface="Arial" pitchFamily="-111" charset="0"/>
                <a:ea typeface="Arial" pitchFamily="-111" charset="0"/>
                <a:cs typeface="Arial" pitchFamily="-111" charset="0"/>
              </a:rPr>
              <a:t>Promote patient </a:t>
            </a:r>
            <a:r>
              <a:rPr lang="en-US" sz="2000" dirty="0">
                <a:latin typeface="Arial" pitchFamily="-111" charset="0"/>
                <a:ea typeface="Arial" pitchFamily="-111" charset="0"/>
                <a:cs typeface="Arial" pitchFamily="-111" charset="0"/>
              </a:rPr>
              <a:t>a</a:t>
            </a:r>
            <a:r>
              <a:rPr lang="en-US" sz="2000" b="0" spc="0" dirty="0" smtClean="0">
                <a:latin typeface="Arial" pitchFamily="-111" charset="0"/>
                <a:ea typeface="Arial" pitchFamily="-111" charset="0"/>
                <a:cs typeface="Arial" pitchFamily="-111" charset="0"/>
              </a:rPr>
              <a:t>utonomy</a:t>
            </a:r>
          </a:p>
        </p:txBody>
      </p:sp>
      <p:sp>
        <p:nvSpPr>
          <p:cNvPr id="6" name="TextBox 5"/>
          <p:cNvSpPr txBox="1"/>
          <p:nvPr/>
        </p:nvSpPr>
        <p:spPr>
          <a:xfrm>
            <a:off x="5029200" y="4559530"/>
            <a:ext cx="2628900" cy="846386"/>
          </a:xfrm>
          <a:prstGeom prst="rect">
            <a:avLst/>
          </a:prstGeom>
          <a:noFill/>
        </p:spPr>
        <p:txBody>
          <a:bodyPr wrap="square" lIns="0" tIns="228600" rIns="0" bIns="0" rtlCol="0">
            <a:prstTxWarp prst="textNoShape">
              <a:avLst/>
            </a:prstTxWarp>
            <a:spAutoFit/>
          </a:bodyPr>
          <a:lstStyle/>
          <a:p>
            <a:pPr algn="ctr"/>
            <a:r>
              <a:rPr lang="en-US" sz="2000" dirty="0" smtClean="0">
                <a:latin typeface="Arial" pitchFamily="-111" charset="0"/>
                <a:ea typeface="Arial" pitchFamily="-111" charset="0"/>
                <a:cs typeface="Arial" pitchFamily="-111" charset="0"/>
              </a:rPr>
              <a:t>Increase use of highly effective methods </a:t>
            </a:r>
            <a:endParaRPr lang="en-US" sz="2000" b="0" spc="0" dirty="0" smtClean="0">
              <a:latin typeface="Arial" pitchFamily="-111" charset="0"/>
              <a:ea typeface="Arial" pitchFamily="-111" charset="0"/>
              <a:cs typeface="Arial" pitchFamily="-111" charset="0"/>
            </a:endParaRPr>
          </a:p>
        </p:txBody>
      </p:sp>
      <p:graphicFrame>
        <p:nvGraphicFramePr>
          <p:cNvPr id="7" name="Diagram 6"/>
          <p:cNvGraphicFramePr/>
          <p:nvPr>
            <p:extLst>
              <p:ext uri="{D42A27DB-BD31-4B8C-83A1-F6EECF244321}">
                <p14:modId xmlns:p14="http://schemas.microsoft.com/office/powerpoint/2010/main" val="408960005"/>
              </p:ext>
            </p:extLst>
          </p:nvPr>
        </p:nvGraphicFramePr>
        <p:xfrm>
          <a:off x="1295400" y="1799252"/>
          <a:ext cx="5923548" cy="2823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Straight Arrow Connector 8"/>
          <p:cNvCxnSpPr/>
          <p:nvPr/>
        </p:nvCxnSpPr>
        <p:spPr>
          <a:xfrm flipH="1">
            <a:off x="4343399" y="4195557"/>
            <a:ext cx="1" cy="11110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23574" y="5100421"/>
            <a:ext cx="4439653" cy="723275"/>
          </a:xfrm>
          <a:prstGeom prst="rect">
            <a:avLst/>
          </a:prstGeom>
          <a:noFill/>
        </p:spPr>
        <p:txBody>
          <a:bodyPr wrap="square" lIns="0" tIns="228600" rIns="0" bIns="0" rtlCol="0">
            <a:prstTxWarp prst="textNoShape">
              <a:avLst/>
            </a:prstTxWarp>
            <a:spAutoFit/>
          </a:bodyPr>
          <a:lstStyle/>
          <a:p>
            <a:pPr algn="ctr"/>
            <a:r>
              <a:rPr lang="en-US" sz="3200" dirty="0" smtClean="0">
                <a:latin typeface="Arial" pitchFamily="-111" charset="0"/>
                <a:ea typeface="Arial" pitchFamily="-111" charset="0"/>
                <a:cs typeface="Arial" pitchFamily="-111" charset="0"/>
              </a:rPr>
              <a:t>Shared Decision Making</a:t>
            </a:r>
            <a:endParaRPr lang="en-US" sz="3200" b="0" spc="0" dirty="0" smtClean="0">
              <a:latin typeface="Arial" pitchFamily="-111" charset="0"/>
              <a:ea typeface="Arial" pitchFamily="-111" charset="0"/>
              <a:cs typeface="Arial" pitchFamily="-111" charset="0"/>
            </a:endParaRPr>
          </a:p>
        </p:txBody>
      </p:sp>
    </p:spTree>
    <p:extLst>
      <p:ext uri="{BB962C8B-B14F-4D97-AF65-F5344CB8AC3E}">
        <p14:creationId xmlns:p14="http://schemas.microsoft.com/office/powerpoint/2010/main" val="1525295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5" grpId="0"/>
      <p:bldP spid="5" grpId="1"/>
      <p:bldP spid="6" grpId="0"/>
      <p:bldP spid="6" grpId="1"/>
      <p:bldGraphic spid="7" grpId="0">
        <p:bldAsOne/>
      </p:bldGraphic>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Shared Decision Making</a:t>
            </a:r>
            <a:endParaRPr lang="en-US" u="sng" dirty="0"/>
          </a:p>
        </p:txBody>
      </p:sp>
      <p:sp>
        <p:nvSpPr>
          <p:cNvPr id="5" name="Content Placeholder 4"/>
          <p:cNvSpPr>
            <a:spLocks noGrp="1"/>
          </p:cNvSpPr>
          <p:nvPr>
            <p:ph idx="1"/>
          </p:nvPr>
        </p:nvSpPr>
        <p:spPr/>
        <p:txBody>
          <a:bodyPr/>
          <a:lstStyle/>
          <a:p>
            <a:pPr marL="0" indent="0">
              <a:buNone/>
            </a:pPr>
            <a:r>
              <a:rPr lang="en-US" sz="2800" dirty="0" smtClean="0"/>
              <a:t>“A </a:t>
            </a:r>
            <a:r>
              <a:rPr lang="en-US" sz="2800" dirty="0"/>
              <a:t>collaborative process that allows patients and their providers to make health care decisions together, taking into account the best scientific evidence available, as well as the patient’s values and </a:t>
            </a:r>
            <a:r>
              <a:rPr lang="en-US" sz="2800" dirty="0" smtClean="0"/>
              <a:t>preferences….This </a:t>
            </a:r>
            <a:r>
              <a:rPr lang="en-US" sz="2800" dirty="0"/>
              <a:t>process provides patients with the support they need to make the best individualized care </a:t>
            </a:r>
            <a:r>
              <a:rPr lang="en-US" sz="2800" dirty="0" smtClean="0"/>
              <a:t>decisions.”</a:t>
            </a:r>
          </a:p>
          <a:p>
            <a:pPr marL="0" indent="0">
              <a:buNone/>
            </a:pPr>
            <a:endParaRPr lang="en-US" sz="2800" dirty="0" smtClean="0"/>
          </a:p>
          <a:p>
            <a:pPr marL="2514600" lvl="1" indent="228600"/>
            <a:r>
              <a:rPr lang="en-US" sz="2400" dirty="0" smtClean="0"/>
              <a:t>Informed Medical Decisions Foundation</a:t>
            </a:r>
            <a:endParaRPr lang="en-US" sz="2400" dirty="0"/>
          </a:p>
          <a:p>
            <a:endParaRPr lang="en-US" dirty="0"/>
          </a:p>
        </p:txBody>
      </p:sp>
    </p:spTree>
    <p:extLst>
      <p:ext uri="{BB962C8B-B14F-4D97-AF65-F5344CB8AC3E}">
        <p14:creationId xmlns:p14="http://schemas.microsoft.com/office/powerpoint/2010/main" val="32960876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199" y="274638"/>
            <a:ext cx="8600173" cy="1143000"/>
          </a:xfrm>
        </p:spPr>
        <p:txBody>
          <a:bodyPr>
            <a:normAutofit fontScale="90000"/>
          </a:bodyPr>
          <a:lstStyle/>
          <a:p>
            <a:pPr eaLnBrk="1" hangingPunct="1"/>
            <a:r>
              <a:rPr lang="en-US" altLang="en-US" sz="4000" u="sng" dirty="0" smtClean="0"/>
              <a:t>Shared Decision-Making in</a:t>
            </a:r>
            <a:br>
              <a:rPr lang="en-US" altLang="en-US" sz="4000" u="sng" dirty="0" smtClean="0"/>
            </a:br>
            <a:r>
              <a:rPr lang="en-US" altLang="en-US" sz="4000" u="sng" dirty="0" smtClean="0"/>
              <a:t>Family Planning</a:t>
            </a:r>
          </a:p>
        </p:txBody>
      </p:sp>
      <p:sp>
        <p:nvSpPr>
          <p:cNvPr id="5" name="Content Placeholder 4"/>
          <p:cNvSpPr>
            <a:spLocks noGrp="1"/>
          </p:cNvSpPr>
          <p:nvPr>
            <p:ph idx="1"/>
          </p:nvPr>
        </p:nvSpPr>
        <p:spPr/>
        <p:txBody>
          <a:bodyPr>
            <a:normAutofit lnSpcReduction="10000"/>
          </a:bodyPr>
          <a:lstStyle/>
          <a:p>
            <a:r>
              <a:rPr lang="en-US" dirty="0" smtClean="0"/>
              <a:t>Choice of a contraceptive method is a preference-sensitive decision</a:t>
            </a:r>
          </a:p>
          <a:p>
            <a:pPr lvl="1"/>
            <a:r>
              <a:rPr lang="en-US" dirty="0" smtClean="0"/>
              <a:t>Best method for an individual depends on her preferences</a:t>
            </a:r>
          </a:p>
          <a:p>
            <a:pPr lvl="2"/>
            <a:r>
              <a:rPr lang="en-US" dirty="0" smtClean="0"/>
              <a:t>Women will weight effectiveness differently relative to other characteristics</a:t>
            </a:r>
          </a:p>
          <a:p>
            <a:r>
              <a:rPr lang="en-US" dirty="0" smtClean="0"/>
              <a:t>Consistent with women’s preferences for counseling</a:t>
            </a:r>
          </a:p>
          <a:p>
            <a:pPr lvl="1"/>
            <a:r>
              <a:rPr lang="en-US" dirty="0" smtClean="0"/>
              <a:t>Active </a:t>
            </a:r>
            <a:r>
              <a:rPr lang="en-US" dirty="0"/>
              <a:t>facilitation, without expressing a preference, may be optimal</a:t>
            </a:r>
          </a:p>
          <a:p>
            <a:pPr lvl="1"/>
            <a:endParaRPr lang="en-US" dirty="0"/>
          </a:p>
        </p:txBody>
      </p:sp>
    </p:spTree>
    <p:extLst>
      <p:ext uri="{BB962C8B-B14F-4D97-AF65-F5344CB8AC3E}">
        <p14:creationId xmlns:p14="http://schemas.microsoft.com/office/powerpoint/2010/main" val="1126489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Structure of Course</a:t>
            </a:r>
            <a:endParaRPr lang="en-US" dirty="0"/>
          </a:p>
        </p:txBody>
      </p:sp>
      <p:sp>
        <p:nvSpPr>
          <p:cNvPr id="5" name="Content Placeholder 4"/>
          <p:cNvSpPr>
            <a:spLocks noGrp="1"/>
          </p:cNvSpPr>
          <p:nvPr>
            <p:ph idx="1"/>
          </p:nvPr>
        </p:nvSpPr>
        <p:spPr/>
        <p:txBody>
          <a:bodyPr/>
          <a:lstStyle/>
          <a:p>
            <a:r>
              <a:rPr lang="en-US" dirty="0" smtClean="0"/>
              <a:t>Part 1: Overview of shared decision making</a:t>
            </a:r>
          </a:p>
          <a:p>
            <a:r>
              <a:rPr lang="en-US" dirty="0" smtClean="0"/>
              <a:t>Part 2: Role-playing</a:t>
            </a:r>
          </a:p>
          <a:p>
            <a:r>
              <a:rPr lang="en-US" dirty="0" smtClean="0"/>
              <a:t>Part 3: Case-based exercises </a:t>
            </a:r>
          </a:p>
        </p:txBody>
      </p:sp>
    </p:spTree>
    <p:extLst>
      <p:ext uri="{BB962C8B-B14F-4D97-AF65-F5344CB8AC3E}">
        <p14:creationId xmlns:p14="http://schemas.microsoft.com/office/powerpoint/2010/main" val="4867090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a:xfrm>
            <a:off x="457200" y="6356350"/>
            <a:ext cx="2133600" cy="36512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0CE72B-3CA0-4FCC-B213-C39844FB2C57}" type="slidenum">
              <a:rPr lang="en-US" altLang="en-US">
                <a:solidFill>
                  <a:srgbClr val="0D6072"/>
                </a:solidFill>
              </a:rPr>
              <a:pPr eaLnBrk="1" hangingPunct="1"/>
              <a:t>20</a:t>
            </a:fld>
            <a:endParaRPr lang="en-US" altLang="en-US">
              <a:solidFill>
                <a:srgbClr val="0D6072"/>
              </a:solidFill>
            </a:endParaRPr>
          </a:p>
        </p:txBody>
      </p:sp>
      <p:sp>
        <p:nvSpPr>
          <p:cNvPr id="13315" name="Rectangle 2"/>
          <p:cNvSpPr>
            <a:spLocks noGrp="1" noChangeArrowheads="1"/>
          </p:cNvSpPr>
          <p:nvPr>
            <p:ph type="title"/>
          </p:nvPr>
        </p:nvSpPr>
        <p:spPr>
          <a:xfrm>
            <a:off x="495300" y="152400"/>
            <a:ext cx="8229600" cy="1143000"/>
          </a:xfrm>
        </p:spPr>
        <p:txBody>
          <a:bodyPr>
            <a:normAutofit fontScale="90000"/>
          </a:bodyPr>
          <a:lstStyle/>
          <a:p>
            <a:pPr eaLnBrk="1" hangingPunct="1"/>
            <a:r>
              <a:rPr lang="en-US" altLang="en-US" sz="4000" dirty="0" smtClean="0"/>
              <a:t>Shared Decision Making in Family Planning</a:t>
            </a:r>
          </a:p>
        </p:txBody>
      </p:sp>
      <p:sp>
        <p:nvSpPr>
          <p:cNvPr id="13316" name="Rectangle 3"/>
          <p:cNvSpPr>
            <a:spLocks noGrp="1" noChangeArrowheads="1"/>
          </p:cNvSpPr>
          <p:nvPr>
            <p:ph type="body" idx="1"/>
          </p:nvPr>
        </p:nvSpPr>
        <p:spPr>
          <a:xfrm>
            <a:off x="457200" y="1600200"/>
            <a:ext cx="8229600" cy="4724400"/>
          </a:xfrm>
        </p:spPr>
        <p:txBody>
          <a:bodyPr/>
          <a:lstStyle/>
          <a:p>
            <a:pPr eaLnBrk="1" hangingPunct="1">
              <a:buFontTx/>
              <a:buNone/>
            </a:pPr>
            <a:endParaRPr lang="en-US" altLang="en-US" sz="2400" b="0" dirty="0" smtClean="0"/>
          </a:p>
          <a:p>
            <a:pPr eaLnBrk="1" hangingPunct="1"/>
            <a:endParaRPr lang="en-US" altLang="en-US" b="0" dirty="0" smtClean="0"/>
          </a:p>
          <a:p>
            <a:pPr eaLnBrk="1" hangingPunct="1"/>
            <a:endParaRPr lang="en-US" altLang="en-US" b="0" dirty="0" smtClean="0"/>
          </a:p>
          <a:p>
            <a:pPr eaLnBrk="1" hangingPunct="1"/>
            <a:endParaRPr lang="en-US" altLang="en-US" b="0" dirty="0" smtClean="0"/>
          </a:p>
          <a:p>
            <a:pPr eaLnBrk="1" hangingPunct="1"/>
            <a:endParaRPr lang="en-US" altLang="en-US" dirty="0" smtClean="0"/>
          </a:p>
        </p:txBody>
      </p:sp>
      <p:sp>
        <p:nvSpPr>
          <p:cNvPr id="2" name="Oval Callout 1"/>
          <p:cNvSpPr/>
          <p:nvPr/>
        </p:nvSpPr>
        <p:spPr>
          <a:xfrm>
            <a:off x="432955" y="1524000"/>
            <a:ext cx="8153400" cy="4572000"/>
          </a:xfrm>
          <a:prstGeom prst="wedgeEllipseCallout">
            <a:avLst>
              <a:gd name="adj1" fmla="val -41824"/>
              <a:gd name="adj2" fmla="val 50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04999" y="2057400"/>
            <a:ext cx="5525703" cy="3693319"/>
          </a:xfrm>
          <a:prstGeom prst="rect">
            <a:avLst/>
          </a:prstGeom>
          <a:noFill/>
        </p:spPr>
        <p:txBody>
          <a:bodyPr wrap="square" rtlCol="0">
            <a:spAutoFit/>
          </a:bodyPr>
          <a:lstStyle/>
          <a:p>
            <a:r>
              <a:rPr lang="en-US" altLang="en-US" sz="2400" b="0" dirty="0" smtClean="0">
                <a:solidFill>
                  <a:schemeClr val="bg1"/>
                </a:solidFill>
              </a:rPr>
              <a:t>“I just think providers should be very informative about it and non-biased…maybe not try to persuade them to go one way or the other, but maybe try to find out about their background a little bit and what their relationships are like and maybe suggest what might work best for them but ultimately leave the decision up to the patient.”</a:t>
            </a:r>
          </a:p>
          <a:p>
            <a:endParaRPr lang="en-US" dirty="0"/>
          </a:p>
        </p:txBody>
      </p:sp>
      <p:sp>
        <p:nvSpPr>
          <p:cNvPr id="4" name="TextBox 3"/>
          <p:cNvSpPr txBox="1"/>
          <p:nvPr/>
        </p:nvSpPr>
        <p:spPr>
          <a:xfrm>
            <a:off x="7162800" y="5483176"/>
            <a:ext cx="1905000" cy="830997"/>
          </a:xfrm>
          <a:prstGeom prst="rect">
            <a:avLst/>
          </a:prstGeom>
          <a:noFill/>
        </p:spPr>
        <p:txBody>
          <a:bodyPr wrap="square" rtlCol="0">
            <a:spAutoFit/>
          </a:bodyPr>
          <a:lstStyle/>
          <a:p>
            <a:r>
              <a:rPr lang="en-US" sz="1600" dirty="0" smtClean="0"/>
              <a:t>Dehlendorf, Contraception, 2013</a:t>
            </a:r>
            <a:endParaRPr lang="en-US" sz="1600" dirty="0"/>
          </a:p>
        </p:txBody>
      </p:sp>
    </p:spTree>
    <p:extLst>
      <p:ext uri="{BB962C8B-B14F-4D97-AF65-F5344CB8AC3E}">
        <p14:creationId xmlns:p14="http://schemas.microsoft.com/office/powerpoint/2010/main" val="2887285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8652"/>
            <a:ext cx="8229600" cy="1143000"/>
          </a:xfrm>
        </p:spPr>
        <p:txBody>
          <a:bodyPr>
            <a:normAutofit fontScale="90000"/>
          </a:bodyPr>
          <a:lstStyle/>
          <a:p>
            <a:r>
              <a:rPr lang="en-US" dirty="0" smtClean="0"/>
              <a:t>Contraceptive Counseling and Disparities</a:t>
            </a:r>
            <a:endParaRPr lang="en-US" dirty="0"/>
          </a:p>
        </p:txBody>
      </p:sp>
      <p:sp>
        <p:nvSpPr>
          <p:cNvPr id="5" name="Content Placeholder 4"/>
          <p:cNvSpPr>
            <a:spLocks noGrp="1"/>
          </p:cNvSpPr>
          <p:nvPr>
            <p:ph idx="1"/>
          </p:nvPr>
        </p:nvSpPr>
        <p:spPr>
          <a:xfrm>
            <a:off x="457200" y="1600200"/>
            <a:ext cx="8229600" cy="4297363"/>
          </a:xfrm>
        </p:spPr>
        <p:txBody>
          <a:bodyPr>
            <a:normAutofit/>
          </a:bodyPr>
          <a:lstStyle/>
          <a:p>
            <a:r>
              <a:rPr lang="en-US" sz="2800" dirty="0" smtClean="0"/>
              <a:t>Women have color have higher rates of unintended pregnancy</a:t>
            </a:r>
          </a:p>
          <a:p>
            <a:pPr lvl="1"/>
            <a:r>
              <a:rPr lang="en-US" sz="2400" dirty="0" smtClean="0"/>
              <a:t>Has the potential to encourage directive counseling</a:t>
            </a:r>
          </a:p>
          <a:p>
            <a:r>
              <a:rPr lang="en-US" sz="2800" dirty="0" smtClean="0"/>
              <a:t>Especially concerning given historical context</a:t>
            </a:r>
          </a:p>
          <a:p>
            <a:pPr lvl="1"/>
            <a:r>
              <a:rPr lang="en-US" sz="2400" dirty="0" smtClean="0"/>
              <a:t>35% of Black women reported “</a:t>
            </a:r>
            <a:r>
              <a:rPr lang="en-US" altLang="en-US" sz="2400" dirty="0" smtClean="0"/>
              <a:t>medical </a:t>
            </a:r>
            <a:r>
              <a:rPr lang="en-US" altLang="en-US" sz="2400" dirty="0"/>
              <a:t>and public health institutions use poor and minority people as guinea pigs to try out new birth control methods</a:t>
            </a:r>
            <a:r>
              <a:rPr lang="en-US" altLang="en-US" sz="2400" dirty="0" smtClean="0"/>
              <a:t>.”</a:t>
            </a:r>
          </a:p>
        </p:txBody>
      </p:sp>
      <p:sp>
        <p:nvSpPr>
          <p:cNvPr id="6" name="Text Box 4"/>
          <p:cNvSpPr txBox="1">
            <a:spLocks noChangeArrowheads="1"/>
          </p:cNvSpPr>
          <p:nvPr/>
        </p:nvSpPr>
        <p:spPr bwMode="auto">
          <a:xfrm>
            <a:off x="4876800" y="5424055"/>
            <a:ext cx="50895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dirty="0" err="1" smtClean="0">
                <a:latin typeface="+mn-lt"/>
                <a:cs typeface="Arial" pitchFamily="34" charset="0"/>
              </a:rPr>
              <a:t>Thorbun</a:t>
            </a:r>
            <a:r>
              <a:rPr lang="en-US" altLang="en-US" sz="1600" dirty="0" smtClean="0">
                <a:latin typeface="+mn-lt"/>
                <a:cs typeface="Arial" pitchFamily="34" charset="0"/>
              </a:rPr>
              <a:t> </a:t>
            </a:r>
            <a:r>
              <a:rPr lang="en-US" altLang="en-US" sz="1600" dirty="0">
                <a:latin typeface="+mn-lt"/>
                <a:cs typeface="Arial" pitchFamily="34" charset="0"/>
              </a:rPr>
              <a:t>and Bogart, Women’s Health, </a:t>
            </a:r>
            <a:r>
              <a:rPr lang="en-US" altLang="en-US" sz="1600" dirty="0" smtClean="0">
                <a:latin typeface="+mn-lt"/>
                <a:cs typeface="Arial" pitchFamily="34" charset="0"/>
              </a:rPr>
              <a:t>2005</a:t>
            </a:r>
          </a:p>
        </p:txBody>
      </p:sp>
    </p:spTree>
    <p:extLst>
      <p:ext uri="{BB962C8B-B14F-4D97-AF65-F5344CB8AC3E}">
        <p14:creationId xmlns:p14="http://schemas.microsoft.com/office/powerpoint/2010/main" val="39220140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4294967295"/>
          </p:nvPr>
        </p:nvSpPr>
        <p:spPr>
          <a:xfrm>
            <a:off x="8458200" y="6613525"/>
            <a:ext cx="517525" cy="24447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6E4CE4-1FB6-420C-A7CD-6152136CA390}" type="slidenum">
              <a:rPr lang="en-US" altLang="en-US" smtClean="0">
                <a:solidFill>
                  <a:srgbClr val="0D6072"/>
                </a:solidFill>
              </a:rPr>
              <a:pPr eaLnBrk="1" hangingPunct="1"/>
              <a:t>22</a:t>
            </a:fld>
            <a:endParaRPr lang="en-US" altLang="en-US" smtClean="0">
              <a:solidFill>
                <a:srgbClr val="0D6072"/>
              </a:solidFill>
            </a:endParaRPr>
          </a:p>
        </p:txBody>
      </p:sp>
      <p:sp>
        <p:nvSpPr>
          <p:cNvPr id="31747"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US" altLang="en-US" sz="4000" dirty="0" smtClean="0"/>
              <a:t>Are women of color counseled differently?</a:t>
            </a:r>
          </a:p>
        </p:txBody>
      </p:sp>
      <p:sp>
        <p:nvSpPr>
          <p:cNvPr id="31748" name="Rectangle 3"/>
          <p:cNvSpPr>
            <a:spLocks noGrp="1" noChangeArrowheads="1"/>
          </p:cNvSpPr>
          <p:nvPr>
            <p:ph type="body" idx="1"/>
          </p:nvPr>
        </p:nvSpPr>
        <p:spPr>
          <a:xfrm>
            <a:off x="533400" y="1532081"/>
            <a:ext cx="8229600" cy="4525963"/>
          </a:xfrm>
        </p:spPr>
        <p:txBody>
          <a:bodyPr/>
          <a:lstStyle/>
          <a:p>
            <a:pPr eaLnBrk="1" hangingPunct="1"/>
            <a:r>
              <a:rPr lang="en-US" altLang="en-US" dirty="0" smtClean="0"/>
              <a:t>Phone survey of 1,800 women</a:t>
            </a:r>
          </a:p>
          <a:p>
            <a:pPr lvl="1" eaLnBrk="1" hangingPunct="1"/>
            <a:r>
              <a:rPr lang="en-US" altLang="en-US" dirty="0" smtClean="0"/>
              <a:t>Minorities and women with lower education levels are more likely to be report being dissatisfied with their family planning provider</a:t>
            </a:r>
          </a:p>
          <a:p>
            <a:pPr eaLnBrk="1" hangingPunct="1"/>
            <a:r>
              <a:rPr lang="en-US" altLang="en-US" sz="2800" dirty="0" smtClean="0"/>
              <a:t>Survey of 500 Black women</a:t>
            </a:r>
          </a:p>
          <a:p>
            <a:pPr lvl="1" eaLnBrk="1" hangingPunct="1"/>
            <a:r>
              <a:rPr lang="en-US" altLang="en-US" dirty="0" smtClean="0"/>
              <a:t>67% reported race based discrimination when receiving family planning care</a:t>
            </a:r>
          </a:p>
        </p:txBody>
      </p:sp>
      <p:sp>
        <p:nvSpPr>
          <p:cNvPr id="31749" name="Text Box 4"/>
          <p:cNvSpPr txBox="1">
            <a:spLocks noChangeArrowheads="1"/>
          </p:cNvSpPr>
          <p:nvPr/>
        </p:nvSpPr>
        <p:spPr bwMode="auto">
          <a:xfrm>
            <a:off x="4876800" y="5424055"/>
            <a:ext cx="50895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dirty="0">
                <a:latin typeface="+mj-lt"/>
                <a:cs typeface="Arial" pitchFamily="34" charset="0"/>
              </a:rPr>
              <a:t>Forrest and Frost, </a:t>
            </a:r>
            <a:r>
              <a:rPr lang="en-US" altLang="en-US" sz="1600" dirty="0" err="1">
                <a:latin typeface="+mj-lt"/>
                <a:cs typeface="Arial" pitchFamily="34" charset="0"/>
              </a:rPr>
              <a:t>Fam</a:t>
            </a:r>
            <a:r>
              <a:rPr lang="en-US" altLang="en-US" sz="1600" dirty="0">
                <a:latin typeface="+mj-lt"/>
                <a:cs typeface="Arial" pitchFamily="34" charset="0"/>
              </a:rPr>
              <a:t> </a:t>
            </a:r>
            <a:r>
              <a:rPr lang="en-US" altLang="en-US" sz="1600" dirty="0" err="1">
                <a:latin typeface="+mj-lt"/>
                <a:cs typeface="Arial" pitchFamily="34" charset="0"/>
              </a:rPr>
              <a:t>Plann</a:t>
            </a:r>
            <a:r>
              <a:rPr lang="en-US" altLang="en-US" sz="1600" dirty="0">
                <a:latin typeface="+mj-lt"/>
                <a:cs typeface="Arial" pitchFamily="34" charset="0"/>
              </a:rPr>
              <a:t> </a:t>
            </a:r>
            <a:r>
              <a:rPr lang="en-US" altLang="en-US" sz="1600" dirty="0" err="1">
                <a:latin typeface="+mj-lt"/>
                <a:cs typeface="Arial" pitchFamily="34" charset="0"/>
              </a:rPr>
              <a:t>Perspect</a:t>
            </a:r>
            <a:r>
              <a:rPr lang="en-US" altLang="en-US" sz="1600" dirty="0">
                <a:latin typeface="+mj-lt"/>
                <a:cs typeface="Arial" pitchFamily="34" charset="0"/>
              </a:rPr>
              <a:t> 1996</a:t>
            </a:r>
          </a:p>
          <a:p>
            <a:pPr eaLnBrk="1" hangingPunct="1">
              <a:spcBef>
                <a:spcPct val="50000"/>
              </a:spcBef>
            </a:pPr>
            <a:r>
              <a:rPr lang="en-US" altLang="en-US" sz="1600" dirty="0" err="1">
                <a:latin typeface="+mj-lt"/>
                <a:cs typeface="Arial" pitchFamily="34" charset="0"/>
              </a:rPr>
              <a:t>Thorbun</a:t>
            </a:r>
            <a:r>
              <a:rPr lang="en-US" altLang="en-US" sz="1600" dirty="0">
                <a:latin typeface="+mj-lt"/>
                <a:cs typeface="Arial" pitchFamily="34" charset="0"/>
              </a:rPr>
              <a:t> and Bogart, Women’s Health, 2005</a:t>
            </a:r>
          </a:p>
        </p:txBody>
      </p:sp>
    </p:spTree>
    <p:extLst>
      <p:ext uri="{BB962C8B-B14F-4D97-AF65-F5344CB8AC3E}">
        <p14:creationId xmlns:p14="http://schemas.microsoft.com/office/powerpoint/2010/main" val="7741363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4294967295"/>
          </p:nvPr>
        </p:nvSpPr>
        <p:spPr>
          <a:xfrm>
            <a:off x="8458200" y="6613525"/>
            <a:ext cx="517525" cy="244475"/>
          </a:xfrm>
          <a:prstGeom prst="rect">
            <a:avLst/>
          </a:prstGeom>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9C47CC-89F0-4B74-8318-9AE6BE92F33E}" type="slidenum">
              <a:rPr lang="en-US" altLang="en-US" smtClean="0">
                <a:solidFill>
                  <a:srgbClr val="0D6072"/>
                </a:solidFill>
              </a:rPr>
              <a:pPr eaLnBrk="1" hangingPunct="1"/>
              <a:t>23</a:t>
            </a:fld>
            <a:endParaRPr lang="en-US" altLang="en-US" smtClean="0">
              <a:solidFill>
                <a:srgbClr val="0D6072"/>
              </a:solidFill>
            </a:endParaRPr>
          </a:p>
        </p:txBody>
      </p:sp>
      <p:sp>
        <p:nvSpPr>
          <p:cNvPr id="32771" name="Rectangle 3"/>
          <p:cNvSpPr>
            <a:spLocks noGrp="1" noChangeArrowheads="1"/>
          </p:cNvSpPr>
          <p:nvPr>
            <p:ph type="body" idx="1"/>
          </p:nvPr>
        </p:nvSpPr>
        <p:spPr>
          <a:xfrm>
            <a:off x="457200" y="1447800"/>
            <a:ext cx="8370888" cy="4632325"/>
          </a:xfrm>
        </p:spPr>
        <p:txBody>
          <a:bodyPr/>
          <a:lstStyle/>
          <a:p>
            <a:pPr eaLnBrk="1" hangingPunct="1"/>
            <a:r>
              <a:rPr lang="en-US" altLang="en-US" sz="2800" dirty="0" smtClean="0"/>
              <a:t>Minority and low-income women are more likely to report being pressured to use a birth control method and limit their family size</a:t>
            </a:r>
          </a:p>
          <a:p>
            <a:pPr eaLnBrk="1" hangingPunct="1"/>
            <a:r>
              <a:rPr lang="en-US" altLang="en-US" sz="2800" dirty="0" smtClean="0"/>
              <a:t>Providers are more likely to agree to sterilize minority and poor women</a:t>
            </a:r>
          </a:p>
          <a:p>
            <a:pPr eaLnBrk="1" hangingPunct="1"/>
            <a:r>
              <a:rPr lang="en-US" altLang="en-US" sz="2800" dirty="0" smtClean="0"/>
              <a:t>Providers more likely to recommend IUDs to low-SES black and Latina women than to low–SES white women</a:t>
            </a:r>
          </a:p>
          <a:p>
            <a:pPr eaLnBrk="1" hangingPunct="1"/>
            <a:endParaRPr lang="en-US" altLang="en-US" sz="2400" dirty="0" smtClean="0"/>
          </a:p>
        </p:txBody>
      </p:sp>
      <p:sp>
        <p:nvSpPr>
          <p:cNvPr id="32772" name="Text Box 4"/>
          <p:cNvSpPr txBox="1">
            <a:spLocks noChangeArrowheads="1"/>
          </p:cNvSpPr>
          <p:nvPr/>
        </p:nvSpPr>
        <p:spPr bwMode="auto">
          <a:xfrm>
            <a:off x="5943600" y="5132672"/>
            <a:ext cx="381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1600" dirty="0">
                <a:latin typeface="+mj-lt"/>
                <a:cs typeface="Arial" pitchFamily="34" charset="0"/>
              </a:rPr>
              <a:t>Downing et al, AJPH, 2007</a:t>
            </a:r>
          </a:p>
          <a:p>
            <a:pPr eaLnBrk="1" hangingPunct="1">
              <a:spcBef>
                <a:spcPct val="50000"/>
              </a:spcBef>
            </a:pPr>
            <a:r>
              <a:rPr lang="en-US" altLang="en-US" sz="1600" dirty="0">
                <a:latin typeface="+mj-lt"/>
                <a:cs typeface="Arial" pitchFamily="34" charset="0"/>
              </a:rPr>
              <a:t>Harrison, </a:t>
            </a:r>
            <a:r>
              <a:rPr lang="en-US" altLang="en-US" sz="1600" dirty="0" err="1">
                <a:latin typeface="+mj-lt"/>
                <a:cs typeface="Arial" pitchFamily="34" charset="0"/>
              </a:rPr>
              <a:t>Obstet</a:t>
            </a:r>
            <a:r>
              <a:rPr lang="en-US" altLang="en-US" sz="1600" dirty="0">
                <a:latin typeface="+mj-lt"/>
                <a:cs typeface="Arial" pitchFamily="34" charset="0"/>
              </a:rPr>
              <a:t> </a:t>
            </a:r>
            <a:r>
              <a:rPr lang="en-US" altLang="en-US" sz="1600" dirty="0" err="1">
                <a:latin typeface="+mj-lt"/>
                <a:cs typeface="Arial" pitchFamily="34" charset="0"/>
              </a:rPr>
              <a:t>Gynecol</a:t>
            </a:r>
            <a:r>
              <a:rPr lang="en-US" altLang="en-US" sz="1600" dirty="0">
                <a:latin typeface="+mj-lt"/>
                <a:cs typeface="Arial" pitchFamily="34" charset="0"/>
              </a:rPr>
              <a:t> </a:t>
            </a:r>
            <a:r>
              <a:rPr lang="en-US" altLang="en-US" sz="1600" dirty="0" smtClean="0">
                <a:latin typeface="+mj-lt"/>
                <a:cs typeface="Arial" pitchFamily="34" charset="0"/>
              </a:rPr>
              <a:t>1988</a:t>
            </a:r>
          </a:p>
          <a:p>
            <a:pPr eaLnBrk="1" hangingPunct="1">
              <a:spcBef>
                <a:spcPct val="50000"/>
              </a:spcBef>
            </a:pPr>
            <a:r>
              <a:rPr lang="en-US" altLang="en-US" sz="1600" dirty="0" smtClean="0">
                <a:latin typeface="+mj-lt"/>
                <a:cs typeface="Arial" pitchFamily="34" charset="0"/>
              </a:rPr>
              <a:t>Dehlendorf, AJOG, 2010</a:t>
            </a:r>
            <a:endParaRPr lang="en-US" altLang="en-US" sz="1600" dirty="0">
              <a:latin typeface="+mj-lt"/>
              <a:cs typeface="Arial" pitchFamily="34" charset="0"/>
            </a:endParaRPr>
          </a:p>
        </p:txBody>
      </p:sp>
      <p:sp>
        <p:nvSpPr>
          <p:cNvPr id="32773" name="Rectangle 5"/>
          <p:cNvSpPr>
            <a:spLocks noChangeArrowheads="1"/>
          </p:cNvSpPr>
          <p:nvPr/>
        </p:nvSpPr>
        <p:spPr bwMode="auto">
          <a:xfrm>
            <a:off x="609600" y="304800"/>
            <a:ext cx="8218488"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pPr>
            <a:r>
              <a:rPr lang="en-US" altLang="en-US" sz="4000" dirty="0"/>
              <a:t>Are women of color counseled differently?</a:t>
            </a:r>
            <a:endParaRPr lang="en-US" altLang="en-US" sz="4000" dirty="0">
              <a:latin typeface="+mj-lt"/>
            </a:endParaRPr>
          </a:p>
        </p:txBody>
      </p:sp>
    </p:spTree>
    <p:extLst>
      <p:ext uri="{BB962C8B-B14F-4D97-AF65-F5344CB8AC3E}">
        <p14:creationId xmlns:p14="http://schemas.microsoft.com/office/powerpoint/2010/main" val="2773961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2">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Counseling and Family Planning Disparities</a:t>
            </a:r>
            <a:endParaRPr lang="en-US" dirty="0"/>
          </a:p>
        </p:txBody>
      </p:sp>
      <p:sp>
        <p:nvSpPr>
          <p:cNvPr id="5" name="Content Placeholder 4"/>
          <p:cNvSpPr>
            <a:spLocks noGrp="1"/>
          </p:cNvSpPr>
          <p:nvPr>
            <p:ph idx="1"/>
          </p:nvPr>
        </p:nvSpPr>
        <p:spPr>
          <a:xfrm>
            <a:off x="457200" y="1752600"/>
            <a:ext cx="8229600" cy="4373563"/>
          </a:xfrm>
        </p:spPr>
        <p:txBody>
          <a:bodyPr>
            <a:normAutofit/>
          </a:bodyPr>
          <a:lstStyle/>
          <a:p>
            <a:r>
              <a:rPr lang="en-US" dirty="0" smtClean="0"/>
              <a:t>Given historical context and documented disparities in counseling, essential to ensure that providers focus on individual preferences when caring for women of color </a:t>
            </a:r>
          </a:p>
          <a:p>
            <a:r>
              <a:rPr lang="en-US" dirty="0" smtClean="0"/>
              <a:t>Shared decision making provides explicit framework for doing this, without swinging too far to other side</a:t>
            </a:r>
            <a:endParaRPr lang="en-US" dirty="0"/>
          </a:p>
        </p:txBody>
      </p:sp>
    </p:spTree>
    <p:extLst>
      <p:ext uri="{BB962C8B-B14F-4D97-AF65-F5344CB8AC3E}">
        <p14:creationId xmlns:p14="http://schemas.microsoft.com/office/powerpoint/2010/main" val="20617461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79631"/>
            <a:ext cx="7772400" cy="1470025"/>
          </a:xfrm>
        </p:spPr>
        <p:txBody>
          <a:bodyPr>
            <a:normAutofit fontScale="90000"/>
          </a:bodyPr>
          <a:lstStyle/>
          <a:p>
            <a:pPr algn="ctr"/>
            <a:r>
              <a:rPr lang="en-US" dirty="0" smtClean="0"/>
              <a:t>How can contraceptive decision making be optimized?</a:t>
            </a:r>
            <a:br>
              <a:rPr lang="en-US" dirty="0" smtClean="0"/>
            </a:br>
            <a:endParaRPr lang="en-US" dirty="0"/>
          </a:p>
        </p:txBody>
      </p:sp>
    </p:spTree>
    <p:extLst>
      <p:ext uri="{BB962C8B-B14F-4D97-AF65-F5344CB8AC3E}">
        <p14:creationId xmlns:p14="http://schemas.microsoft.com/office/powerpoint/2010/main" val="12542819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8318" y="228600"/>
            <a:ext cx="8229600" cy="1143000"/>
          </a:xfrm>
        </p:spPr>
        <p:txBody>
          <a:bodyPr>
            <a:normAutofit fontScale="90000"/>
          </a:bodyPr>
          <a:lstStyle/>
          <a:p>
            <a:r>
              <a:rPr lang="en-US" dirty="0" smtClean="0"/>
              <a:t>The Process of Shared Decision Making</a:t>
            </a:r>
            <a:endParaRPr lang="en-US" dirty="0"/>
          </a:p>
        </p:txBody>
      </p:sp>
      <p:sp>
        <p:nvSpPr>
          <p:cNvPr id="7" name="Content Placeholder 6"/>
          <p:cNvSpPr>
            <a:spLocks noGrp="1"/>
          </p:cNvSpPr>
          <p:nvPr>
            <p:ph idx="1"/>
          </p:nvPr>
        </p:nvSpPr>
        <p:spPr>
          <a:xfrm>
            <a:off x="533400" y="1524000"/>
            <a:ext cx="8229600" cy="4525963"/>
          </a:xfrm>
        </p:spPr>
        <p:txBody>
          <a:bodyPr/>
          <a:lstStyle/>
          <a:p>
            <a:r>
              <a:rPr lang="en-US" dirty="0" smtClean="0"/>
              <a:t>Establish rapport</a:t>
            </a:r>
          </a:p>
          <a:p>
            <a:r>
              <a:rPr lang="en-US" dirty="0" smtClean="0"/>
              <a:t>Focus </a:t>
            </a:r>
            <a:r>
              <a:rPr lang="en-US" dirty="0" smtClean="0"/>
              <a:t>on patient preferences:</a:t>
            </a:r>
          </a:p>
          <a:p>
            <a:pPr lvl="1"/>
            <a:r>
              <a:rPr lang="en-US" dirty="0" smtClean="0"/>
              <a:t>“What is important to you about your method?”</a:t>
            </a:r>
          </a:p>
          <a:p>
            <a:pPr lvl="1"/>
            <a:r>
              <a:rPr lang="en-US" dirty="0" smtClean="0"/>
              <a:t>Probes:</a:t>
            </a:r>
          </a:p>
          <a:p>
            <a:pPr lvl="2"/>
            <a:r>
              <a:rPr lang="en-US" dirty="0" smtClean="0"/>
              <a:t>Effectiveness</a:t>
            </a:r>
            <a:endParaRPr lang="en-US" dirty="0"/>
          </a:p>
          <a:p>
            <a:pPr lvl="2"/>
            <a:r>
              <a:rPr lang="en-US" dirty="0"/>
              <a:t>Frequency of using method</a:t>
            </a:r>
          </a:p>
          <a:p>
            <a:pPr lvl="2"/>
            <a:r>
              <a:rPr lang="en-US" dirty="0"/>
              <a:t>Different ways of taking methods</a:t>
            </a:r>
          </a:p>
          <a:p>
            <a:pPr lvl="2"/>
            <a:r>
              <a:rPr lang="en-US" dirty="0"/>
              <a:t>Return to fertility</a:t>
            </a:r>
          </a:p>
          <a:p>
            <a:pPr lvl="2"/>
            <a:r>
              <a:rPr lang="en-US" dirty="0" smtClean="0"/>
              <a:t>(Specific) side effects</a:t>
            </a:r>
            <a:endParaRPr lang="en-US" dirty="0"/>
          </a:p>
          <a:p>
            <a:pPr lvl="2"/>
            <a:endParaRPr lang="en-US" b="1" dirty="0" smtClean="0"/>
          </a:p>
        </p:txBody>
      </p:sp>
    </p:spTree>
    <p:extLst>
      <p:ext uri="{BB962C8B-B14F-4D97-AF65-F5344CB8AC3E}">
        <p14:creationId xmlns:p14="http://schemas.microsoft.com/office/powerpoint/2010/main" val="209066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55872"/>
            <a:ext cx="8229600" cy="1143000"/>
          </a:xfrm>
        </p:spPr>
        <p:txBody>
          <a:bodyPr/>
          <a:lstStyle/>
          <a:p>
            <a:r>
              <a:rPr lang="en-US" dirty="0" smtClean="0"/>
              <a:t>Talking About </a:t>
            </a:r>
            <a:r>
              <a:rPr lang="en-US" dirty="0"/>
              <a:t>E</a:t>
            </a:r>
            <a:r>
              <a:rPr lang="en-US" dirty="0" smtClean="0"/>
              <a:t>ffectiveness</a:t>
            </a:r>
            <a:endParaRPr lang="en-US" dirty="0"/>
          </a:p>
        </p:txBody>
      </p:sp>
      <p:sp>
        <p:nvSpPr>
          <p:cNvPr id="5" name="Content Placeholder 4"/>
          <p:cNvSpPr>
            <a:spLocks noGrp="1"/>
          </p:cNvSpPr>
          <p:nvPr>
            <p:ph idx="1"/>
          </p:nvPr>
        </p:nvSpPr>
        <p:spPr>
          <a:xfrm>
            <a:off x="381000" y="1543665"/>
            <a:ext cx="8229600" cy="4525963"/>
          </a:xfrm>
        </p:spPr>
        <p:txBody>
          <a:bodyPr>
            <a:normAutofit fontScale="92500" lnSpcReduction="10000"/>
          </a:bodyPr>
          <a:lstStyle/>
          <a:p>
            <a:r>
              <a:rPr lang="en-US" dirty="0"/>
              <a:t>Effectiveness often very important to </a:t>
            </a:r>
            <a:r>
              <a:rPr lang="en-US" dirty="0" smtClean="0"/>
              <a:t>women</a:t>
            </a:r>
          </a:p>
          <a:p>
            <a:r>
              <a:rPr lang="en-US" dirty="0" smtClean="0"/>
              <a:t>Frequent </a:t>
            </a:r>
            <a:r>
              <a:rPr lang="en-US" dirty="0"/>
              <a:t>misinformation or misconceptions about relative </a:t>
            </a:r>
            <a:r>
              <a:rPr lang="en-US" dirty="0" smtClean="0"/>
              <a:t>effectiveness </a:t>
            </a:r>
            <a:r>
              <a:rPr lang="en-US" dirty="0"/>
              <a:t>of </a:t>
            </a:r>
            <a:r>
              <a:rPr lang="en-US" dirty="0" smtClean="0"/>
              <a:t>methods</a:t>
            </a:r>
          </a:p>
          <a:p>
            <a:r>
              <a:rPr lang="en-US" dirty="0" smtClean="0"/>
              <a:t>Effectiveness rarely mentioned </a:t>
            </a:r>
          </a:p>
          <a:p>
            <a:pPr lvl="1"/>
            <a:r>
              <a:rPr lang="en-US" dirty="0" smtClean="0"/>
              <a:t>Only 21% of all visits in which IUDs mentioned</a:t>
            </a:r>
          </a:p>
          <a:p>
            <a:r>
              <a:rPr lang="en-US" dirty="0" smtClean="0"/>
              <a:t>Use </a:t>
            </a:r>
            <a:r>
              <a:rPr lang="en-US" dirty="0"/>
              <a:t>natural frequencies: </a:t>
            </a:r>
          </a:p>
          <a:p>
            <a:pPr lvl="1"/>
            <a:r>
              <a:rPr lang="en-US" dirty="0"/>
              <a:t>Less than 1 in 100 women get pregnant on IUD</a:t>
            </a:r>
          </a:p>
          <a:p>
            <a:pPr lvl="1"/>
            <a:r>
              <a:rPr lang="en-US" dirty="0"/>
              <a:t>9 in 100 women get pregnant on pill/patch/ring</a:t>
            </a:r>
          </a:p>
          <a:p>
            <a:r>
              <a:rPr lang="en-US" dirty="0" smtClean="0"/>
              <a:t>Use visual aids</a:t>
            </a:r>
            <a:endParaRPr lang="en-US" dirty="0"/>
          </a:p>
          <a:p>
            <a:pPr marL="0" indent="0">
              <a:buNone/>
            </a:pPr>
            <a:endParaRPr lang="en-US" dirty="0"/>
          </a:p>
        </p:txBody>
      </p:sp>
    </p:spTree>
    <p:extLst>
      <p:ext uri="{BB962C8B-B14F-4D97-AF65-F5344CB8AC3E}">
        <p14:creationId xmlns:p14="http://schemas.microsoft.com/office/powerpoint/2010/main" val="4051222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Don’t Assume </a:t>
            </a:r>
            <a:r>
              <a:rPr lang="en-US" dirty="0"/>
              <a:t>W</a:t>
            </a:r>
            <a:r>
              <a:rPr lang="en-US" dirty="0" smtClean="0"/>
              <a:t>omen Know </a:t>
            </a:r>
            <a:r>
              <a:rPr lang="en-US" dirty="0"/>
              <a:t>T</a:t>
            </a:r>
            <a:r>
              <a:rPr lang="en-US" dirty="0" smtClean="0"/>
              <a:t>heir </a:t>
            </a:r>
            <a:r>
              <a:rPr lang="en-US" dirty="0"/>
              <a:t>O</a:t>
            </a:r>
            <a:r>
              <a:rPr lang="en-US" dirty="0" smtClean="0"/>
              <a:t>ptions</a:t>
            </a:r>
            <a:endParaRPr lang="en-US" dirty="0"/>
          </a:p>
        </p:txBody>
      </p:sp>
      <p:sp>
        <p:nvSpPr>
          <p:cNvPr id="5" name="Content Placeholder 4"/>
          <p:cNvSpPr>
            <a:spLocks noGrp="1"/>
          </p:cNvSpPr>
          <p:nvPr>
            <p:ph idx="1"/>
          </p:nvPr>
        </p:nvSpPr>
        <p:spPr>
          <a:xfrm>
            <a:off x="457200" y="1828800"/>
            <a:ext cx="8458200" cy="4754563"/>
          </a:xfrm>
        </p:spPr>
        <p:txBody>
          <a:bodyPr/>
          <a:lstStyle/>
          <a:p>
            <a:r>
              <a:rPr lang="en-US" dirty="0"/>
              <a:t>Provide context for different method characteristics</a:t>
            </a:r>
          </a:p>
          <a:p>
            <a:pPr lvl="1"/>
            <a:r>
              <a:rPr lang="en-US" dirty="0"/>
              <a:t>e.g. “There are methods you take once a day, once a week, once a month, or even less frequently. Is that something that makes a big difference to you</a:t>
            </a:r>
            <a:r>
              <a:rPr lang="en-US" dirty="0" smtClean="0"/>
              <a:t>?”</a:t>
            </a:r>
          </a:p>
          <a:p>
            <a:r>
              <a:rPr lang="en-US" dirty="0" smtClean="0"/>
              <a:t>Even if express strong interest in one method, ask for permission to provide information about other methods</a:t>
            </a:r>
          </a:p>
        </p:txBody>
      </p:sp>
    </p:spTree>
    <p:extLst>
      <p:ext uri="{BB962C8B-B14F-4D97-AF65-F5344CB8AC3E}">
        <p14:creationId xmlns:p14="http://schemas.microsoft.com/office/powerpoint/2010/main" val="867182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48" t="17395" r="3600"/>
          <a:stretch/>
        </p:blipFill>
        <p:spPr bwMode="auto">
          <a:xfrm>
            <a:off x="1932266" y="1745673"/>
            <a:ext cx="5382934" cy="506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txBox="1">
            <a:spLocks noGrp="1"/>
          </p:cNvSpPr>
          <p:nvPr>
            <p:ph type="title"/>
          </p:nvPr>
        </p:nvSpPr>
        <p:spPr>
          <a:xfrm>
            <a:off x="758786" y="152400"/>
            <a:ext cx="7620000" cy="445122"/>
          </a:xfrm>
          <a:prstGeom prst="rect">
            <a:avLst/>
          </a:prstGeom>
          <a:noFill/>
        </p:spPr>
        <p:txBody>
          <a:bodyPr wrap="square" lIns="0" tIns="228600" rIns="0" bIns="0" rtlCol="0">
            <a:prstTxWarp prst="textNoShape">
              <a:avLst/>
            </a:prstTxWarp>
            <a:spAutoFit/>
          </a:bodyPr>
          <a:lstStyle/>
          <a:p>
            <a:pPr algn="ctr">
              <a:lnSpc>
                <a:spcPts val="1500"/>
              </a:lnSpc>
            </a:pPr>
            <a:r>
              <a:rPr lang="en-US" sz="2400" b="1" spc="0" dirty="0" smtClean="0">
                <a:latin typeface="Arial" pitchFamily="-111" charset="0"/>
                <a:ea typeface="Arial" pitchFamily="-111" charset="0"/>
                <a:cs typeface="Arial" pitchFamily="-111" charset="0"/>
              </a:rPr>
              <a:t>OCP Effectiveness</a:t>
            </a:r>
          </a:p>
        </p:txBody>
      </p:sp>
      <p:pic>
        <p:nvPicPr>
          <p:cNvPr id="4" name="Picture 2" descr="C:\Users\cdehlendorf\AppData\Local\Microsoft\Windows\Temporary Internet Files\Content.Outlook\N12J0N8U\efficacy page categories.png"/>
          <p:cNvPicPr>
            <a:picLocks noChangeAspect="1" noChangeArrowheads="1"/>
          </p:cNvPicPr>
          <p:nvPr/>
        </p:nvPicPr>
        <p:blipFill rotWithShape="1">
          <a:blip r:embed="rId4">
            <a:extLst>
              <a:ext uri="{28A0092B-C50C-407E-A947-70E740481C1C}">
                <a14:useLocalDpi xmlns:a14="http://schemas.microsoft.com/office/drawing/2010/main" val="0"/>
              </a:ext>
            </a:extLst>
          </a:blip>
          <a:srcRect l="6234" t="20488" r="6288" b="67747"/>
          <a:stretch/>
        </p:blipFill>
        <p:spPr bwMode="auto">
          <a:xfrm>
            <a:off x="1932266" y="780425"/>
            <a:ext cx="5382934" cy="96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0826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Part 1</a:t>
            </a:r>
            <a:endParaRPr lang="en-US" dirty="0"/>
          </a:p>
        </p:txBody>
      </p:sp>
    </p:spTree>
    <p:extLst>
      <p:ext uri="{BB962C8B-B14F-4D97-AF65-F5344CB8AC3E}">
        <p14:creationId xmlns:p14="http://schemas.microsoft.com/office/powerpoint/2010/main" val="2023962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02" t="17227" r="6869"/>
          <a:stretch/>
        </p:blipFill>
        <p:spPr bwMode="auto">
          <a:xfrm>
            <a:off x="1981200" y="1686295"/>
            <a:ext cx="5318760" cy="5084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67608" y="124494"/>
            <a:ext cx="3720974" cy="445122"/>
          </a:xfrm>
          <a:prstGeom prst="rect">
            <a:avLst/>
          </a:prstGeom>
          <a:noFill/>
        </p:spPr>
        <p:txBody>
          <a:bodyPr wrap="square" lIns="0" tIns="228600" rIns="0" bIns="0" rtlCol="0">
            <a:prstTxWarp prst="textNoShape">
              <a:avLst/>
            </a:prstTxWarp>
            <a:spAutoFit/>
          </a:bodyPr>
          <a:lstStyle/>
          <a:p>
            <a:pPr algn="ctr">
              <a:lnSpc>
                <a:spcPts val="1500"/>
              </a:lnSpc>
            </a:pPr>
            <a:r>
              <a:rPr lang="en-US" sz="2400" b="1" dirty="0">
                <a:latin typeface="Arial" pitchFamily="-111" charset="0"/>
                <a:ea typeface="Arial" pitchFamily="-111" charset="0"/>
                <a:cs typeface="Arial" pitchFamily="-111" charset="0"/>
              </a:rPr>
              <a:t>IUD Effectiveness</a:t>
            </a:r>
          </a:p>
        </p:txBody>
      </p:sp>
      <p:pic>
        <p:nvPicPr>
          <p:cNvPr id="5" name="Picture 2" descr="C:\Users\cdehlendorf\AppData\Local\Microsoft\Windows\Temporary Internet Files\Content.Outlook\N12J0N8U\efficacy page categories.png"/>
          <p:cNvPicPr>
            <a:picLocks noChangeAspect="1" noChangeArrowheads="1"/>
          </p:cNvPicPr>
          <p:nvPr/>
        </p:nvPicPr>
        <p:blipFill rotWithShape="1">
          <a:blip r:embed="rId4">
            <a:extLst>
              <a:ext uri="{28A0092B-C50C-407E-A947-70E740481C1C}">
                <a14:useLocalDpi xmlns:a14="http://schemas.microsoft.com/office/drawing/2010/main" val="0"/>
              </a:ext>
            </a:extLst>
          </a:blip>
          <a:srcRect l="6089" t="20488" r="5674" b="67747"/>
          <a:stretch/>
        </p:blipFill>
        <p:spPr bwMode="auto">
          <a:xfrm>
            <a:off x="1981200" y="740754"/>
            <a:ext cx="5318760" cy="94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905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8383" y="242237"/>
            <a:ext cx="8915400" cy="1143000"/>
          </a:xfrm>
        </p:spPr>
        <p:txBody>
          <a:bodyPr/>
          <a:lstStyle/>
          <a:p>
            <a:r>
              <a:rPr lang="en-US" dirty="0" smtClean="0"/>
              <a:t>Sharing Decision Making</a:t>
            </a:r>
            <a:endParaRPr lang="en-US" dirty="0"/>
          </a:p>
        </p:txBody>
      </p:sp>
      <p:sp>
        <p:nvSpPr>
          <p:cNvPr id="5" name="Content Placeholder 4"/>
          <p:cNvSpPr>
            <a:spLocks noGrp="1"/>
          </p:cNvSpPr>
          <p:nvPr>
            <p:ph idx="1"/>
          </p:nvPr>
        </p:nvSpPr>
        <p:spPr>
          <a:xfrm>
            <a:off x="457200" y="1524000"/>
            <a:ext cx="8229600" cy="4525963"/>
          </a:xfrm>
        </p:spPr>
        <p:txBody>
          <a:bodyPr/>
          <a:lstStyle/>
          <a:p>
            <a:r>
              <a:rPr lang="en-US" dirty="0" smtClean="0"/>
              <a:t>Provide </a:t>
            </a:r>
            <a:r>
              <a:rPr lang="en-US" dirty="0"/>
              <a:t>scaffolding for decision making</a:t>
            </a:r>
          </a:p>
          <a:p>
            <a:pPr lvl="1"/>
            <a:r>
              <a:rPr lang="en-US" dirty="0"/>
              <a:t>Given their preferences, what information do they </a:t>
            </a:r>
            <a:r>
              <a:rPr lang="en-US" dirty="0" smtClean="0"/>
              <a:t>need?</a:t>
            </a:r>
          </a:p>
          <a:p>
            <a:pPr lvl="1"/>
            <a:r>
              <a:rPr lang="en-US" dirty="0" smtClean="0"/>
              <a:t>Actively </a:t>
            </a:r>
            <a:r>
              <a:rPr lang="en-US" dirty="0"/>
              <a:t>facilitate, while avoiding stating opinions not based on patient </a:t>
            </a:r>
            <a:r>
              <a:rPr lang="en-US" dirty="0" smtClean="0"/>
              <a:t>preferences</a:t>
            </a:r>
          </a:p>
          <a:p>
            <a:pPr lvl="1"/>
            <a:endParaRPr lang="en-US" dirty="0"/>
          </a:p>
        </p:txBody>
      </p:sp>
    </p:spTree>
    <p:extLst>
      <p:ext uri="{BB962C8B-B14F-4D97-AF65-F5344CB8AC3E}">
        <p14:creationId xmlns:p14="http://schemas.microsoft.com/office/powerpoint/2010/main" val="30738162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Facilitation</a:t>
            </a:r>
            <a:endParaRPr lang="en-US" dirty="0"/>
          </a:p>
        </p:txBody>
      </p:sp>
      <p:sp>
        <p:nvSpPr>
          <p:cNvPr id="5" name="Content Placeholder 4"/>
          <p:cNvSpPr>
            <a:spLocks noGrp="1"/>
          </p:cNvSpPr>
          <p:nvPr>
            <p:ph idx="1"/>
          </p:nvPr>
        </p:nvSpPr>
        <p:spPr>
          <a:xfrm>
            <a:off x="457200" y="1371600"/>
            <a:ext cx="8229600" cy="4525963"/>
          </a:xfrm>
        </p:spPr>
        <p:txBody>
          <a:bodyPr>
            <a:normAutofit fontScale="92500"/>
          </a:bodyPr>
          <a:lstStyle/>
          <a:p>
            <a:r>
              <a:rPr lang="en-US" dirty="0" smtClean="0"/>
              <a:t>“I am hearing you say that avoiding pregnancy is the most important thing to you right now. In that case, you may want to consider either an IUD or implant. Can I tell you more about those methods?”</a:t>
            </a:r>
          </a:p>
          <a:p>
            <a:r>
              <a:rPr lang="en-US" dirty="0" smtClean="0"/>
              <a:t>“You mentioned that it is really important to you to not have irregular bleeding. The pill, patch, ring and copper IUD are good options, if you want to hear more about those.”</a:t>
            </a:r>
            <a:endParaRPr lang="en-US" dirty="0"/>
          </a:p>
        </p:txBody>
      </p:sp>
    </p:spTree>
    <p:extLst>
      <p:ext uri="{BB962C8B-B14F-4D97-AF65-F5344CB8AC3E}">
        <p14:creationId xmlns:p14="http://schemas.microsoft.com/office/powerpoint/2010/main" val="34164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229600" cy="1143000"/>
          </a:xfrm>
        </p:spPr>
        <p:txBody>
          <a:bodyPr>
            <a:normAutofit fontScale="90000"/>
          </a:bodyPr>
          <a:lstStyle/>
          <a:p>
            <a:r>
              <a:rPr lang="en-US" dirty="0" smtClean="0"/>
              <a:t>Provide Adequate Information about Side Effects</a:t>
            </a:r>
            <a:endParaRPr lang="en-US" dirty="0"/>
          </a:p>
        </p:txBody>
      </p:sp>
      <p:sp>
        <p:nvSpPr>
          <p:cNvPr id="5" name="Content Placeholder 4"/>
          <p:cNvSpPr>
            <a:spLocks noGrp="1"/>
          </p:cNvSpPr>
          <p:nvPr>
            <p:ph idx="1"/>
          </p:nvPr>
        </p:nvSpPr>
        <p:spPr>
          <a:xfrm>
            <a:off x="457200" y="1666964"/>
            <a:ext cx="8229600" cy="3810000"/>
          </a:xfrm>
        </p:spPr>
        <p:txBody>
          <a:bodyPr/>
          <a:lstStyle/>
          <a:p>
            <a:r>
              <a:rPr lang="en-US" dirty="0" smtClean="0"/>
              <a:t>Studies have found that many women report that they: </a:t>
            </a:r>
          </a:p>
          <a:p>
            <a:pPr lvl="1"/>
            <a:r>
              <a:rPr lang="en-US" dirty="0" smtClean="0"/>
              <a:t>Do not receive adequate information</a:t>
            </a:r>
          </a:p>
          <a:p>
            <a:pPr lvl="1"/>
            <a:r>
              <a:rPr lang="en-US" dirty="0" smtClean="0"/>
              <a:t>Feel providers dismiss concerns and overlook possible side effects</a:t>
            </a:r>
          </a:p>
          <a:p>
            <a:r>
              <a:rPr lang="en-US" dirty="0" smtClean="0"/>
              <a:t>Counseling about side effects associated with positive outcomes</a:t>
            </a:r>
          </a:p>
        </p:txBody>
      </p:sp>
      <p:sp>
        <p:nvSpPr>
          <p:cNvPr id="6" name="TextBox 5"/>
          <p:cNvSpPr txBox="1"/>
          <p:nvPr/>
        </p:nvSpPr>
        <p:spPr>
          <a:xfrm>
            <a:off x="4953000" y="5127057"/>
            <a:ext cx="4191000" cy="1200329"/>
          </a:xfrm>
          <a:prstGeom prst="rect">
            <a:avLst/>
          </a:prstGeom>
          <a:noFill/>
        </p:spPr>
        <p:txBody>
          <a:bodyPr wrap="square" rtlCol="0">
            <a:spAutoFit/>
          </a:bodyPr>
          <a:lstStyle/>
          <a:p>
            <a:pPr fontAlgn="base">
              <a:spcBef>
                <a:spcPct val="0"/>
              </a:spcBef>
              <a:spcAft>
                <a:spcPct val="0"/>
              </a:spcAft>
            </a:pPr>
            <a:r>
              <a:rPr lang="en-US" dirty="0">
                <a:cs typeface="Arial" charset="0"/>
              </a:rPr>
              <a:t>Canto De </a:t>
            </a:r>
            <a:r>
              <a:rPr lang="en-US" dirty="0" err="1">
                <a:cs typeface="Arial" charset="0"/>
              </a:rPr>
              <a:t>Centina</a:t>
            </a:r>
            <a:r>
              <a:rPr lang="en-US" dirty="0">
                <a:cs typeface="Arial" charset="0"/>
              </a:rPr>
              <a:t>, Contraception, 2001 </a:t>
            </a:r>
          </a:p>
          <a:p>
            <a:pPr fontAlgn="base">
              <a:spcBef>
                <a:spcPct val="0"/>
              </a:spcBef>
              <a:spcAft>
                <a:spcPct val="0"/>
              </a:spcAft>
            </a:pPr>
            <a:r>
              <a:rPr lang="en-US" dirty="0">
                <a:cs typeface="Arial" charset="0"/>
              </a:rPr>
              <a:t>Becker, </a:t>
            </a:r>
            <a:r>
              <a:rPr lang="en-US" dirty="0" err="1">
                <a:cs typeface="Arial" charset="0"/>
              </a:rPr>
              <a:t>Perspect</a:t>
            </a:r>
            <a:r>
              <a:rPr lang="en-US" dirty="0">
                <a:cs typeface="Arial" charset="0"/>
              </a:rPr>
              <a:t> Sex Repro Health, 2007</a:t>
            </a:r>
          </a:p>
          <a:p>
            <a:pPr fontAlgn="base">
              <a:spcBef>
                <a:spcPct val="0"/>
              </a:spcBef>
              <a:spcAft>
                <a:spcPct val="0"/>
              </a:spcAft>
            </a:pPr>
            <a:r>
              <a:rPr lang="en-US" dirty="0">
                <a:cs typeface="Arial" charset="0"/>
              </a:rPr>
              <a:t>Dehlendorf, Contraception, 2013</a:t>
            </a:r>
          </a:p>
          <a:p>
            <a:pPr fontAlgn="base">
              <a:spcBef>
                <a:spcPct val="0"/>
              </a:spcBef>
              <a:spcAft>
                <a:spcPct val="0"/>
              </a:spcAft>
            </a:pPr>
            <a:r>
              <a:rPr lang="en-US" dirty="0">
                <a:solidFill>
                  <a:prstClr val="white"/>
                </a:solidFill>
                <a:cs typeface="Arial" charset="0"/>
              </a:rPr>
              <a:t>Yee, JHCPU, 2011</a:t>
            </a:r>
          </a:p>
        </p:txBody>
      </p:sp>
    </p:spTree>
    <p:extLst>
      <p:ext uri="{BB962C8B-B14F-4D97-AF65-F5344CB8AC3E}">
        <p14:creationId xmlns:p14="http://schemas.microsoft.com/office/powerpoint/2010/main" val="2296819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Experiences of Contraceptive Counseling</a:t>
            </a:r>
            <a:endParaRPr lang="en-US" dirty="0"/>
          </a:p>
        </p:txBody>
      </p:sp>
      <p:sp>
        <p:nvSpPr>
          <p:cNvPr id="10" name="Oval Callout 9"/>
          <p:cNvSpPr/>
          <p:nvPr/>
        </p:nvSpPr>
        <p:spPr>
          <a:xfrm>
            <a:off x="410441" y="1903471"/>
            <a:ext cx="8352559" cy="4140490"/>
          </a:xfrm>
          <a:prstGeom prst="wedgeEllipseCallout">
            <a:avLst>
              <a:gd name="adj1" fmla="val 51993"/>
              <a:gd name="adj2" fmla="val 413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TextBox 10"/>
          <p:cNvSpPr txBox="1"/>
          <p:nvPr/>
        </p:nvSpPr>
        <p:spPr>
          <a:xfrm>
            <a:off x="1379622" y="2717533"/>
            <a:ext cx="7010400" cy="2308324"/>
          </a:xfrm>
          <a:prstGeom prst="rect">
            <a:avLst/>
          </a:prstGeom>
          <a:noFill/>
        </p:spPr>
        <p:txBody>
          <a:bodyPr wrap="square" rtlCol="0">
            <a:spAutoFit/>
          </a:bodyPr>
          <a:lstStyle/>
          <a:p>
            <a:pPr fontAlgn="base">
              <a:spcBef>
                <a:spcPct val="0"/>
              </a:spcBef>
              <a:spcAft>
                <a:spcPct val="0"/>
              </a:spcAft>
            </a:pPr>
            <a:r>
              <a:rPr lang="en-US" altLang="en-US" sz="2800" dirty="0">
                <a:solidFill>
                  <a:prstClr val="white"/>
                </a:solidFill>
                <a:cs typeface="Arial" charset="0"/>
              </a:rPr>
              <a:t>“I think that they hide the fact of the complications or the defects, the things that might happen if you take that.  They don’t give you that information and I don’t think any provider has given me that information</a:t>
            </a:r>
            <a:r>
              <a:rPr lang="en-US" altLang="en-US" sz="3200" dirty="0" smtClean="0">
                <a:solidFill>
                  <a:prstClr val="white"/>
                </a:solidFill>
                <a:cs typeface="Arial" charset="0"/>
              </a:rPr>
              <a:t>.”</a:t>
            </a:r>
            <a:endParaRPr lang="en-US" dirty="0">
              <a:solidFill>
                <a:prstClr val="black"/>
              </a:solidFill>
              <a:cs typeface="Arial" charset="0"/>
            </a:endParaRPr>
          </a:p>
        </p:txBody>
      </p:sp>
      <p:sp>
        <p:nvSpPr>
          <p:cNvPr id="12" name="TextBox 11"/>
          <p:cNvSpPr txBox="1"/>
          <p:nvPr/>
        </p:nvSpPr>
        <p:spPr>
          <a:xfrm>
            <a:off x="76200" y="5486400"/>
            <a:ext cx="1905000" cy="584775"/>
          </a:xfrm>
          <a:prstGeom prst="rect">
            <a:avLst/>
          </a:prstGeom>
          <a:noFill/>
        </p:spPr>
        <p:txBody>
          <a:bodyPr wrap="square" rtlCol="0">
            <a:spAutoFit/>
          </a:bodyPr>
          <a:lstStyle/>
          <a:p>
            <a:pPr fontAlgn="base">
              <a:spcBef>
                <a:spcPct val="0"/>
              </a:spcBef>
              <a:spcAft>
                <a:spcPct val="0"/>
              </a:spcAft>
            </a:pPr>
            <a:r>
              <a:rPr lang="en-US" sz="1600" dirty="0">
                <a:solidFill>
                  <a:prstClr val="white"/>
                </a:solidFill>
                <a:cs typeface="Arial" charset="0"/>
              </a:rPr>
              <a:t>Dehlendorf, Contraception, 2013</a:t>
            </a:r>
          </a:p>
        </p:txBody>
      </p:sp>
    </p:spTree>
    <p:extLst>
      <p:ext uri="{BB962C8B-B14F-4D97-AF65-F5344CB8AC3E}">
        <p14:creationId xmlns:p14="http://schemas.microsoft.com/office/powerpoint/2010/main" val="3377688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 Patient’s Concerns</a:t>
            </a:r>
            <a:endParaRPr lang="en-US" dirty="0"/>
          </a:p>
        </p:txBody>
      </p:sp>
      <p:sp>
        <p:nvSpPr>
          <p:cNvPr id="5" name="Content Placeholder 4"/>
          <p:cNvSpPr>
            <a:spLocks noGrp="1"/>
          </p:cNvSpPr>
          <p:nvPr>
            <p:ph idx="1"/>
          </p:nvPr>
        </p:nvSpPr>
        <p:spPr>
          <a:xfrm>
            <a:off x="228600" y="1651819"/>
            <a:ext cx="8229600" cy="4260492"/>
          </a:xfrm>
        </p:spPr>
        <p:txBody>
          <a:bodyPr/>
          <a:lstStyle/>
          <a:p>
            <a:pPr lvl="1"/>
            <a:r>
              <a:rPr lang="en-US" dirty="0" smtClean="0"/>
              <a:t>Know the evidence about which side effects have in fact are proven to be associated with methods</a:t>
            </a:r>
          </a:p>
          <a:p>
            <a:pPr lvl="1"/>
            <a:r>
              <a:rPr lang="en-US" dirty="0" smtClean="0"/>
              <a:t>Proactively </a:t>
            </a:r>
            <a:r>
              <a:rPr lang="en-US" dirty="0"/>
              <a:t>address patient concerns </a:t>
            </a:r>
            <a:r>
              <a:rPr lang="en-US" dirty="0" smtClean="0"/>
              <a:t>about other side effects in a respectful manner</a:t>
            </a:r>
          </a:p>
          <a:p>
            <a:pPr marL="457200" lvl="1" indent="0">
              <a:buNone/>
            </a:pPr>
            <a:r>
              <a:rPr lang="en-US" dirty="0" smtClean="0"/>
              <a:t> </a:t>
            </a:r>
            <a:endParaRPr lang="en-US" dirty="0"/>
          </a:p>
        </p:txBody>
      </p:sp>
      <p:sp>
        <p:nvSpPr>
          <p:cNvPr id="2" name="Rounded Rectangular Callout 1"/>
          <p:cNvSpPr/>
          <p:nvPr/>
        </p:nvSpPr>
        <p:spPr>
          <a:xfrm>
            <a:off x="685800" y="4198374"/>
            <a:ext cx="73152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t>“That’s too bad your friend had that experience. I haven’t heard of that before, and I can tell you it definitely doesn’t happen frequently. My guess is that if you were to use this method it would not happen to you.”</a:t>
            </a:r>
          </a:p>
        </p:txBody>
      </p:sp>
    </p:spTree>
    <p:extLst>
      <p:ext uri="{BB962C8B-B14F-4D97-AF65-F5344CB8AC3E}">
        <p14:creationId xmlns:p14="http://schemas.microsoft.com/office/powerpoint/2010/main" val="4004556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Once a Method is Chosen….</a:t>
            </a:r>
            <a:endParaRPr lang="en-US" dirty="0"/>
          </a:p>
        </p:txBody>
      </p:sp>
      <p:sp>
        <p:nvSpPr>
          <p:cNvPr id="5" name="Content Placeholder 4"/>
          <p:cNvSpPr>
            <a:spLocks noGrp="1"/>
          </p:cNvSpPr>
          <p:nvPr>
            <p:ph idx="1"/>
          </p:nvPr>
        </p:nvSpPr>
        <p:spPr>
          <a:xfrm>
            <a:off x="457200" y="1462389"/>
            <a:ext cx="8229600" cy="4525963"/>
          </a:xfrm>
        </p:spPr>
        <p:txBody>
          <a:bodyPr/>
          <a:lstStyle/>
          <a:p>
            <a:r>
              <a:rPr lang="en-US" dirty="0" smtClean="0"/>
              <a:t>Provide opportunity </a:t>
            </a:r>
            <a:r>
              <a:rPr lang="en-US" dirty="0"/>
              <a:t>to ask questions </a:t>
            </a:r>
            <a:endParaRPr lang="en-US" dirty="0" smtClean="0"/>
          </a:p>
          <a:p>
            <a:pPr lvl="1"/>
            <a:r>
              <a:rPr lang="en-US" dirty="0" smtClean="0"/>
              <a:t>Done in less than 50% </a:t>
            </a:r>
            <a:r>
              <a:rPr lang="en-US" dirty="0"/>
              <a:t>of </a:t>
            </a:r>
            <a:r>
              <a:rPr lang="en-US" dirty="0" smtClean="0"/>
              <a:t>all counseling visits</a:t>
            </a:r>
            <a:endParaRPr lang="en-US" dirty="0"/>
          </a:p>
          <a:p>
            <a:r>
              <a:rPr lang="en-US" dirty="0" smtClean="0"/>
              <a:t>Discuss </a:t>
            </a:r>
            <a:r>
              <a:rPr lang="en-US" dirty="0"/>
              <a:t>what to do if not satisfied with method </a:t>
            </a:r>
            <a:r>
              <a:rPr lang="en-US" dirty="0" smtClean="0"/>
              <a:t>(</a:t>
            </a:r>
            <a:r>
              <a:rPr lang="en-US" dirty="0"/>
              <a:t>c</a:t>
            </a:r>
            <a:r>
              <a:rPr lang="en-US" dirty="0" smtClean="0"/>
              <a:t>ontingency counseling)</a:t>
            </a:r>
          </a:p>
          <a:p>
            <a:pPr lvl="1"/>
            <a:r>
              <a:rPr lang="en-US" dirty="0"/>
              <a:t>O</a:t>
            </a:r>
            <a:r>
              <a:rPr lang="en-US" dirty="0" smtClean="0"/>
              <a:t>nly </a:t>
            </a:r>
            <a:r>
              <a:rPr lang="en-US" dirty="0"/>
              <a:t>done in 65% of </a:t>
            </a:r>
            <a:r>
              <a:rPr lang="en-US" dirty="0" smtClean="0"/>
              <a:t>visits</a:t>
            </a:r>
          </a:p>
          <a:p>
            <a:r>
              <a:rPr lang="en-US" dirty="0" smtClean="0"/>
              <a:t>Facilitate actually receiving chosen method</a:t>
            </a:r>
          </a:p>
          <a:p>
            <a:r>
              <a:rPr lang="en-US" dirty="0" smtClean="0"/>
              <a:t>Ensure that discontinuation is discussed when implant or IUC chosen</a:t>
            </a:r>
            <a:endParaRPr lang="en-US" dirty="0"/>
          </a:p>
          <a:p>
            <a:endParaRPr lang="en-US" dirty="0"/>
          </a:p>
        </p:txBody>
      </p:sp>
      <p:sp>
        <p:nvSpPr>
          <p:cNvPr id="6" name="TextBox 5"/>
          <p:cNvSpPr txBox="1"/>
          <p:nvPr/>
        </p:nvSpPr>
        <p:spPr>
          <a:xfrm>
            <a:off x="5257800" y="5665187"/>
            <a:ext cx="3886200" cy="646331"/>
          </a:xfrm>
          <a:prstGeom prst="rect">
            <a:avLst/>
          </a:prstGeom>
          <a:noFill/>
        </p:spPr>
        <p:txBody>
          <a:bodyPr wrap="square" rtlCol="0">
            <a:spAutoFit/>
          </a:bodyPr>
          <a:lstStyle/>
          <a:p>
            <a:pPr fontAlgn="base">
              <a:spcBef>
                <a:spcPct val="0"/>
              </a:spcBef>
              <a:spcAft>
                <a:spcPct val="0"/>
              </a:spcAft>
            </a:pPr>
            <a:r>
              <a:rPr lang="en-US" dirty="0">
                <a:cs typeface="Arial" charset="0"/>
              </a:rPr>
              <a:t>Dehlendorf, unpublished data</a:t>
            </a:r>
          </a:p>
          <a:p>
            <a:pPr fontAlgn="base">
              <a:spcBef>
                <a:spcPct val="0"/>
              </a:spcBef>
              <a:spcAft>
                <a:spcPct val="0"/>
              </a:spcAft>
            </a:pPr>
            <a:r>
              <a:rPr lang="en-US" dirty="0" err="1">
                <a:cs typeface="Arial" charset="0"/>
              </a:rPr>
              <a:t>Namerow</a:t>
            </a:r>
            <a:r>
              <a:rPr lang="en-US" dirty="0">
                <a:cs typeface="Arial" charset="0"/>
              </a:rPr>
              <a:t>, </a:t>
            </a:r>
            <a:r>
              <a:rPr lang="en-US" dirty="0" err="1">
                <a:cs typeface="Arial" charset="0"/>
              </a:rPr>
              <a:t>Fam</a:t>
            </a:r>
            <a:r>
              <a:rPr lang="en-US" dirty="0">
                <a:cs typeface="Arial" charset="0"/>
              </a:rPr>
              <a:t> </a:t>
            </a:r>
            <a:r>
              <a:rPr lang="en-US" dirty="0" err="1">
                <a:cs typeface="Arial" charset="0"/>
              </a:rPr>
              <a:t>Plann</a:t>
            </a:r>
            <a:r>
              <a:rPr lang="en-US" dirty="0">
                <a:cs typeface="Arial" charset="0"/>
              </a:rPr>
              <a:t> </a:t>
            </a:r>
            <a:r>
              <a:rPr lang="en-US" dirty="0" err="1">
                <a:cs typeface="Arial" charset="0"/>
              </a:rPr>
              <a:t>Perspect</a:t>
            </a:r>
            <a:r>
              <a:rPr lang="en-US" dirty="0">
                <a:cs typeface="Arial" charset="0"/>
              </a:rPr>
              <a:t>, 1989</a:t>
            </a:r>
          </a:p>
        </p:txBody>
      </p:sp>
    </p:spTree>
    <p:extLst>
      <p:ext uri="{BB962C8B-B14F-4D97-AF65-F5344CB8AC3E}">
        <p14:creationId xmlns:p14="http://schemas.microsoft.com/office/powerpoint/2010/main" val="1724999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Shared Decision Making</a:t>
            </a:r>
            <a:endParaRPr lang="en-US" dirty="0"/>
          </a:p>
        </p:txBody>
      </p:sp>
      <p:sp>
        <p:nvSpPr>
          <p:cNvPr id="5" name="Content Placeholder 4"/>
          <p:cNvSpPr>
            <a:spLocks noGrp="1"/>
          </p:cNvSpPr>
          <p:nvPr>
            <p:ph idx="1"/>
          </p:nvPr>
        </p:nvSpPr>
        <p:spPr>
          <a:xfrm>
            <a:off x="457200" y="1562664"/>
            <a:ext cx="8229600" cy="4525963"/>
          </a:xfrm>
        </p:spPr>
        <p:txBody>
          <a:bodyPr>
            <a:normAutofit fontScale="92500" lnSpcReduction="10000"/>
          </a:bodyPr>
          <a:lstStyle/>
          <a:p>
            <a:r>
              <a:rPr lang="en-US" dirty="0" smtClean="0"/>
              <a:t>Establish rapport</a:t>
            </a:r>
          </a:p>
          <a:p>
            <a:r>
              <a:rPr lang="en-US" dirty="0" smtClean="0"/>
              <a:t>Elicit patient preferences with direct questioning</a:t>
            </a:r>
          </a:p>
          <a:p>
            <a:pPr lvl="1"/>
            <a:r>
              <a:rPr lang="en-US" dirty="0" smtClean="0"/>
              <a:t>Provide context about options</a:t>
            </a:r>
          </a:p>
          <a:p>
            <a:r>
              <a:rPr lang="en-US" dirty="0" smtClean="0"/>
              <a:t>Provide scaffolding for decision making process </a:t>
            </a:r>
          </a:p>
          <a:p>
            <a:pPr lvl="1"/>
            <a:r>
              <a:rPr lang="en-US" dirty="0" smtClean="0"/>
              <a:t>Include adequate information about side effects, effectiveness and logistics of method use</a:t>
            </a:r>
          </a:p>
          <a:p>
            <a:r>
              <a:rPr lang="en-US" dirty="0" smtClean="0"/>
              <a:t>Ensure access to chosen method and discuss discontinuation </a:t>
            </a:r>
            <a:endParaRPr lang="en-US" dirty="0"/>
          </a:p>
        </p:txBody>
      </p:sp>
    </p:spTree>
    <p:extLst>
      <p:ext uri="{BB962C8B-B14F-4D97-AF65-F5344CB8AC3E}">
        <p14:creationId xmlns:p14="http://schemas.microsoft.com/office/powerpoint/2010/main" val="28845607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dirty="0" smtClean="0"/>
              <a:t>Questions?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61856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Part 2</a:t>
            </a:r>
            <a:endParaRPr lang="en-US" dirty="0"/>
          </a:p>
        </p:txBody>
      </p:sp>
    </p:spTree>
    <p:extLst>
      <p:ext uri="{BB962C8B-B14F-4D97-AF65-F5344CB8AC3E}">
        <p14:creationId xmlns:p14="http://schemas.microsoft.com/office/powerpoint/2010/main" val="19589357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p:txBody>
          <a:bodyPr>
            <a:normAutofit/>
          </a:bodyPr>
          <a:lstStyle/>
          <a:p>
            <a:r>
              <a:rPr lang="en-US" dirty="0" smtClean="0"/>
              <a:t>Why does health communication matter? </a:t>
            </a:r>
          </a:p>
          <a:p>
            <a:r>
              <a:rPr lang="en-US" dirty="0" smtClean="0"/>
              <a:t>Contraceptive counseling </a:t>
            </a:r>
          </a:p>
          <a:p>
            <a:pPr lvl="1"/>
            <a:r>
              <a:rPr lang="en-US" dirty="0" smtClean="0"/>
              <a:t>Different counseling approaches</a:t>
            </a:r>
          </a:p>
          <a:p>
            <a:pPr lvl="1"/>
            <a:r>
              <a:rPr lang="en-US" dirty="0" smtClean="0"/>
              <a:t>Role of SDM </a:t>
            </a:r>
          </a:p>
          <a:p>
            <a:pPr lvl="1"/>
            <a:r>
              <a:rPr lang="en-US" dirty="0" smtClean="0"/>
              <a:t>How do you implement SDM into practice?</a:t>
            </a:r>
          </a:p>
        </p:txBody>
      </p:sp>
    </p:spTree>
    <p:extLst>
      <p:ext uri="{BB962C8B-B14F-4D97-AF65-F5344CB8AC3E}">
        <p14:creationId xmlns:p14="http://schemas.microsoft.com/office/powerpoint/2010/main" val="35322329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Role-Playing</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2 volunteers: 1 </a:t>
            </a:r>
            <a:r>
              <a:rPr lang="en-US" dirty="0"/>
              <a:t>student will be the healthcare provider, and 1 student will be the </a:t>
            </a:r>
            <a:r>
              <a:rPr lang="en-US" dirty="0" smtClean="0"/>
              <a:t>patient.</a:t>
            </a:r>
          </a:p>
          <a:p>
            <a:r>
              <a:rPr lang="en-US" dirty="0" smtClean="0"/>
              <a:t>The </a:t>
            </a:r>
            <a:r>
              <a:rPr lang="en-US" dirty="0"/>
              <a:t>patient is a woman presenting to the clinic seeking to discuss and initiate contraception</a:t>
            </a:r>
            <a:r>
              <a:rPr lang="en-US" dirty="0" smtClean="0"/>
              <a:t>. She has not used contraception before.</a:t>
            </a:r>
          </a:p>
          <a:p>
            <a:r>
              <a:rPr lang="en-US" dirty="0" smtClean="0"/>
              <a:t>Using </a:t>
            </a:r>
            <a:r>
              <a:rPr lang="en-US" dirty="0"/>
              <a:t>the information presented </a:t>
            </a:r>
            <a:r>
              <a:rPr lang="en-US" dirty="0" smtClean="0"/>
              <a:t>about </a:t>
            </a:r>
            <a:r>
              <a:rPr lang="en-US" dirty="0"/>
              <a:t>shared decision-making, </a:t>
            </a:r>
            <a:r>
              <a:rPr lang="en-US" dirty="0" smtClean="0"/>
              <a:t>act </a:t>
            </a:r>
            <a:r>
              <a:rPr lang="en-US" dirty="0"/>
              <a:t>out a healthcare encounter in which the healthcare provider applies the shared decision-making model to this contraceptive counseling visit.  </a:t>
            </a:r>
          </a:p>
          <a:p>
            <a:endParaRPr lang="en-US" dirty="0"/>
          </a:p>
        </p:txBody>
      </p:sp>
    </p:spTree>
    <p:extLst>
      <p:ext uri="{BB962C8B-B14F-4D97-AF65-F5344CB8AC3E}">
        <p14:creationId xmlns:p14="http://schemas.microsoft.com/office/powerpoint/2010/main" val="24207973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 </a:t>
            </a:r>
            <a:r>
              <a:rPr lang="en-US" dirty="0" smtClean="0"/>
              <a:t>Role Playing </a:t>
            </a:r>
            <a:r>
              <a:rPr lang="en-US" dirty="0"/>
              <a:t>Experience</a:t>
            </a:r>
          </a:p>
        </p:txBody>
      </p:sp>
      <p:sp>
        <p:nvSpPr>
          <p:cNvPr id="5" name="Content Placeholder 4"/>
          <p:cNvSpPr>
            <a:spLocks noGrp="1"/>
          </p:cNvSpPr>
          <p:nvPr>
            <p:ph idx="1"/>
          </p:nvPr>
        </p:nvSpPr>
        <p:spPr/>
        <p:txBody>
          <a:bodyPr>
            <a:normAutofit/>
          </a:bodyPr>
          <a:lstStyle/>
          <a:p>
            <a:pPr marL="0" lvl="1"/>
            <a:r>
              <a:rPr lang="en-US" dirty="0">
                <a:solidFill>
                  <a:schemeClr val="tx2"/>
                </a:solidFill>
              </a:rPr>
              <a:t>What aspects of this exercise were challenging or frustrating? </a:t>
            </a:r>
          </a:p>
          <a:p>
            <a:pPr marL="0" lvl="1"/>
            <a:r>
              <a:rPr lang="en-US" dirty="0">
                <a:solidFill>
                  <a:schemeClr val="tx2"/>
                </a:solidFill>
              </a:rPr>
              <a:t>Did it go as you expected? </a:t>
            </a:r>
          </a:p>
          <a:p>
            <a:pPr marL="0" lvl="1"/>
            <a:r>
              <a:rPr lang="en-US" dirty="0">
                <a:solidFill>
                  <a:schemeClr val="tx2"/>
                </a:solidFill>
              </a:rPr>
              <a:t>What did you like about it? </a:t>
            </a:r>
          </a:p>
          <a:p>
            <a:pPr marL="0" lvl="1"/>
            <a:r>
              <a:rPr lang="en-US" dirty="0">
                <a:solidFill>
                  <a:schemeClr val="tx2"/>
                </a:solidFill>
              </a:rPr>
              <a:t>How was it different or similar to patient encounters you’ve had </a:t>
            </a:r>
            <a:r>
              <a:rPr lang="en-US" dirty="0" smtClean="0">
                <a:solidFill>
                  <a:schemeClr val="tx2"/>
                </a:solidFill>
              </a:rPr>
              <a:t>previously?</a:t>
            </a:r>
            <a:endParaRPr lang="en-US" dirty="0">
              <a:solidFill>
                <a:schemeClr val="tx2"/>
              </a:solidFill>
            </a:endParaRPr>
          </a:p>
        </p:txBody>
      </p:sp>
    </p:spTree>
    <p:extLst>
      <p:ext uri="{BB962C8B-B14F-4D97-AF65-F5344CB8AC3E}">
        <p14:creationId xmlns:p14="http://schemas.microsoft.com/office/powerpoint/2010/main" val="11964797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Birth Control</a:t>
            </a:r>
            <a:endParaRPr lang="en-US" dirty="0"/>
          </a:p>
        </p:txBody>
      </p:sp>
      <p:sp>
        <p:nvSpPr>
          <p:cNvPr id="5" name="Content Placeholder 4"/>
          <p:cNvSpPr>
            <a:spLocks noGrp="1"/>
          </p:cNvSpPr>
          <p:nvPr>
            <p:ph idx="1"/>
          </p:nvPr>
        </p:nvSpPr>
        <p:spPr/>
        <p:txBody>
          <a:bodyPr>
            <a:normAutofit lnSpcReduction="10000"/>
          </a:bodyPr>
          <a:lstStyle/>
          <a:p>
            <a:r>
              <a:rPr lang="en-US" dirty="0" smtClean="0"/>
              <a:t>iPad tool designed to facilitate shared decision making</a:t>
            </a:r>
          </a:p>
          <a:p>
            <a:r>
              <a:rPr lang="en-US" dirty="0" smtClean="0"/>
              <a:t>Provides women with information about their options, focusing on:</a:t>
            </a:r>
          </a:p>
          <a:p>
            <a:pPr lvl="1"/>
            <a:r>
              <a:rPr lang="en-US" dirty="0" smtClean="0"/>
              <a:t>Effectiveness</a:t>
            </a:r>
          </a:p>
          <a:p>
            <a:pPr lvl="1"/>
            <a:r>
              <a:rPr lang="en-US" dirty="0" smtClean="0"/>
              <a:t>How methods are taken</a:t>
            </a:r>
          </a:p>
          <a:p>
            <a:pPr lvl="1"/>
            <a:r>
              <a:rPr lang="en-US" dirty="0" smtClean="0"/>
              <a:t>How often methods are taken</a:t>
            </a:r>
          </a:p>
          <a:p>
            <a:pPr lvl="1"/>
            <a:r>
              <a:rPr lang="en-US" dirty="0" smtClean="0"/>
              <a:t>Side effects and benefits</a:t>
            </a:r>
          </a:p>
          <a:p>
            <a:pPr lvl="1"/>
            <a:r>
              <a:rPr lang="en-US" dirty="0" smtClean="0"/>
              <a:t>Return to fertility</a:t>
            </a:r>
            <a:endParaRPr lang="en-US" dirty="0"/>
          </a:p>
        </p:txBody>
      </p:sp>
    </p:spTree>
    <p:extLst>
      <p:ext uri="{BB962C8B-B14F-4D97-AF65-F5344CB8AC3E}">
        <p14:creationId xmlns:p14="http://schemas.microsoft.com/office/powerpoint/2010/main" val="152607478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Birth Control</a:t>
            </a:r>
            <a:endParaRPr lang="en-US" dirty="0"/>
          </a:p>
        </p:txBody>
      </p:sp>
      <p:sp>
        <p:nvSpPr>
          <p:cNvPr id="5" name="Content Placeholder 4"/>
          <p:cNvSpPr>
            <a:spLocks noGrp="1"/>
          </p:cNvSpPr>
          <p:nvPr>
            <p:ph idx="1"/>
          </p:nvPr>
        </p:nvSpPr>
        <p:spPr/>
        <p:txBody>
          <a:bodyPr>
            <a:normAutofit lnSpcReduction="10000"/>
          </a:bodyPr>
          <a:lstStyle/>
          <a:p>
            <a:r>
              <a:rPr lang="en-US" dirty="0" smtClean="0"/>
              <a:t>Preference elicitation exercise </a:t>
            </a:r>
          </a:p>
          <a:p>
            <a:r>
              <a:rPr lang="en-US" dirty="0" smtClean="0"/>
              <a:t>Identification of methods that are consistent with preferences across different dimensions</a:t>
            </a:r>
          </a:p>
          <a:p>
            <a:r>
              <a:rPr lang="en-US" dirty="0" smtClean="0"/>
              <a:t>Opportunity to ask questions and indicate which methods wish to discuss with provider</a:t>
            </a:r>
          </a:p>
          <a:p>
            <a:r>
              <a:rPr lang="en-US" dirty="0" smtClean="0"/>
              <a:t>Printout of preferences, contraindications, questions, methods of interest</a:t>
            </a:r>
          </a:p>
          <a:p>
            <a:endParaRPr lang="en-US" dirty="0"/>
          </a:p>
        </p:txBody>
      </p:sp>
    </p:spTree>
    <p:extLst>
      <p:ext uri="{BB962C8B-B14F-4D97-AF65-F5344CB8AC3E}">
        <p14:creationId xmlns:p14="http://schemas.microsoft.com/office/powerpoint/2010/main" val="38591856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Birth Control</a:t>
            </a:r>
            <a:endParaRPr lang="en-US" dirty="0"/>
          </a:p>
        </p:txBody>
      </p:sp>
      <p:sp>
        <p:nvSpPr>
          <p:cNvPr id="5" name="Content Placeholder 4"/>
          <p:cNvSpPr>
            <a:spLocks noGrp="1"/>
          </p:cNvSpPr>
          <p:nvPr>
            <p:ph idx="1"/>
          </p:nvPr>
        </p:nvSpPr>
        <p:spPr/>
        <p:txBody>
          <a:bodyPr>
            <a:normAutofit/>
          </a:bodyPr>
          <a:lstStyle/>
          <a:p>
            <a:r>
              <a:rPr lang="en-US" dirty="0" smtClean="0"/>
              <a:t>Can use printout to make counseling more efficient</a:t>
            </a:r>
          </a:p>
          <a:p>
            <a:pPr lvl="1"/>
            <a:r>
              <a:rPr lang="en-US" dirty="0" smtClean="0"/>
              <a:t>Know patients have had opportunity to be informed about options</a:t>
            </a:r>
          </a:p>
          <a:p>
            <a:pPr lvl="1"/>
            <a:r>
              <a:rPr lang="en-US" dirty="0" smtClean="0"/>
              <a:t>Have information about preferences and places they may be discordant</a:t>
            </a:r>
          </a:p>
          <a:p>
            <a:pPr lvl="1"/>
            <a:r>
              <a:rPr lang="en-US" dirty="0" smtClean="0"/>
              <a:t>Can dive into iterative process of considering options</a:t>
            </a:r>
            <a:endParaRPr lang="en-US" dirty="0"/>
          </a:p>
        </p:txBody>
      </p:sp>
    </p:spTree>
    <p:extLst>
      <p:ext uri="{BB962C8B-B14F-4D97-AF65-F5344CB8AC3E}">
        <p14:creationId xmlns:p14="http://schemas.microsoft.com/office/powerpoint/2010/main" val="3859185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Part 3</a:t>
            </a:r>
            <a:endParaRPr lang="en-US" dirty="0"/>
          </a:p>
        </p:txBody>
      </p:sp>
    </p:spTree>
    <p:extLst>
      <p:ext uri="{BB962C8B-B14F-4D97-AF65-F5344CB8AC3E}">
        <p14:creationId xmlns:p14="http://schemas.microsoft.com/office/powerpoint/2010/main" val="6992149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0"/>
            <a:ext cx="8229600" cy="1143000"/>
          </a:xfrm>
        </p:spPr>
        <p:txBody>
          <a:bodyPr/>
          <a:lstStyle/>
          <a:p>
            <a:pPr algn="ctr"/>
            <a:r>
              <a:rPr lang="en-US" dirty="0" smtClean="0"/>
              <a:t>Case-based Learning</a:t>
            </a:r>
            <a:endParaRPr lang="en-US" dirty="0"/>
          </a:p>
        </p:txBody>
      </p:sp>
    </p:spTree>
    <p:extLst>
      <p:ext uri="{BB962C8B-B14F-4D97-AF65-F5344CB8AC3E}">
        <p14:creationId xmlns:p14="http://schemas.microsoft.com/office/powerpoint/2010/main" val="6102633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1</a:t>
            </a:r>
            <a:endParaRPr lang="en-US" dirty="0"/>
          </a:p>
        </p:txBody>
      </p:sp>
      <p:sp>
        <p:nvSpPr>
          <p:cNvPr id="6" name="Content Placeholder 5"/>
          <p:cNvSpPr>
            <a:spLocks noGrp="1"/>
          </p:cNvSpPr>
          <p:nvPr>
            <p:ph idx="1"/>
          </p:nvPr>
        </p:nvSpPr>
        <p:spPr/>
        <p:txBody>
          <a:bodyPr/>
          <a:lstStyle/>
          <a:p>
            <a:r>
              <a:rPr lang="en-US" dirty="0"/>
              <a:t>A 21 </a:t>
            </a:r>
            <a:r>
              <a:rPr lang="en-US" dirty="0" err="1"/>
              <a:t>yo</a:t>
            </a:r>
            <a:r>
              <a:rPr lang="en-US" dirty="0"/>
              <a:t> G0P0 presents to the family planning clinic requesting Depo-Provera for contraception. She has never used contraception before, but is considering becoming sexually active soon and wishes to initiate a new contraceptive method. Her friends use “the shot” and she thinks she would like this method. How would you counsel this patient?</a:t>
            </a:r>
          </a:p>
        </p:txBody>
      </p:sp>
    </p:spTree>
    <p:extLst>
      <p:ext uri="{BB962C8B-B14F-4D97-AF65-F5344CB8AC3E}">
        <p14:creationId xmlns:p14="http://schemas.microsoft.com/office/powerpoint/2010/main" val="293562836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Case 1: Learning Points</a:t>
            </a:r>
            <a:endParaRPr lang="en-US" dirty="0"/>
          </a:p>
        </p:txBody>
      </p:sp>
      <p:sp>
        <p:nvSpPr>
          <p:cNvPr id="6" name="Content Placeholder 5"/>
          <p:cNvSpPr>
            <a:spLocks noGrp="1"/>
          </p:cNvSpPr>
          <p:nvPr>
            <p:ph idx="1"/>
          </p:nvPr>
        </p:nvSpPr>
        <p:spPr/>
        <p:txBody>
          <a:bodyPr>
            <a:normAutofit lnSpcReduction="10000"/>
          </a:bodyPr>
          <a:lstStyle/>
          <a:p>
            <a:r>
              <a:rPr lang="en-US" dirty="0" smtClean="0"/>
              <a:t>Should always start </a:t>
            </a:r>
            <a:r>
              <a:rPr lang="en-US" dirty="0"/>
              <a:t>by acknowledging patient preferences </a:t>
            </a:r>
          </a:p>
          <a:p>
            <a:r>
              <a:rPr lang="en-US" dirty="0"/>
              <a:t> </a:t>
            </a:r>
            <a:r>
              <a:rPr lang="en-US" dirty="0" smtClean="0"/>
              <a:t>Elicit rationale for </a:t>
            </a:r>
            <a:r>
              <a:rPr lang="en-US" dirty="0"/>
              <a:t>preference </a:t>
            </a:r>
            <a:r>
              <a:rPr lang="en-US" dirty="0" smtClean="0"/>
              <a:t>in </a:t>
            </a:r>
            <a:r>
              <a:rPr lang="en-US" dirty="0"/>
              <a:t>order to:</a:t>
            </a:r>
          </a:p>
          <a:p>
            <a:pPr lvl="1"/>
            <a:r>
              <a:rPr lang="en-US" dirty="0" smtClean="0"/>
              <a:t>Evaluate </a:t>
            </a:r>
            <a:r>
              <a:rPr lang="en-US" dirty="0"/>
              <a:t>whether it is an informed choice by assessing patient’s </a:t>
            </a:r>
            <a:r>
              <a:rPr lang="en-US" dirty="0" smtClean="0"/>
              <a:t>preferences</a:t>
            </a:r>
          </a:p>
          <a:p>
            <a:pPr lvl="1"/>
            <a:r>
              <a:rPr lang="en-US" dirty="0"/>
              <a:t>Identify other possible </a:t>
            </a:r>
            <a:r>
              <a:rPr lang="en-US" dirty="0" smtClean="0"/>
              <a:t>appropriate methods</a:t>
            </a:r>
            <a:endParaRPr lang="en-US" dirty="0"/>
          </a:p>
          <a:p>
            <a:r>
              <a:rPr lang="en-US" dirty="0" smtClean="0"/>
              <a:t>Ask </a:t>
            </a:r>
            <a:r>
              <a:rPr lang="en-US" dirty="0"/>
              <a:t>the patient for permission to discuss other methods of contraception that align with stated </a:t>
            </a:r>
            <a:r>
              <a:rPr lang="en-US" dirty="0" smtClean="0"/>
              <a:t>preferences </a:t>
            </a:r>
            <a:endParaRPr lang="en-US" dirty="0"/>
          </a:p>
          <a:p>
            <a:endParaRPr lang="en-US" dirty="0"/>
          </a:p>
        </p:txBody>
      </p:sp>
    </p:spTree>
    <p:extLst>
      <p:ext uri="{BB962C8B-B14F-4D97-AF65-F5344CB8AC3E}">
        <p14:creationId xmlns:p14="http://schemas.microsoft.com/office/powerpoint/2010/main" val="30958937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2</a:t>
            </a:r>
            <a:endParaRPr lang="en-US" dirty="0"/>
          </a:p>
        </p:txBody>
      </p:sp>
      <p:sp>
        <p:nvSpPr>
          <p:cNvPr id="5" name="Content Placeholder 4"/>
          <p:cNvSpPr>
            <a:spLocks noGrp="1"/>
          </p:cNvSpPr>
          <p:nvPr>
            <p:ph idx="1"/>
          </p:nvPr>
        </p:nvSpPr>
        <p:spPr/>
        <p:txBody>
          <a:bodyPr/>
          <a:lstStyle/>
          <a:p>
            <a:r>
              <a:rPr lang="en-US" dirty="0"/>
              <a:t>An adolescent presents to the office for an annual well-visit. She </a:t>
            </a:r>
            <a:r>
              <a:rPr lang="en-US" dirty="0" smtClean="0"/>
              <a:t>is sexually </a:t>
            </a:r>
            <a:r>
              <a:rPr lang="en-US" dirty="0"/>
              <a:t>active and currently uses condoms and withdrawal for contraception. She is satisfied with this method of contraception. How would you counsel this patient? </a:t>
            </a:r>
          </a:p>
        </p:txBody>
      </p:sp>
    </p:spTree>
    <p:extLst>
      <p:ext uri="{BB962C8B-B14F-4D97-AF65-F5344CB8AC3E}">
        <p14:creationId xmlns:p14="http://schemas.microsoft.com/office/powerpoint/2010/main" val="3708992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Importance of Health Communication</a:t>
            </a:r>
            <a:endParaRPr lang="en-US" dirty="0"/>
          </a:p>
        </p:txBody>
      </p:sp>
    </p:spTree>
    <p:extLst>
      <p:ext uri="{BB962C8B-B14F-4D97-AF65-F5344CB8AC3E}">
        <p14:creationId xmlns:p14="http://schemas.microsoft.com/office/powerpoint/2010/main" val="78065119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2: Learning Points</a:t>
            </a:r>
            <a:endParaRPr lang="en-US" dirty="0"/>
          </a:p>
        </p:txBody>
      </p:sp>
      <p:sp>
        <p:nvSpPr>
          <p:cNvPr id="5" name="Content Placeholder 4"/>
          <p:cNvSpPr>
            <a:spLocks noGrp="1"/>
          </p:cNvSpPr>
          <p:nvPr>
            <p:ph idx="1"/>
          </p:nvPr>
        </p:nvSpPr>
        <p:spPr/>
        <p:txBody>
          <a:bodyPr>
            <a:normAutofit lnSpcReduction="10000"/>
          </a:bodyPr>
          <a:lstStyle/>
          <a:p>
            <a:r>
              <a:rPr lang="en-US" dirty="0" smtClean="0"/>
              <a:t>Establishing rapport is the most important first step!</a:t>
            </a:r>
          </a:p>
          <a:p>
            <a:r>
              <a:rPr lang="en-US" dirty="0" smtClean="0"/>
              <a:t>More tendency to be directive with adolescents</a:t>
            </a:r>
          </a:p>
          <a:p>
            <a:pPr lvl="1"/>
            <a:r>
              <a:rPr lang="en-US" dirty="0" smtClean="0"/>
              <a:t>Need to prioritize autonomy</a:t>
            </a:r>
          </a:p>
          <a:p>
            <a:pPr lvl="1"/>
            <a:r>
              <a:rPr lang="en-US" dirty="0" smtClean="0"/>
              <a:t>Providers being directive can elicit reaction in this age group</a:t>
            </a:r>
          </a:p>
          <a:p>
            <a:r>
              <a:rPr lang="en-US" dirty="0" smtClean="0"/>
              <a:t>Can choice of condoms and withdrawal represent an informed choice?</a:t>
            </a:r>
          </a:p>
        </p:txBody>
      </p:sp>
    </p:spTree>
    <p:extLst>
      <p:ext uri="{BB962C8B-B14F-4D97-AF65-F5344CB8AC3E}">
        <p14:creationId xmlns:p14="http://schemas.microsoft.com/office/powerpoint/2010/main" val="91803744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2: Learning Points</a:t>
            </a:r>
            <a:endParaRPr lang="en-US" dirty="0"/>
          </a:p>
        </p:txBody>
      </p:sp>
      <p:sp>
        <p:nvSpPr>
          <p:cNvPr id="5" name="Content Placeholder 4"/>
          <p:cNvSpPr>
            <a:spLocks noGrp="1"/>
          </p:cNvSpPr>
          <p:nvPr>
            <p:ph idx="1"/>
          </p:nvPr>
        </p:nvSpPr>
        <p:spPr/>
        <p:txBody>
          <a:bodyPr>
            <a:normAutofit fontScale="92500"/>
          </a:bodyPr>
          <a:lstStyle/>
          <a:p>
            <a:r>
              <a:rPr lang="en-US" dirty="0" smtClean="0"/>
              <a:t>Elicit the patients preferences surrounding method characteristics, including effectiveness</a:t>
            </a:r>
          </a:p>
          <a:p>
            <a:pPr lvl="1"/>
            <a:r>
              <a:rPr lang="en-US" dirty="0"/>
              <a:t>E</a:t>
            </a:r>
            <a:r>
              <a:rPr lang="en-US" dirty="0" smtClean="0"/>
              <a:t>valuate if her contraceptive choice aligns with her stated goals</a:t>
            </a:r>
          </a:p>
          <a:p>
            <a:pPr lvl="1"/>
            <a:r>
              <a:rPr lang="en-US" dirty="0" smtClean="0"/>
              <a:t>Provide education about relative effectiveness of methods as appropriate</a:t>
            </a:r>
          </a:p>
          <a:p>
            <a:r>
              <a:rPr lang="en-US" dirty="0" smtClean="0"/>
              <a:t>Promote continued use of condoms to prevent STI transmission</a:t>
            </a:r>
          </a:p>
          <a:p>
            <a:r>
              <a:rPr lang="en-US" dirty="0" smtClean="0"/>
              <a:t>Screen for reproductive coercion and/or abuse</a:t>
            </a:r>
            <a:endParaRPr lang="en-US" dirty="0"/>
          </a:p>
        </p:txBody>
      </p:sp>
    </p:spTree>
    <p:extLst>
      <p:ext uri="{BB962C8B-B14F-4D97-AF65-F5344CB8AC3E}">
        <p14:creationId xmlns:p14="http://schemas.microsoft.com/office/powerpoint/2010/main" val="199323212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3</a:t>
            </a:r>
            <a:endParaRPr lang="en-US" dirty="0"/>
          </a:p>
        </p:txBody>
      </p:sp>
      <p:sp>
        <p:nvSpPr>
          <p:cNvPr id="5" name="Content Placeholder 4"/>
          <p:cNvSpPr>
            <a:spLocks noGrp="1"/>
          </p:cNvSpPr>
          <p:nvPr>
            <p:ph idx="1"/>
          </p:nvPr>
        </p:nvSpPr>
        <p:spPr/>
        <p:txBody>
          <a:bodyPr/>
          <a:lstStyle/>
          <a:p>
            <a:r>
              <a:rPr lang="en-US" dirty="0"/>
              <a:t>A 25 </a:t>
            </a:r>
            <a:r>
              <a:rPr lang="en-US" dirty="0" err="1"/>
              <a:t>yo</a:t>
            </a:r>
            <a:r>
              <a:rPr lang="en-US" dirty="0"/>
              <a:t> G0 woman presents to discuss switching her contraceptive method from OCPs to an IUD. She has used OCPs for the past 10 years without any problems. She asks if you have an IUD </a:t>
            </a:r>
            <a:r>
              <a:rPr lang="en-US" dirty="0" smtClean="0"/>
              <a:t>or </a:t>
            </a:r>
            <a:r>
              <a:rPr lang="en-US" dirty="0"/>
              <a:t>if you would switch to an IUD if you were her. How would you respond? </a:t>
            </a:r>
          </a:p>
        </p:txBody>
      </p:sp>
    </p:spTree>
    <p:extLst>
      <p:ext uri="{BB962C8B-B14F-4D97-AF65-F5344CB8AC3E}">
        <p14:creationId xmlns:p14="http://schemas.microsoft.com/office/powerpoint/2010/main" val="10846136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3: Learning Points</a:t>
            </a:r>
            <a:endParaRPr lang="en-US" dirty="0"/>
          </a:p>
        </p:txBody>
      </p:sp>
      <p:sp>
        <p:nvSpPr>
          <p:cNvPr id="5" name="Content Placeholder 4"/>
          <p:cNvSpPr>
            <a:spLocks noGrp="1"/>
          </p:cNvSpPr>
          <p:nvPr>
            <p:ph idx="1"/>
          </p:nvPr>
        </p:nvSpPr>
        <p:spPr>
          <a:xfrm>
            <a:off x="457200" y="1600200"/>
            <a:ext cx="8229600" cy="4741606"/>
          </a:xfrm>
        </p:spPr>
        <p:txBody>
          <a:bodyPr>
            <a:normAutofit fontScale="85000" lnSpcReduction="20000"/>
          </a:bodyPr>
          <a:lstStyle/>
          <a:p>
            <a:r>
              <a:rPr lang="en-US" dirty="0" smtClean="0"/>
              <a:t>Self-disclosure is controversial in the general medical literature</a:t>
            </a:r>
          </a:p>
          <a:p>
            <a:pPr lvl="1"/>
            <a:r>
              <a:rPr lang="en-US" dirty="0" smtClean="0"/>
              <a:t>Balance between relationship building and inappropriate influence</a:t>
            </a:r>
          </a:p>
          <a:p>
            <a:r>
              <a:rPr lang="en-US" dirty="0" smtClean="0"/>
              <a:t>In family planning, limited evidence it can be acceptable</a:t>
            </a:r>
          </a:p>
          <a:p>
            <a:pPr lvl="1"/>
            <a:r>
              <a:rPr lang="en-US" dirty="0" smtClean="0"/>
              <a:t>Consistent with desire for intimate relationship with provider</a:t>
            </a:r>
          </a:p>
          <a:p>
            <a:pPr lvl="1"/>
            <a:r>
              <a:rPr lang="en-US" dirty="0" smtClean="0"/>
              <a:t>May be most appropriate after method selection</a:t>
            </a:r>
          </a:p>
          <a:p>
            <a:r>
              <a:rPr lang="en-US" dirty="0" smtClean="0"/>
              <a:t>Decision to disclose should be individualized</a:t>
            </a:r>
          </a:p>
          <a:p>
            <a:r>
              <a:rPr lang="en-US" dirty="0" smtClean="0"/>
              <a:t>Disclosure should be followed by reestablishing focus on patient’s needs and preferences</a:t>
            </a:r>
          </a:p>
        </p:txBody>
      </p:sp>
    </p:spTree>
    <p:extLst>
      <p:ext uri="{BB962C8B-B14F-4D97-AF65-F5344CB8AC3E}">
        <p14:creationId xmlns:p14="http://schemas.microsoft.com/office/powerpoint/2010/main" val="40653527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4</a:t>
            </a:r>
            <a:endParaRPr lang="en-US" dirty="0"/>
          </a:p>
        </p:txBody>
      </p:sp>
      <p:sp>
        <p:nvSpPr>
          <p:cNvPr id="5" name="Content Placeholder 4"/>
          <p:cNvSpPr>
            <a:spLocks noGrp="1"/>
          </p:cNvSpPr>
          <p:nvPr>
            <p:ph idx="1"/>
          </p:nvPr>
        </p:nvSpPr>
        <p:spPr/>
        <p:txBody>
          <a:bodyPr/>
          <a:lstStyle/>
          <a:p>
            <a:pPr lvl="1">
              <a:buFont typeface="Arial"/>
              <a:buChar char="•"/>
            </a:pPr>
            <a:r>
              <a:rPr lang="en-US" sz="3200" dirty="0"/>
              <a:t>A 19 </a:t>
            </a:r>
            <a:r>
              <a:rPr lang="en-US" sz="3200" dirty="0" err="1"/>
              <a:t>yo</a:t>
            </a:r>
            <a:r>
              <a:rPr lang="en-US" sz="3200" dirty="0"/>
              <a:t> G2P2 presents to the clinic 5 months after she had an IUD inserted, requesting you remove it. She had thought she was done having children but began a new relationship 1 month ago and now is unsure if she wants to have more kids, but “wants to still have that option.” How would you counsel this patient?</a:t>
            </a:r>
          </a:p>
        </p:txBody>
      </p:sp>
    </p:spTree>
    <p:extLst>
      <p:ext uri="{BB962C8B-B14F-4D97-AF65-F5344CB8AC3E}">
        <p14:creationId xmlns:p14="http://schemas.microsoft.com/office/powerpoint/2010/main" val="422544054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4: Learning Points</a:t>
            </a:r>
            <a:endParaRPr lang="en-US" dirty="0"/>
          </a:p>
        </p:txBody>
      </p:sp>
      <p:sp>
        <p:nvSpPr>
          <p:cNvPr id="5" name="Content Placeholder 4"/>
          <p:cNvSpPr>
            <a:spLocks noGrp="1"/>
          </p:cNvSpPr>
          <p:nvPr>
            <p:ph idx="1"/>
          </p:nvPr>
        </p:nvSpPr>
        <p:spPr>
          <a:xfrm>
            <a:off x="457200" y="1448920"/>
            <a:ext cx="8229600" cy="4525963"/>
          </a:xfrm>
        </p:spPr>
        <p:txBody>
          <a:bodyPr>
            <a:noAutofit/>
          </a:bodyPr>
          <a:lstStyle/>
          <a:p>
            <a:r>
              <a:rPr lang="en-US" sz="2800" dirty="0" smtClean="0"/>
              <a:t>Tendency for high efficacy of IUD to motivate providers to promote continuation of this method</a:t>
            </a:r>
          </a:p>
          <a:p>
            <a:r>
              <a:rPr lang="en-US" sz="2800" dirty="0"/>
              <a:t>Begin with assurance that will remove method at patient </a:t>
            </a:r>
            <a:r>
              <a:rPr lang="en-US" sz="2800" dirty="0" smtClean="0"/>
              <a:t>request</a:t>
            </a:r>
          </a:p>
          <a:p>
            <a:r>
              <a:rPr lang="en-US" sz="2800" dirty="0" smtClean="0"/>
              <a:t>SDM refocuses attention on woman’s preferences</a:t>
            </a:r>
          </a:p>
          <a:p>
            <a:pPr lvl="1"/>
            <a:r>
              <a:rPr lang="en-US" sz="2400" dirty="0" smtClean="0"/>
              <a:t>Side effects with method?</a:t>
            </a:r>
          </a:p>
          <a:p>
            <a:pPr lvl="1"/>
            <a:r>
              <a:rPr lang="en-US" sz="2400" dirty="0" smtClean="0"/>
              <a:t>Fear about future fertility?</a:t>
            </a:r>
          </a:p>
          <a:p>
            <a:pPr lvl="1"/>
            <a:r>
              <a:rPr lang="en-US" sz="2400" dirty="0" smtClean="0"/>
              <a:t>Desire for or ambivalence about pregnancy?</a:t>
            </a:r>
          </a:p>
          <a:p>
            <a:r>
              <a:rPr lang="en-US" sz="2800" dirty="0" smtClean="0"/>
              <a:t>Ensure patient preferences are well-informed and supported</a:t>
            </a:r>
          </a:p>
        </p:txBody>
      </p:sp>
    </p:spTree>
    <p:extLst>
      <p:ext uri="{BB962C8B-B14F-4D97-AF65-F5344CB8AC3E}">
        <p14:creationId xmlns:p14="http://schemas.microsoft.com/office/powerpoint/2010/main" val="10450262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5</a:t>
            </a:r>
            <a:endParaRPr lang="en-US" dirty="0"/>
          </a:p>
        </p:txBody>
      </p:sp>
      <p:sp>
        <p:nvSpPr>
          <p:cNvPr id="5" name="Content Placeholder 4"/>
          <p:cNvSpPr>
            <a:spLocks noGrp="1"/>
          </p:cNvSpPr>
          <p:nvPr>
            <p:ph idx="1"/>
          </p:nvPr>
        </p:nvSpPr>
        <p:spPr/>
        <p:txBody>
          <a:bodyPr>
            <a:normAutofit/>
          </a:bodyPr>
          <a:lstStyle/>
          <a:p>
            <a:pPr lvl="1">
              <a:buFont typeface="Arial"/>
              <a:buChar char="•"/>
            </a:pPr>
            <a:r>
              <a:rPr lang="en-US" sz="3200" dirty="0"/>
              <a:t>A 23 </a:t>
            </a:r>
            <a:r>
              <a:rPr lang="en-US" sz="3200" dirty="0" err="1"/>
              <a:t>yo</a:t>
            </a:r>
            <a:r>
              <a:rPr lang="en-US" sz="3200" dirty="0"/>
              <a:t> presents to the family planning clinic </a:t>
            </a:r>
            <a:r>
              <a:rPr lang="en-US" sz="3200" dirty="0" smtClean="0"/>
              <a:t>after an abortion</a:t>
            </a:r>
            <a:r>
              <a:rPr lang="en-US" sz="3200" dirty="0"/>
              <a:t>. This </a:t>
            </a:r>
            <a:r>
              <a:rPr lang="en-US" sz="3200" dirty="0" smtClean="0"/>
              <a:t>was </a:t>
            </a:r>
            <a:r>
              <a:rPr lang="en-US" sz="3200" dirty="0"/>
              <a:t>her 6</a:t>
            </a:r>
            <a:r>
              <a:rPr lang="en-US" sz="3200" baseline="30000" dirty="0"/>
              <a:t>th</a:t>
            </a:r>
            <a:r>
              <a:rPr lang="en-US" sz="3200" dirty="0"/>
              <a:t> </a:t>
            </a:r>
            <a:r>
              <a:rPr lang="en-US" sz="3200" dirty="0" smtClean="0"/>
              <a:t>abortion. </a:t>
            </a:r>
            <a:r>
              <a:rPr lang="en-US" sz="3200" dirty="0"/>
              <a:t>During the counseling session, when you ask her if she would like to discuss birth control at this visit she replies, “</a:t>
            </a:r>
            <a:r>
              <a:rPr lang="en-US" sz="3200" dirty="0" smtClean="0"/>
              <a:t>No” and makes it clear she does not wish to discuss this further. </a:t>
            </a:r>
            <a:r>
              <a:rPr lang="en-US" sz="3200" dirty="0"/>
              <a:t>How would you proceed with this counseling session?</a:t>
            </a:r>
          </a:p>
        </p:txBody>
      </p:sp>
    </p:spTree>
    <p:extLst>
      <p:ext uri="{BB962C8B-B14F-4D97-AF65-F5344CB8AC3E}">
        <p14:creationId xmlns:p14="http://schemas.microsoft.com/office/powerpoint/2010/main" val="389369968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5: Learning Points</a:t>
            </a:r>
            <a:endParaRPr lang="en-US" dirty="0"/>
          </a:p>
        </p:txBody>
      </p:sp>
      <p:sp>
        <p:nvSpPr>
          <p:cNvPr id="5" name="Content Placeholder 4"/>
          <p:cNvSpPr>
            <a:spLocks noGrp="1"/>
          </p:cNvSpPr>
          <p:nvPr>
            <p:ph idx="1"/>
          </p:nvPr>
        </p:nvSpPr>
        <p:spPr>
          <a:xfrm>
            <a:off x="147484" y="1600200"/>
            <a:ext cx="8539316" cy="4525963"/>
          </a:xfrm>
        </p:spPr>
        <p:txBody>
          <a:bodyPr>
            <a:normAutofit fontScale="77500" lnSpcReduction="20000"/>
          </a:bodyPr>
          <a:lstStyle/>
          <a:p>
            <a:pPr lvl="1">
              <a:buFont typeface="Arial"/>
              <a:buChar char="•"/>
            </a:pPr>
            <a:r>
              <a:rPr lang="en-US" sz="3200" dirty="0" smtClean="0"/>
              <a:t>May have a desire to encourage contraceptive use in this high risk patient</a:t>
            </a:r>
          </a:p>
          <a:p>
            <a:pPr lvl="1">
              <a:buFont typeface="Arial"/>
              <a:buChar char="•"/>
            </a:pPr>
            <a:r>
              <a:rPr lang="en-US" sz="3200" dirty="0" smtClean="0"/>
              <a:t>However, this can conflict with a focus on providing the care that is consistent with her preferences</a:t>
            </a:r>
          </a:p>
          <a:p>
            <a:pPr lvl="1">
              <a:buFont typeface="Arial"/>
              <a:buChar char="•"/>
            </a:pPr>
            <a:r>
              <a:rPr lang="en-US" sz="3200" dirty="0" smtClean="0"/>
              <a:t>Continuity relationship with patient may be best means of helping her meet her family planning needs</a:t>
            </a:r>
          </a:p>
          <a:p>
            <a:pPr lvl="2"/>
            <a:r>
              <a:rPr lang="en-US" sz="3400" dirty="0" smtClean="0"/>
              <a:t>Recognize</a:t>
            </a:r>
            <a:r>
              <a:rPr lang="en-US" dirty="0" smtClean="0"/>
              <a:t> </a:t>
            </a:r>
            <a:r>
              <a:rPr lang="en-US" sz="3200" dirty="0" smtClean="0"/>
              <a:t>that patients may prefer to risk pregnancy rather than use a method that is not acceptable to them</a:t>
            </a:r>
          </a:p>
          <a:p>
            <a:pPr lvl="2"/>
            <a:r>
              <a:rPr lang="en-US" sz="3200" dirty="0" smtClean="0"/>
              <a:t>SDM provides structure to ensure patient has verbalized her preferences and has the information and support to make decisions consistent with these preferences</a:t>
            </a:r>
          </a:p>
        </p:txBody>
      </p:sp>
    </p:spTree>
    <p:extLst>
      <p:ext uri="{BB962C8B-B14F-4D97-AF65-F5344CB8AC3E}">
        <p14:creationId xmlns:p14="http://schemas.microsoft.com/office/powerpoint/2010/main" val="2956983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Review: 5 Steps to Improving </a:t>
            </a:r>
            <a:br>
              <a:rPr lang="en-US" sz="4000" dirty="0" smtClean="0"/>
            </a:br>
            <a:r>
              <a:rPr lang="en-US" sz="4000" dirty="0" smtClean="0"/>
              <a:t>Contraceptive Counseling through SDM</a:t>
            </a:r>
            <a:endParaRPr lang="en-US" sz="4000" dirty="0"/>
          </a:p>
        </p:txBody>
      </p:sp>
      <p:sp>
        <p:nvSpPr>
          <p:cNvPr id="5" name="Content Placeholder 4"/>
          <p:cNvSpPr>
            <a:spLocks noGrp="1"/>
          </p:cNvSpPr>
          <p:nvPr>
            <p:ph idx="1"/>
          </p:nvPr>
        </p:nvSpPr>
        <p:spPr/>
        <p:txBody>
          <a:bodyPr>
            <a:normAutofit lnSpcReduction="10000"/>
          </a:bodyPr>
          <a:lstStyle/>
          <a:p>
            <a:pPr marL="457200" indent="-457200">
              <a:buAutoNum type="arabicParenR"/>
            </a:pPr>
            <a:r>
              <a:rPr lang="en-US" sz="2800" dirty="0" smtClean="0"/>
              <a:t>Establish rapport, build trust</a:t>
            </a:r>
          </a:p>
          <a:p>
            <a:pPr marL="0" indent="0">
              <a:buNone/>
            </a:pPr>
            <a:endParaRPr lang="en-US" sz="2800" dirty="0" smtClean="0"/>
          </a:p>
          <a:p>
            <a:pPr marL="0" lvl="0" indent="0">
              <a:buNone/>
            </a:pPr>
            <a:r>
              <a:rPr lang="en-US" sz="2800" dirty="0" smtClean="0"/>
              <a:t>2) </a:t>
            </a:r>
            <a:r>
              <a:rPr lang="en-US" sz="2800" dirty="0"/>
              <a:t>Elicit and clarify patients’ priorities, values, preferences, and personal </a:t>
            </a:r>
            <a:r>
              <a:rPr lang="en-US" sz="2800" dirty="0" smtClean="0"/>
              <a:t>situation</a:t>
            </a:r>
          </a:p>
          <a:p>
            <a:pPr marL="0" lvl="0" indent="0">
              <a:buNone/>
            </a:pPr>
            <a:endParaRPr lang="en-US" sz="2800" dirty="0"/>
          </a:p>
          <a:p>
            <a:pPr marL="0" lvl="0" indent="0">
              <a:buNone/>
            </a:pPr>
            <a:r>
              <a:rPr lang="en-US" sz="2800" dirty="0" smtClean="0"/>
              <a:t>3) </a:t>
            </a:r>
            <a:r>
              <a:rPr lang="en-US" sz="2800" dirty="0"/>
              <a:t>Provide evidence-based information including risks, benefits, and side effects for contraceptive methods that best align with patients’ stated preferences</a:t>
            </a:r>
          </a:p>
          <a:p>
            <a:r>
              <a:rPr lang="en-US" sz="2800" i="1" dirty="0"/>
              <a:t>May use decision aids to facilitate patient </a:t>
            </a:r>
            <a:r>
              <a:rPr lang="en-US" sz="2800" i="1" dirty="0" smtClean="0"/>
              <a:t>education</a:t>
            </a:r>
            <a:endParaRPr lang="en-US" sz="2800" dirty="0"/>
          </a:p>
        </p:txBody>
      </p:sp>
    </p:spTree>
    <p:extLst>
      <p:ext uri="{BB962C8B-B14F-4D97-AF65-F5344CB8AC3E}">
        <p14:creationId xmlns:p14="http://schemas.microsoft.com/office/powerpoint/2010/main" val="268256610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smtClean="0"/>
              <a:t>Review: 5 Steps to Improving </a:t>
            </a:r>
            <a:br>
              <a:rPr lang="en-US" sz="4000" dirty="0" smtClean="0"/>
            </a:br>
            <a:r>
              <a:rPr lang="en-US" sz="4000" dirty="0" smtClean="0"/>
              <a:t>Contraceptive Counseling through SDM</a:t>
            </a:r>
            <a:endParaRPr lang="en-US" sz="4000" dirty="0"/>
          </a:p>
        </p:txBody>
      </p:sp>
      <p:sp>
        <p:nvSpPr>
          <p:cNvPr id="5" name="Content Placeholder 4"/>
          <p:cNvSpPr>
            <a:spLocks noGrp="1"/>
          </p:cNvSpPr>
          <p:nvPr>
            <p:ph idx="1"/>
          </p:nvPr>
        </p:nvSpPr>
        <p:spPr/>
        <p:txBody>
          <a:bodyPr/>
          <a:lstStyle/>
          <a:p>
            <a:pPr marL="0" lvl="0" indent="0">
              <a:buNone/>
            </a:pPr>
            <a:r>
              <a:rPr lang="en-US" sz="2500" dirty="0" smtClean="0"/>
              <a:t>4) </a:t>
            </a:r>
            <a:r>
              <a:rPr lang="en-US" sz="2800" dirty="0"/>
              <a:t>Encourage and enable the patient to ask </a:t>
            </a:r>
            <a:r>
              <a:rPr lang="en-US" sz="2800" dirty="0" smtClean="0"/>
              <a:t>questions</a:t>
            </a:r>
          </a:p>
          <a:p>
            <a:pPr marL="0" lvl="0" indent="0">
              <a:buNone/>
            </a:pPr>
            <a:endParaRPr lang="en-US" sz="2800" dirty="0"/>
          </a:p>
          <a:p>
            <a:pPr marL="0" indent="0">
              <a:buNone/>
            </a:pPr>
            <a:r>
              <a:rPr lang="en-US" sz="2500" dirty="0" smtClean="0"/>
              <a:t>5) </a:t>
            </a:r>
            <a:r>
              <a:rPr lang="en-US" sz="2800" dirty="0"/>
              <a:t>Facilitate the selection of a </a:t>
            </a:r>
            <a:r>
              <a:rPr lang="en-US" sz="2800" dirty="0" smtClean="0"/>
              <a:t>mutually agreeable contraceptive </a:t>
            </a:r>
            <a:r>
              <a:rPr lang="en-US" sz="2800" dirty="0"/>
              <a:t>choice that reflects that patients preferences and satisfies the patient </a:t>
            </a:r>
            <a:endParaRPr lang="en-US" dirty="0"/>
          </a:p>
        </p:txBody>
      </p:sp>
    </p:spTree>
    <p:extLst>
      <p:ext uri="{BB962C8B-B14F-4D97-AF65-F5344CB8AC3E}">
        <p14:creationId xmlns:p14="http://schemas.microsoft.com/office/powerpoint/2010/main" val="15705592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t>Health Communication: </a:t>
            </a:r>
            <a:br>
              <a:rPr lang="en-US" u="sng" dirty="0" smtClean="0"/>
            </a:br>
            <a:r>
              <a:rPr lang="en-US" sz="4000" i="1" dirty="0" smtClean="0"/>
              <a:t>Why does it matter?</a:t>
            </a:r>
            <a:endParaRPr lang="en-US" sz="4000" i="1" dirty="0"/>
          </a:p>
        </p:txBody>
      </p:sp>
      <p:sp>
        <p:nvSpPr>
          <p:cNvPr id="5" name="Content Placeholder 4"/>
          <p:cNvSpPr>
            <a:spLocks noGrp="1"/>
          </p:cNvSpPr>
          <p:nvPr>
            <p:ph idx="1"/>
          </p:nvPr>
        </p:nvSpPr>
        <p:spPr/>
        <p:txBody>
          <a:bodyPr>
            <a:normAutofit lnSpcReduction="10000"/>
          </a:bodyPr>
          <a:lstStyle/>
          <a:p>
            <a:r>
              <a:rPr lang="en-US" dirty="0" smtClean="0"/>
              <a:t>Influences the formation of a positive therapeutic relationship between the provider and the patient</a:t>
            </a:r>
          </a:p>
          <a:p>
            <a:r>
              <a:rPr lang="en-US" dirty="0" smtClean="0"/>
              <a:t>Is essential to providing information about diagnoses and treatment plans</a:t>
            </a:r>
          </a:p>
          <a:p>
            <a:r>
              <a:rPr lang="en-US" dirty="0"/>
              <a:t>P</a:t>
            </a:r>
            <a:r>
              <a:rPr lang="en-US" dirty="0" smtClean="0"/>
              <a:t>ositive association between patient experience of interpersonal communication and both subjective and objective health outcomes</a:t>
            </a:r>
          </a:p>
        </p:txBody>
      </p:sp>
    </p:spTree>
    <p:extLst>
      <p:ext uri="{BB962C8B-B14F-4D97-AF65-F5344CB8AC3E}">
        <p14:creationId xmlns:p14="http://schemas.microsoft.com/office/powerpoint/2010/main" val="2261096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pic>
        <p:nvPicPr>
          <p:cNvPr id="6" name="Picture 7" descr="ortho ev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88671"/>
            <a:ext cx="1011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029200"/>
            <a:ext cx="1708083"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6" descr="Maine_middle_school_birth_cont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141" y="1894114"/>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139" y="4784830"/>
            <a:ext cx="1189038" cy="131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vaginale r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5373" y="1874383"/>
            <a:ext cx="14478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4288" y="3622966"/>
            <a:ext cx="1433512" cy="2017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1389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r>
              <a:rPr lang="en-US" u="sng" dirty="0" smtClean="0"/>
              <a:t>What evidence is there the value of contraceptive counseling?</a:t>
            </a:r>
            <a:endParaRPr lang="en-US" u="sng" dirty="0"/>
          </a:p>
        </p:txBody>
      </p:sp>
      <p:sp>
        <p:nvSpPr>
          <p:cNvPr id="5" name="Content Placeholder 4"/>
          <p:cNvSpPr>
            <a:spLocks noGrp="1"/>
          </p:cNvSpPr>
          <p:nvPr>
            <p:ph idx="1"/>
          </p:nvPr>
        </p:nvSpPr>
        <p:spPr/>
        <p:txBody>
          <a:bodyPr/>
          <a:lstStyle/>
          <a:p>
            <a:r>
              <a:rPr lang="en-US" dirty="0" smtClean="0"/>
              <a:t>Counseling influences method selection</a:t>
            </a:r>
          </a:p>
          <a:p>
            <a:r>
              <a:rPr lang="en-US" dirty="0" smtClean="0"/>
              <a:t>Quality of family </a:t>
            </a:r>
            <a:r>
              <a:rPr lang="en-US" dirty="0"/>
              <a:t>planning care associated with use of </a:t>
            </a:r>
            <a:r>
              <a:rPr lang="en-US" dirty="0" smtClean="0"/>
              <a:t>contraception and satisfaction </a:t>
            </a:r>
            <a:r>
              <a:rPr lang="en-US" dirty="0"/>
              <a:t>with </a:t>
            </a:r>
            <a:r>
              <a:rPr lang="en-US" dirty="0" smtClean="0"/>
              <a:t>method</a:t>
            </a:r>
          </a:p>
          <a:p>
            <a:r>
              <a:rPr lang="en-US" dirty="0" smtClean="0"/>
              <a:t>And….patient-centeredness is the right thing to do</a:t>
            </a:r>
          </a:p>
          <a:p>
            <a:endParaRPr lang="en-US" dirty="0"/>
          </a:p>
        </p:txBody>
      </p:sp>
      <p:sp>
        <p:nvSpPr>
          <p:cNvPr id="7" name="TextBox 6"/>
          <p:cNvSpPr txBox="1"/>
          <p:nvPr/>
        </p:nvSpPr>
        <p:spPr>
          <a:xfrm>
            <a:off x="4928754" y="5026794"/>
            <a:ext cx="4038600" cy="1200329"/>
          </a:xfrm>
          <a:prstGeom prst="rect">
            <a:avLst/>
          </a:prstGeom>
          <a:noFill/>
        </p:spPr>
        <p:txBody>
          <a:bodyPr wrap="square" rtlCol="0">
            <a:spAutoFit/>
          </a:bodyPr>
          <a:lstStyle/>
          <a:p>
            <a:r>
              <a:rPr lang="en-US" dirty="0" smtClean="0">
                <a:solidFill>
                  <a:srgbClr val="293363"/>
                </a:solidFill>
              </a:rPr>
              <a:t>Dehlendorf, unpublished data</a:t>
            </a:r>
          </a:p>
          <a:p>
            <a:r>
              <a:rPr lang="en-US" dirty="0" smtClean="0">
                <a:solidFill>
                  <a:srgbClr val="293363"/>
                </a:solidFill>
              </a:rPr>
              <a:t>Rosenberg, </a:t>
            </a:r>
            <a:r>
              <a:rPr lang="en-US" dirty="0" err="1" smtClean="0">
                <a:solidFill>
                  <a:srgbClr val="293363"/>
                </a:solidFill>
              </a:rPr>
              <a:t>Fam</a:t>
            </a:r>
            <a:r>
              <a:rPr lang="en-US" dirty="0" smtClean="0">
                <a:solidFill>
                  <a:srgbClr val="293363"/>
                </a:solidFill>
              </a:rPr>
              <a:t> </a:t>
            </a:r>
            <a:r>
              <a:rPr lang="en-US" dirty="0" err="1" smtClean="0">
                <a:solidFill>
                  <a:srgbClr val="293363"/>
                </a:solidFill>
              </a:rPr>
              <a:t>Plann</a:t>
            </a:r>
            <a:r>
              <a:rPr lang="en-US" dirty="0" smtClean="0">
                <a:solidFill>
                  <a:srgbClr val="293363"/>
                </a:solidFill>
              </a:rPr>
              <a:t> </a:t>
            </a:r>
            <a:r>
              <a:rPr lang="en-US" dirty="0" err="1" smtClean="0">
                <a:solidFill>
                  <a:srgbClr val="293363"/>
                </a:solidFill>
              </a:rPr>
              <a:t>Perspect</a:t>
            </a:r>
            <a:r>
              <a:rPr lang="en-US" dirty="0" smtClean="0">
                <a:solidFill>
                  <a:srgbClr val="293363"/>
                </a:solidFill>
              </a:rPr>
              <a:t>, 1998</a:t>
            </a:r>
          </a:p>
          <a:p>
            <a:r>
              <a:rPr lang="en-US" dirty="0" smtClean="0">
                <a:solidFill>
                  <a:srgbClr val="293363"/>
                </a:solidFill>
              </a:rPr>
              <a:t>Forrest, </a:t>
            </a:r>
            <a:r>
              <a:rPr lang="en-US" dirty="0" err="1" smtClean="0">
                <a:solidFill>
                  <a:srgbClr val="293363"/>
                </a:solidFill>
              </a:rPr>
              <a:t>Fam</a:t>
            </a:r>
            <a:r>
              <a:rPr lang="en-US" dirty="0" smtClean="0">
                <a:solidFill>
                  <a:srgbClr val="293363"/>
                </a:solidFill>
              </a:rPr>
              <a:t> </a:t>
            </a:r>
            <a:r>
              <a:rPr lang="en-US" dirty="0" err="1" smtClean="0">
                <a:solidFill>
                  <a:srgbClr val="293363"/>
                </a:solidFill>
              </a:rPr>
              <a:t>Plann</a:t>
            </a:r>
            <a:r>
              <a:rPr lang="en-US" dirty="0" smtClean="0">
                <a:solidFill>
                  <a:srgbClr val="293363"/>
                </a:solidFill>
              </a:rPr>
              <a:t> </a:t>
            </a:r>
            <a:r>
              <a:rPr lang="en-US" dirty="0" err="1" smtClean="0">
                <a:solidFill>
                  <a:srgbClr val="293363"/>
                </a:solidFill>
              </a:rPr>
              <a:t>Perspect</a:t>
            </a:r>
            <a:r>
              <a:rPr lang="en-US" dirty="0" smtClean="0">
                <a:solidFill>
                  <a:srgbClr val="293363"/>
                </a:solidFill>
              </a:rPr>
              <a:t>, 1996</a:t>
            </a:r>
          </a:p>
          <a:p>
            <a:r>
              <a:rPr lang="en-US" dirty="0" smtClean="0">
                <a:solidFill>
                  <a:srgbClr val="293363"/>
                </a:solidFill>
              </a:rPr>
              <a:t>Harper, Patient Ed Counsel, 2010</a:t>
            </a:r>
          </a:p>
        </p:txBody>
      </p:sp>
    </p:spTree>
    <p:extLst>
      <p:ext uri="{BB962C8B-B14F-4D97-AF65-F5344CB8AC3E}">
        <p14:creationId xmlns:p14="http://schemas.microsoft.com/office/powerpoint/2010/main" val="1651668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Contraceptive Counseling</a:t>
            </a:r>
            <a:endParaRPr lang="en-US" dirty="0"/>
          </a:p>
        </p:txBody>
      </p:sp>
    </p:spTree>
    <p:extLst>
      <p:ext uri="{BB962C8B-B14F-4D97-AF65-F5344CB8AC3E}">
        <p14:creationId xmlns:p14="http://schemas.microsoft.com/office/powerpoint/2010/main" val="7806511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What are the stages of counseling?</a:t>
            </a:r>
            <a:endParaRPr lang="en-US" u="sng" dirty="0"/>
          </a:p>
        </p:txBody>
      </p:sp>
      <p:sp>
        <p:nvSpPr>
          <p:cNvPr id="6" name="Content Placeholder 5"/>
          <p:cNvSpPr>
            <a:spLocks noGrp="1"/>
          </p:cNvSpPr>
          <p:nvPr>
            <p:ph idx="1"/>
          </p:nvPr>
        </p:nvSpPr>
        <p:spPr/>
        <p:txBody>
          <a:bodyPr/>
          <a:lstStyle/>
          <a:p>
            <a:r>
              <a:rPr lang="en-US" dirty="0" smtClean="0"/>
              <a:t>Identifying need for contraception</a:t>
            </a:r>
          </a:p>
          <a:p>
            <a:r>
              <a:rPr lang="en-US" dirty="0" smtClean="0"/>
              <a:t>Counseling about method options and selecting a method (i.e. contraceptive decision making)</a:t>
            </a:r>
          </a:p>
          <a:p>
            <a:r>
              <a:rPr lang="en-US" dirty="0" smtClean="0"/>
              <a:t>Providing information about chosen method</a:t>
            </a:r>
            <a:endParaRPr lang="en-US" dirty="0"/>
          </a:p>
        </p:txBody>
      </p:sp>
    </p:spTree>
    <p:extLst>
      <p:ext uri="{BB962C8B-B14F-4D97-AF65-F5344CB8AC3E}">
        <p14:creationId xmlns:p14="http://schemas.microsoft.com/office/powerpoint/2010/main" val="22541153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ursera theme">
  <a:themeElements>
    <a:clrScheme name="Custom 1">
      <a:dk1>
        <a:srgbClr val="1E1D64"/>
      </a:dk1>
      <a:lt1>
        <a:sysClr val="window" lastClr="FFFFFF"/>
      </a:lt1>
      <a:dk2>
        <a:srgbClr val="293363"/>
      </a:dk2>
      <a:lt2>
        <a:srgbClr val="EEECE1"/>
      </a:lt2>
      <a:accent1>
        <a:srgbClr val="7F2E76"/>
      </a:accent1>
      <a:accent2>
        <a:srgbClr val="2599CB"/>
      </a:accent2>
      <a:accent3>
        <a:srgbClr val="9CC570"/>
      </a:accent3>
      <a:accent4>
        <a:srgbClr val="C3387E"/>
      </a:accent4>
      <a:accent5>
        <a:srgbClr val="2D8EC2"/>
      </a:accent5>
      <a:accent6>
        <a:srgbClr val="657F4B"/>
      </a:accent6>
      <a:hlink>
        <a:srgbClr val="2599CB"/>
      </a:hlink>
      <a:folHlink>
        <a:srgbClr val="C3387E"/>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6514</TotalTime>
  <Words>2599</Words>
  <Application>Microsoft Macintosh PowerPoint</Application>
  <PresentationFormat>On-screen Show (4:3)</PresentationFormat>
  <Paragraphs>316</Paragraphs>
  <Slides>60</Slides>
  <Notes>34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coursera theme</vt:lpstr>
      <vt:lpstr>Improving Contraceptive Counseling through Shared Decision-Making</vt:lpstr>
      <vt:lpstr>Structure of Course</vt:lpstr>
      <vt:lpstr>Part 1</vt:lpstr>
      <vt:lpstr>Outline</vt:lpstr>
      <vt:lpstr>Importance of Health Communication</vt:lpstr>
      <vt:lpstr>Health Communication:  Why does it matter?</vt:lpstr>
      <vt:lpstr>What evidence is there the value of contraceptive counseling?</vt:lpstr>
      <vt:lpstr>Contraceptive Counseling</vt:lpstr>
      <vt:lpstr>What are the stages of counseling?</vt:lpstr>
      <vt:lpstr>Approaches to Contraceptive Decision Making</vt:lpstr>
      <vt:lpstr>Consumerist Counseling</vt:lpstr>
      <vt:lpstr>Consumerist Counseling Most Common</vt:lpstr>
      <vt:lpstr>Problems with Consumerist Counseling</vt:lpstr>
      <vt:lpstr>Approaches to Contraceptive Decision Making</vt:lpstr>
      <vt:lpstr>Directive Counseling</vt:lpstr>
      <vt:lpstr>Directive Counseling Towards LARC Methods</vt:lpstr>
      <vt:lpstr>Contraceptive Decision Making</vt:lpstr>
      <vt:lpstr>Shared Decision Making</vt:lpstr>
      <vt:lpstr>Shared Decision-Making in Family Planning</vt:lpstr>
      <vt:lpstr>Shared Decision Making in Family Planning</vt:lpstr>
      <vt:lpstr>Contraceptive Counseling and Disparities</vt:lpstr>
      <vt:lpstr>Are women of color counseled differently?</vt:lpstr>
      <vt:lpstr>PowerPoint Presentation</vt:lpstr>
      <vt:lpstr>Counseling and Family Planning Disparities</vt:lpstr>
      <vt:lpstr>How can contraceptive decision making be optimized? </vt:lpstr>
      <vt:lpstr>The Process of Shared Decision Making</vt:lpstr>
      <vt:lpstr>Talking About Effectiveness</vt:lpstr>
      <vt:lpstr>Don’t Assume Women Know Their Options</vt:lpstr>
      <vt:lpstr>OCP Effectiveness</vt:lpstr>
      <vt:lpstr>PowerPoint Presentation</vt:lpstr>
      <vt:lpstr>Sharing Decision Making</vt:lpstr>
      <vt:lpstr>Examples of Facilitation</vt:lpstr>
      <vt:lpstr>Provide Adequate Information about Side Effects</vt:lpstr>
      <vt:lpstr>Experiences of Contraceptive Counseling</vt:lpstr>
      <vt:lpstr>Address Patient’s Concerns</vt:lpstr>
      <vt:lpstr>Once a Method is Chosen….</vt:lpstr>
      <vt:lpstr>Shared Decision Making</vt:lpstr>
      <vt:lpstr>Questions?</vt:lpstr>
      <vt:lpstr>Part 2</vt:lpstr>
      <vt:lpstr>Role-Playing</vt:lpstr>
      <vt:lpstr>Review Role Playing Experience</vt:lpstr>
      <vt:lpstr>My Birth Control</vt:lpstr>
      <vt:lpstr>My Birth Control</vt:lpstr>
      <vt:lpstr>My Birth Control</vt:lpstr>
      <vt:lpstr>Part 3</vt:lpstr>
      <vt:lpstr>Case-based Learning</vt:lpstr>
      <vt:lpstr>Case 1</vt:lpstr>
      <vt:lpstr>Case 1: Learning Points</vt:lpstr>
      <vt:lpstr>Case 2</vt:lpstr>
      <vt:lpstr>Case 2: Learning Points</vt:lpstr>
      <vt:lpstr>Case 2: Learning Points</vt:lpstr>
      <vt:lpstr>Case 3</vt:lpstr>
      <vt:lpstr>Case 3: Learning Points</vt:lpstr>
      <vt:lpstr>Case 4</vt:lpstr>
      <vt:lpstr>Case 4: Learning Points</vt:lpstr>
      <vt:lpstr>Case 5</vt:lpstr>
      <vt:lpstr>Case 5: Learning Points</vt:lpstr>
      <vt:lpstr>Review: 5 Steps to Improving  Contraceptive Counseling through SDM</vt:lpstr>
      <vt:lpstr>Review: 5 Steps to Improving  Contraceptive Counseling through SDM</vt:lpstr>
      <vt:lpstr>Questions?</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Coursera Power point theme</dc:title>
  <dc:creator>Felisa Preskill</dc:creator>
  <cp:lastModifiedBy>Stefanie Boltz</cp:lastModifiedBy>
  <cp:revision>124</cp:revision>
  <dcterms:created xsi:type="dcterms:W3CDTF">2014-07-23T20:49:04Z</dcterms:created>
  <dcterms:modified xsi:type="dcterms:W3CDTF">2016-02-18T21:38:09Z</dcterms:modified>
</cp:coreProperties>
</file>