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101"/>
  </p:notesMasterIdLst>
  <p:sldIdLst>
    <p:sldId id="464" r:id="rId2"/>
    <p:sldId id="495" r:id="rId3"/>
    <p:sldId id="340" r:id="rId4"/>
    <p:sldId id="496" r:id="rId5"/>
    <p:sldId id="502" r:id="rId6"/>
    <p:sldId id="354" r:id="rId7"/>
    <p:sldId id="447" r:id="rId8"/>
    <p:sldId id="577" r:id="rId9"/>
    <p:sldId id="397" r:id="rId10"/>
    <p:sldId id="353" r:id="rId11"/>
    <p:sldId id="352" r:id="rId12"/>
    <p:sldId id="450" r:id="rId13"/>
    <p:sldId id="392" r:id="rId14"/>
    <p:sldId id="395" r:id="rId15"/>
    <p:sldId id="515" r:id="rId16"/>
    <p:sldId id="424" r:id="rId17"/>
    <p:sldId id="328" r:id="rId18"/>
    <p:sldId id="257" r:id="rId19"/>
    <p:sldId id="298" r:id="rId20"/>
    <p:sldId id="329" r:id="rId21"/>
    <p:sldId id="579" r:id="rId22"/>
    <p:sldId id="357" r:id="rId23"/>
    <p:sldId id="580" r:id="rId24"/>
    <p:sldId id="516" r:id="rId25"/>
    <p:sldId id="578" r:id="rId26"/>
    <p:sldId id="519" r:id="rId27"/>
    <p:sldId id="524" r:id="rId28"/>
    <p:sldId id="584" r:id="rId29"/>
    <p:sldId id="586" r:id="rId30"/>
    <p:sldId id="527" r:id="rId31"/>
    <p:sldId id="528" r:id="rId32"/>
    <p:sldId id="587" r:id="rId33"/>
    <p:sldId id="588" r:id="rId34"/>
    <p:sldId id="589" r:id="rId35"/>
    <p:sldId id="590" r:id="rId36"/>
    <p:sldId id="533" r:id="rId37"/>
    <p:sldId id="534" r:id="rId38"/>
    <p:sldId id="542" r:id="rId39"/>
    <p:sldId id="581" r:id="rId40"/>
    <p:sldId id="582" r:id="rId41"/>
    <p:sldId id="583" r:id="rId42"/>
    <p:sldId id="591" r:id="rId43"/>
    <p:sldId id="535" r:id="rId44"/>
    <p:sldId id="576" r:id="rId45"/>
    <p:sldId id="536" r:id="rId46"/>
    <p:sldId id="537" r:id="rId47"/>
    <p:sldId id="540" r:id="rId48"/>
    <p:sldId id="543" r:id="rId49"/>
    <p:sldId id="544" r:id="rId50"/>
    <p:sldId id="546" r:id="rId51"/>
    <p:sldId id="545" r:id="rId52"/>
    <p:sldId id="547" r:id="rId53"/>
    <p:sldId id="548" r:id="rId54"/>
    <p:sldId id="550" r:id="rId55"/>
    <p:sldId id="551" r:id="rId56"/>
    <p:sldId id="549" r:id="rId57"/>
    <p:sldId id="552" r:id="rId58"/>
    <p:sldId id="554" r:id="rId59"/>
    <p:sldId id="555" r:id="rId60"/>
    <p:sldId id="556" r:id="rId61"/>
    <p:sldId id="557" r:id="rId62"/>
    <p:sldId id="592" r:id="rId63"/>
    <p:sldId id="558" r:id="rId64"/>
    <p:sldId id="559" r:id="rId65"/>
    <p:sldId id="560" r:id="rId66"/>
    <p:sldId id="562" r:id="rId67"/>
    <p:sldId id="564" r:id="rId68"/>
    <p:sldId id="565" r:id="rId69"/>
    <p:sldId id="566" r:id="rId70"/>
    <p:sldId id="567" r:id="rId71"/>
    <p:sldId id="568" r:id="rId72"/>
    <p:sldId id="569" r:id="rId73"/>
    <p:sldId id="570" r:id="rId74"/>
    <p:sldId id="571" r:id="rId75"/>
    <p:sldId id="490" r:id="rId76"/>
    <p:sldId id="314" r:id="rId77"/>
    <p:sldId id="440" r:id="rId78"/>
    <p:sldId id="388" r:id="rId79"/>
    <p:sldId id="456" r:id="rId80"/>
    <p:sldId id="468" r:id="rId81"/>
    <p:sldId id="332" r:id="rId82"/>
    <p:sldId id="333" r:id="rId83"/>
    <p:sldId id="334" r:id="rId84"/>
    <p:sldId id="335" r:id="rId85"/>
    <p:sldId id="336" r:id="rId86"/>
    <p:sldId id="337" r:id="rId87"/>
    <p:sldId id="469" r:id="rId88"/>
    <p:sldId id="338" r:id="rId89"/>
    <p:sldId id="339" r:id="rId90"/>
    <p:sldId id="309" r:id="rId91"/>
    <p:sldId id="470" r:id="rId92"/>
    <p:sldId id="513" r:id="rId93"/>
    <p:sldId id="514" r:id="rId94"/>
    <p:sldId id="393" r:id="rId95"/>
    <p:sldId id="488" r:id="rId96"/>
    <p:sldId id="312" r:id="rId97"/>
    <p:sldId id="394" r:id="rId98"/>
    <p:sldId id="313" r:id="rId99"/>
    <p:sldId id="489"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nica McLemore" initials="MM" lastIdx="5" clrIdx="0"/>
  <p:cmAuthor id="1" name="liz donnelly" initials="ld" lastIdx="17" clrIdx="1"/>
  <p:cmAuthor id="2" name="Cynthia Belew"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hiddenSlides="1"/>
  <p:clrMru>
    <a:srgbClr val="C3A7F5"/>
    <a:srgbClr val="AF75F5"/>
    <a:srgbClr val="B279F5"/>
    <a:srgbClr val="AA74E9"/>
    <a:srgbClr val="FF6E56"/>
    <a:srgbClr val="000000"/>
    <a:srgbClr val="EDEDED"/>
    <a:srgbClr val="D7D7D7"/>
    <a:srgbClr val="9B3CA8"/>
    <a:srgbClr val="9B6A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784" autoAdjust="0"/>
    <p:restoredTop sz="62951" autoAdjust="0"/>
  </p:normalViewPr>
  <p:slideViewPr>
    <p:cSldViewPr snapToGrid="0" snapToObjects="1">
      <p:cViewPr>
        <p:scale>
          <a:sx n="80" d="100"/>
          <a:sy n="80" d="100"/>
        </p:scale>
        <p:origin x="2456"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commentAuthors" Target="commentAuthors.xml"/><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EC4EC3-CEC1-B34E-AE88-3644A124B081}" type="datetimeFigureOut">
              <a:rPr lang="en-US" smtClean="0"/>
              <a:pPr/>
              <a:t>10/28/17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5B024E-54DA-AF43-8523-706A0D88E047}" type="slidenum">
              <a:rPr lang="en-US" smtClean="0"/>
              <a:pPr/>
              <a:t>‹#›</a:t>
            </a:fld>
            <a:endParaRPr lang="en-US"/>
          </a:p>
        </p:txBody>
      </p:sp>
    </p:spTree>
    <p:extLst>
      <p:ext uri="{BB962C8B-B14F-4D97-AF65-F5344CB8AC3E}">
        <p14:creationId xmlns:p14="http://schemas.microsoft.com/office/powerpoint/2010/main" val="1768175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usccb.org/issues-and-action/marriage-and-family/natural-family-plannin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 Id="rId3" Type="http://schemas.openxmlformats.org/officeDocument/2006/relationships/hyperlink" Target="http://www.uptodate.com.ucsf.idm.oclc.org/contents/fertility-awareness-based-methods-of-pregnancy-prevention/abstract/45"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 Id="rId3" Type="http://schemas.openxmlformats.org/officeDocument/2006/relationships/hyperlink" Target="http://www-ncbi-nlm-nih-gov.ucsf.idm.oclc.org/pmc/articles/PMC3564677/#R1"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15B024E-54DA-AF43-8523-706A0D88E04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Guzman, L., </a:t>
            </a:r>
            <a:r>
              <a:rPr lang="en-US" dirty="0" err="1" smtClean="0"/>
              <a:t>Caal</a:t>
            </a:r>
            <a:r>
              <a:rPr lang="en-US" dirty="0" smtClean="0"/>
              <a:t>, S., Peterson, K., Ramos, M., &amp; Hickman, S. (2013). The use of fertility awareness methods (FAM) among young adult Latina and black women: what do they know and how well do they use it? Use of FAM among Latina and black women in the United States. Contraception, 88(2), 232-238. </a:t>
            </a:r>
            <a:endParaRPr lang="en-US" b="1" dirty="0" smtClean="0"/>
          </a:p>
          <a:p>
            <a:pPr marL="228600" indent="-228600">
              <a:buFont typeface="+mj-lt"/>
              <a:buAutoNum type="arabicPeriod"/>
            </a:pPr>
            <a:r>
              <a:rPr lang="en-US" b="0" dirty="0" smtClean="0"/>
              <a:t>Leonard, C. J., </a:t>
            </a:r>
            <a:r>
              <a:rPr lang="en-US" b="0" dirty="0" err="1" smtClean="0"/>
              <a:t>Chavira</a:t>
            </a:r>
            <a:r>
              <a:rPr lang="en-US" b="0" dirty="0" smtClean="0"/>
              <a:t>, W., </a:t>
            </a:r>
            <a:r>
              <a:rPr lang="en-US" b="0" dirty="0" err="1" smtClean="0"/>
              <a:t>Coonrod</a:t>
            </a:r>
            <a:r>
              <a:rPr lang="en-US" b="0" dirty="0" smtClean="0"/>
              <a:t>, D. V., Hart, K. W., &amp; Bay, R. C. (2006): </a:t>
            </a:r>
            <a:r>
              <a:rPr lang="en-US" sz="1200" kern="1200" dirty="0" smtClean="0">
                <a:solidFill>
                  <a:schemeClr val="tx1"/>
                </a:solidFill>
                <a:latin typeface="+mn-lt"/>
                <a:ea typeface="+mn-ea"/>
                <a:cs typeface="+mn-cs"/>
              </a:rPr>
              <a:t>357 reproductive-aged women, mostly Hispanic (81.8%), presenting for ambulatory and hospital reproductive care in Phoenix, AZ,</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Jackson, A. V., </a:t>
            </a:r>
            <a:r>
              <a:rPr lang="en-US" dirty="0" err="1" smtClean="0"/>
              <a:t>Karasek</a:t>
            </a:r>
            <a:r>
              <a:rPr lang="en-US" dirty="0" smtClean="0"/>
              <a:t>, D., </a:t>
            </a:r>
            <a:r>
              <a:rPr lang="en-US" dirty="0" err="1" smtClean="0"/>
              <a:t>Dehlendorf</a:t>
            </a:r>
            <a:r>
              <a:rPr lang="en-US" dirty="0" smtClean="0"/>
              <a:t>, C., &amp; Foster, D. G. (2016). Racial and ethnic differences in women's preferences for features of contraceptive methods. </a:t>
            </a:r>
            <a:r>
              <a:rPr lang="en-US" i="1" dirty="0" smtClean="0"/>
              <a:t>Contraception</a:t>
            </a:r>
            <a:r>
              <a:rPr lang="en-US" dirty="0" smtClean="0"/>
              <a:t>, </a:t>
            </a:r>
            <a:r>
              <a:rPr lang="en-US" i="1" dirty="0" smtClean="0"/>
              <a:t>93</a:t>
            </a:r>
            <a:r>
              <a:rPr lang="en-US" dirty="0" smtClean="0"/>
              <a:t>(5), 406-411</a:t>
            </a:r>
          </a:p>
          <a:p>
            <a:pPr marL="228600" indent="-228600">
              <a:buFont typeface="+mj-lt"/>
              <a:buAutoNum type="arabicPeriod"/>
            </a:pPr>
            <a:endParaRPr lang="en-US" b="1" dirty="0" smtClean="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Woman controlled, self-resourcing, personal empowerment.  No drugs</a:t>
            </a:r>
            <a:r>
              <a:rPr lang="en-US" baseline="0" dirty="0" smtClean="0"/>
              <a:t> or devices are needed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baseline="0" dirty="0" smtClean="0"/>
              <a:t>	Hot </a:t>
            </a:r>
            <a:r>
              <a:rPr lang="en-US" baseline="0" dirty="0" err="1" smtClean="0"/>
              <a:t>Pantz</a:t>
            </a:r>
            <a:r>
              <a:rPr lang="en-US" baseline="0" dirty="0" smtClean="0"/>
              <a:t> Download: </a:t>
            </a:r>
            <a:r>
              <a:rPr lang="en-US" dirty="0" smtClean="0"/>
              <a:t>https://www.indybay.org/newsitems/2010/04/06/18643940.php</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Lucida Grande"/>
                <a:ea typeface="Lucida Grande"/>
                <a:cs typeface="Lucida Grande"/>
              </a:rPr>
              <a:t>	</a:t>
            </a:r>
            <a:r>
              <a:rPr lang="en-US" b="0" dirty="0" err="1" smtClean="0"/>
              <a:t>Unreproductive</a:t>
            </a:r>
            <a:r>
              <a:rPr lang="en-US" b="0" dirty="0" smtClean="0"/>
              <a:t>: </a:t>
            </a:r>
            <a:r>
              <a:rPr lang="en-US" b="0" dirty="0" err="1" smtClean="0"/>
              <a:t>Zines</a:t>
            </a:r>
            <a:r>
              <a:rPr lang="en-US" b="0" dirty="0" smtClean="0"/>
              <a:t> on Herbal Abortion and Menstrual Extraction: </a:t>
            </a:r>
            <a:r>
              <a:rPr lang="en-US" dirty="0" smtClean="0">
                <a:solidFill>
                  <a:srgbClr val="000000"/>
                </a:solidFill>
                <a:latin typeface="Lucida Grande"/>
                <a:ea typeface="Lucida Grande"/>
                <a:cs typeface="Lucida Grande"/>
              </a:rPr>
              <a:t>http://zinelibraries.info/2013/07/20/unreproductive/</a:t>
            </a:r>
          </a:p>
          <a:p>
            <a:pPr marL="457200" marR="0" lvl="3"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Lucida Grande"/>
                <a:ea typeface="Lucida Grande"/>
                <a:cs typeface="Lucida Grande"/>
              </a:rPr>
              <a:t>Mimi </a:t>
            </a:r>
            <a:r>
              <a:rPr lang="en-US" dirty="0" err="1" smtClean="0">
                <a:solidFill>
                  <a:srgbClr val="000000"/>
                </a:solidFill>
                <a:latin typeface="Lucida Grande"/>
                <a:ea typeface="Lucida Grande"/>
                <a:cs typeface="Lucida Grande"/>
              </a:rPr>
              <a:t>Zine</a:t>
            </a:r>
            <a:r>
              <a:rPr lang="en-US" dirty="0" smtClean="0">
                <a:solidFill>
                  <a:srgbClr val="000000"/>
                </a:solidFill>
                <a:latin typeface="Lucida Grande"/>
                <a:ea typeface="Lucida Grande"/>
                <a:cs typeface="Lucida Grande"/>
              </a:rPr>
              <a:t> </a:t>
            </a:r>
            <a:r>
              <a:rPr lang="en-US" dirty="0" err="1" smtClean="0">
                <a:solidFill>
                  <a:srgbClr val="000000"/>
                </a:solidFill>
                <a:latin typeface="Lucida Grande"/>
                <a:ea typeface="Lucida Grande"/>
                <a:cs typeface="Lucida Grande"/>
              </a:rPr>
              <a:t>Distro</a:t>
            </a:r>
            <a:r>
              <a:rPr lang="en-US" dirty="0" smtClean="0">
                <a:solidFill>
                  <a:srgbClr val="000000"/>
                </a:solidFill>
                <a:latin typeface="Lucida Grande"/>
                <a:ea typeface="Lucida Grande"/>
                <a:cs typeface="Lucida Grande"/>
              </a:rPr>
              <a:t>: </a:t>
            </a:r>
            <a:r>
              <a:rPr lang="en-US" dirty="0" smtClean="0"/>
              <a:t>Menstrual Health, Abortion Options, </a:t>
            </a:r>
            <a:r>
              <a:rPr lang="en-US" dirty="0" err="1" smtClean="0"/>
              <a:t>STI’s</a:t>
            </a:r>
            <a:r>
              <a:rPr lang="en-US" dirty="0" smtClean="0"/>
              <a:t> and General D.I.Y. Health/Self Care A-M: https://mimizinedistro.wordpress.com/menstrual-health-abortion-options-sti%E2%80%99s-and-general-d-i-y-healthself-care-a-g/</a:t>
            </a:r>
          </a:p>
          <a:p>
            <a:pPr marL="457200" marR="0" lvl="3"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457200" marR="0" lvl="3" indent="0" algn="l" defTabSz="457200" rtl="0" eaLnBrk="1" fontAlgn="auto" latinLnBrk="0" hangingPunct="1">
              <a:lnSpc>
                <a:spcPct val="100000"/>
              </a:lnSpc>
              <a:spcBef>
                <a:spcPts val="0"/>
              </a:spcBef>
              <a:spcAft>
                <a:spcPts val="0"/>
              </a:spcAft>
              <a:buClrTx/>
              <a:buSzTx/>
              <a:buFontTx/>
              <a:buNone/>
              <a:tabLst/>
              <a:defRPr/>
            </a:pPr>
            <a:r>
              <a:rPr lang="en-US" dirty="0" smtClean="0"/>
              <a:t>“Patriarchy sucks. It’s robbed us of our autonomy and much of our history. We believe that it’s integral for women to be aware and in control of our own bodies. The recipes we present here have been known for centuries, passed down from mother to daughter and have survived the censorship of the witch hunts</a:t>
            </a:r>
            <a:r>
              <a:rPr lang="en-US" b="1" dirty="0" smtClean="0"/>
              <a:t>. </a:t>
            </a:r>
            <a:r>
              <a:rPr lang="en-US" b="0" dirty="0" smtClean="0"/>
              <a:t>Our intent is simple and practical: to help break away from the medical establishment's </a:t>
            </a:r>
            <a:r>
              <a:rPr lang="en-US" b="0" dirty="0" err="1" smtClean="0"/>
              <a:t>tentacular</a:t>
            </a:r>
            <a:r>
              <a:rPr lang="en-US" b="0" dirty="0" smtClean="0"/>
              <a:t> grip on our bodies and our approaches to health and healing.”</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2286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dirty="0" smtClean="0"/>
              <a:t>Gauthier I., &amp; </a:t>
            </a:r>
            <a:r>
              <a:rPr lang="en-US" b="0" dirty="0" err="1" smtClean="0"/>
              <a:t>Vinebaum</a:t>
            </a:r>
            <a:r>
              <a:rPr lang="en-US" b="0" dirty="0" smtClean="0"/>
              <a:t>, L. (1994) </a:t>
            </a:r>
            <a:r>
              <a:rPr lang="en-US" b="0" i="1" dirty="0" err="1" smtClean="0"/>
              <a:t>HotPantz</a:t>
            </a:r>
            <a:r>
              <a:rPr lang="en-US" b="0" i="1" dirty="0" smtClean="0"/>
              <a:t>.</a:t>
            </a:r>
            <a:r>
              <a:rPr lang="en-US" b="0" i="0" dirty="0" smtClean="0"/>
              <a:t> Retrieved from:</a:t>
            </a:r>
            <a:r>
              <a:rPr lang="en-US" b="0" i="0" baseline="0" dirty="0" smtClean="0"/>
              <a:t> https://www.indybay.org/newsitems/2010/04/06/18643940.php</a:t>
            </a:r>
          </a:p>
          <a:p>
            <a:pPr marL="2286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baseline="0" dirty="0" err="1" smtClean="0"/>
              <a:t>jenna</a:t>
            </a:r>
            <a:r>
              <a:rPr lang="en-US" b="0" i="0" baseline="0" dirty="0" smtClean="0"/>
              <a:t> (July 20, 2013) </a:t>
            </a:r>
            <a:r>
              <a:rPr lang="en-US" b="0" dirty="0" err="1" smtClean="0"/>
              <a:t>Unreproductive</a:t>
            </a:r>
            <a:r>
              <a:rPr lang="en-US" b="0" dirty="0" smtClean="0"/>
              <a:t>: </a:t>
            </a:r>
            <a:r>
              <a:rPr lang="en-US" b="0" dirty="0" err="1" smtClean="0"/>
              <a:t>Zines</a:t>
            </a:r>
            <a:r>
              <a:rPr lang="en-US" b="0" dirty="0" smtClean="0"/>
              <a:t> on Herbal Abortion and Menstrual Extraction. </a:t>
            </a:r>
            <a:r>
              <a:rPr lang="en-US" b="0" i="1" dirty="0" err="1" smtClean="0"/>
              <a:t>ZineLibraries.info</a:t>
            </a:r>
            <a:r>
              <a:rPr lang="en-US" b="0" i="1" dirty="0" smtClean="0"/>
              <a:t> </a:t>
            </a:r>
            <a:r>
              <a:rPr lang="en-US" b="0" i="0" dirty="0" smtClean="0"/>
              <a:t>retrieved from: http://zinelibraries.info/2013/07/20/unreproductive/</a:t>
            </a:r>
          </a:p>
          <a:p>
            <a:pPr marL="2286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sonia</a:t>
            </a:r>
            <a:r>
              <a:rPr lang="en-US" dirty="0" smtClean="0"/>
              <a:t> (April 29,2010) Menstrual Health, Abortion Options</a:t>
            </a:r>
            <a:r>
              <a:rPr lang="en-US" baseline="0" dirty="0" smtClean="0"/>
              <a:t>, </a:t>
            </a:r>
            <a:r>
              <a:rPr lang="en-US" baseline="0" dirty="0" err="1" smtClean="0"/>
              <a:t>STI’s</a:t>
            </a:r>
            <a:r>
              <a:rPr lang="en-US" baseline="0" dirty="0" smtClean="0"/>
              <a:t> and General D.I.Y. Health/Self-Care A-M. </a:t>
            </a:r>
            <a:r>
              <a:rPr lang="en-US" i="1" baseline="0" dirty="0" smtClean="0"/>
              <a:t>The Mimi </a:t>
            </a:r>
            <a:r>
              <a:rPr lang="en-US" i="1" baseline="0" dirty="0" err="1" smtClean="0"/>
              <a:t>Zine</a:t>
            </a:r>
            <a:r>
              <a:rPr lang="en-US" i="1" baseline="0" dirty="0" smtClean="0"/>
              <a:t> </a:t>
            </a:r>
            <a:r>
              <a:rPr lang="en-US" i="1" baseline="0" dirty="0" err="1" smtClean="0"/>
              <a:t>Distro</a:t>
            </a:r>
            <a:r>
              <a:rPr lang="en-US" i="1" baseline="0" dirty="0" smtClean="0"/>
              <a:t>. A Feminist </a:t>
            </a:r>
            <a:r>
              <a:rPr lang="en-US" i="1" baseline="0" dirty="0" err="1" smtClean="0"/>
              <a:t>Zine</a:t>
            </a:r>
            <a:r>
              <a:rPr lang="en-US" i="1" baseline="0" dirty="0" smtClean="0"/>
              <a:t> </a:t>
            </a:r>
            <a:r>
              <a:rPr lang="en-US" i="1" baseline="0" dirty="0" err="1" smtClean="0"/>
              <a:t>Distro</a:t>
            </a:r>
            <a:r>
              <a:rPr lang="en-US" i="1" baseline="0" dirty="0" smtClean="0"/>
              <a:t> Promoting D.I.Y. Health Care. </a:t>
            </a:r>
            <a:r>
              <a:rPr lang="en-US" baseline="0" dirty="0" smtClean="0"/>
              <a:t>Retrieved from: </a:t>
            </a:r>
            <a:r>
              <a:rPr lang="en-US" dirty="0" smtClean="0"/>
              <a:t>https://mimizinedistro.wordpress.com/menstrual-health-abortion-options-sti%E2%80%99s-and-general-d-i-y-healthself-care-a-g/</a:t>
            </a:r>
          </a:p>
          <a:p>
            <a:endParaRPr lang="en-US" dirty="0" smtClean="0"/>
          </a:p>
        </p:txBody>
      </p:sp>
      <p:sp>
        <p:nvSpPr>
          <p:cNvPr id="4" name="Slide Number Placeholder 3"/>
          <p:cNvSpPr>
            <a:spLocks noGrp="1"/>
          </p:cNvSpPr>
          <p:nvPr>
            <p:ph type="sldNum" sz="quarter" idx="10"/>
          </p:nvPr>
        </p:nvSpPr>
        <p:spPr/>
        <p:txBody>
          <a:bodyPr/>
          <a:lstStyle/>
          <a:p>
            <a:fld id="{E15B024E-54DA-AF43-8523-706A0D88E04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smtClean="0"/>
              <a:t>Catholic doctrine</a:t>
            </a:r>
            <a:r>
              <a:rPr lang="en-US" b="1" baseline="0" dirty="0" smtClean="0"/>
              <a:t>: </a:t>
            </a:r>
            <a:r>
              <a:rPr lang="en-US" baseline="0" dirty="0" smtClean="0"/>
              <a:t>specifically forbids the use of external birth control methods but accepts the use of NFP</a:t>
            </a:r>
            <a:r>
              <a:rPr lang="en-US" baseline="30000" dirty="0" smtClean="0"/>
              <a:t>2</a:t>
            </a:r>
          </a:p>
          <a:p>
            <a:endParaRPr lang="en-US" baseline="0" dirty="0" smtClean="0"/>
          </a:p>
          <a:p>
            <a:r>
              <a:rPr lang="en-US" b="1" baseline="0" dirty="0" smtClean="0"/>
              <a:t>Judaism: </a:t>
            </a:r>
            <a:r>
              <a:rPr lang="en-US" baseline="0" dirty="0" smtClean="0"/>
              <a:t>prohibits sexual contact during menses and for seven days after</a:t>
            </a:r>
            <a:r>
              <a:rPr lang="en-US" baseline="30000" dirty="0" smtClean="0"/>
              <a:t>1,3</a:t>
            </a:r>
            <a:r>
              <a:rPr lang="en-US" baseline="0" dirty="0" smtClean="0"/>
              <a:t>, this will typically push coital activity into the most fertile part of the cycle</a:t>
            </a:r>
            <a:r>
              <a:rPr lang="en-US" baseline="30000" dirty="0" smtClean="0"/>
              <a:t>3</a:t>
            </a:r>
            <a:r>
              <a:rPr lang="en-US" baseline="0" dirty="0" smtClean="0"/>
              <a:t>.</a:t>
            </a:r>
          </a:p>
          <a:p>
            <a:r>
              <a:rPr lang="en-US" baseline="0" dirty="0" smtClean="0"/>
              <a:t>For Orthodox Jews who strictly follow the Jewish codes of conduct external forms of contraception is permitted only if childbearing would endanger the woman’s life or health</a:t>
            </a:r>
            <a:r>
              <a:rPr lang="en-US" baseline="30000" dirty="0" smtClean="0"/>
              <a:t>3</a:t>
            </a:r>
            <a:r>
              <a:rPr lang="en-US" baseline="0" dirty="0" smtClean="0"/>
              <a:t>…NFP may be an acceptable method?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Conservative Protestants: </a:t>
            </a:r>
            <a:r>
              <a:rPr lang="en-US" b="0" baseline="0" dirty="0" smtClean="0"/>
              <a:t>“</a:t>
            </a:r>
            <a:r>
              <a:rPr lang="en-US" sz="1200" kern="1200" dirty="0" smtClean="0">
                <a:solidFill>
                  <a:schemeClr val="tx1"/>
                </a:solidFill>
                <a:latin typeface="+mn-lt"/>
                <a:ea typeface="+mn-ea"/>
                <a:cs typeface="+mn-cs"/>
              </a:rPr>
              <a:t>Third, although there appeared to be a broad Protestant consensus in favor of contraception during the 1960s and 1970s, there are clear signs that this support has eroded (Ellison and Goodson 1997; Goodson 1997). Among some segments of conservative Protestantism, concern for the status of the nuclear family has given rise to </a:t>
            </a:r>
            <a:r>
              <a:rPr lang="en-US" sz="1200" kern="1200" dirty="0" err="1" smtClean="0">
                <a:solidFill>
                  <a:schemeClr val="tx1"/>
                </a:solidFill>
                <a:latin typeface="+mn-lt"/>
                <a:ea typeface="+mn-ea"/>
                <a:cs typeface="+mn-cs"/>
              </a:rPr>
              <a:t>pronatalist</a:t>
            </a:r>
            <a:r>
              <a:rPr lang="en-US" sz="1200" kern="1200" dirty="0" smtClean="0">
                <a:solidFill>
                  <a:schemeClr val="tx1"/>
                </a:solidFill>
                <a:latin typeface="+mn-lt"/>
                <a:ea typeface="+mn-ea"/>
                <a:cs typeface="+mn-cs"/>
              </a:rPr>
              <a:t> ideology and new enthusiasm for large families. The combination of sexual conservatism and the influence of the anti-abortion movement has fueled reservations about many contraceptive technologies (Ellison and Goodson 1997).”</a:t>
            </a:r>
            <a:r>
              <a:rPr lang="en-US" sz="1200" kern="1200" baseline="30000" dirty="0" smtClean="0">
                <a:solidFill>
                  <a:schemeClr val="tx1"/>
                </a:solidFill>
                <a:latin typeface="+mn-lt"/>
                <a:ea typeface="+mn-ea"/>
                <a:cs typeface="+mn-cs"/>
              </a:rPr>
              <a:t>4</a:t>
            </a:r>
            <a:endParaRPr lang="en-US" b="1" baseline="30000" dirty="0" smtClean="0"/>
          </a:p>
          <a:p>
            <a:endParaRPr lang="en-US" baseline="0" dirty="0" smtClean="0"/>
          </a:p>
          <a:p>
            <a:r>
              <a:rPr lang="en-US" b="1" baseline="0" dirty="0" smtClean="0"/>
              <a:t>Church of Latter-Day Saints (aka Mormon):  </a:t>
            </a:r>
            <a:r>
              <a:rPr lang="en-US" baseline="0" dirty="0" smtClean="0"/>
              <a:t>From their website: “decisions about birth control and the consequences of those decisions rest solely with each married couple…abortion is contrary to the commandments of God</a:t>
            </a:r>
            <a:r>
              <a:rPr lang="en-US" baseline="30000" dirty="0" smtClean="0"/>
              <a:t>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Muslim:</a:t>
            </a:r>
            <a:r>
              <a:rPr lang="en-US" b="1" baseline="0" dirty="0" smtClean="0"/>
              <a:t> </a:t>
            </a:r>
            <a:r>
              <a:rPr lang="en-US" dirty="0" smtClean="0"/>
              <a:t>“various forms of contraception are widely used and accepted among Muslims worldwide.  Reversible forms of contraception such as IUDs, OCP, diaphragm </a:t>
            </a:r>
            <a:r>
              <a:rPr lang="en-US" dirty="0" err="1" smtClean="0"/>
              <a:t>spermicides</a:t>
            </a:r>
            <a:r>
              <a:rPr lang="en-US" dirty="0" smtClean="0"/>
              <a:t> and condoms are considered permissible.  Irreversible forms such</a:t>
            </a:r>
            <a:r>
              <a:rPr lang="en-US" baseline="0" dirty="0" smtClean="0"/>
              <a:t> as tubal and vasectomy are generally more controversial”.</a:t>
            </a:r>
            <a:r>
              <a:rPr lang="en-US" baseline="30000" dirty="0" smtClean="0"/>
              <a:t>6</a:t>
            </a:r>
            <a:endParaRPr lang="en-US" dirty="0" smtClean="0"/>
          </a:p>
          <a:p>
            <a:endParaRPr lang="en-US" baseline="0" dirty="0" smtClean="0"/>
          </a:p>
          <a:p>
            <a:endParaRPr lang="en-US" dirty="0" smtClean="0"/>
          </a:p>
          <a:p>
            <a:endParaRPr lang="en-US" i="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Kellogg </a:t>
            </a:r>
            <a:r>
              <a:rPr lang="en-US" dirty="0" err="1" smtClean="0"/>
              <a:t>Spadt</a:t>
            </a:r>
            <a:r>
              <a:rPr lang="en-US" dirty="0" smtClean="0"/>
              <a:t>, S., Rosenbaum, T. Y., </a:t>
            </a:r>
            <a:r>
              <a:rPr lang="en-US" dirty="0" err="1" smtClean="0"/>
              <a:t>Dweck</a:t>
            </a:r>
            <a:r>
              <a:rPr lang="en-US" dirty="0" smtClean="0"/>
              <a:t>, A., </a:t>
            </a:r>
            <a:r>
              <a:rPr lang="en-US" dirty="0" err="1" smtClean="0"/>
              <a:t>Millheiser</a:t>
            </a:r>
            <a:r>
              <a:rPr lang="en-US" dirty="0" smtClean="0"/>
              <a:t>, L., </a:t>
            </a:r>
            <a:r>
              <a:rPr lang="en-US" dirty="0" err="1" smtClean="0"/>
              <a:t>Pillai</a:t>
            </a:r>
            <a:r>
              <a:rPr lang="en-US" dirty="0" smtClean="0"/>
              <a:t>‐Friedman, S., &amp; </a:t>
            </a:r>
            <a:r>
              <a:rPr lang="en-US" dirty="0" err="1" smtClean="0"/>
              <a:t>Krychman</a:t>
            </a:r>
            <a:r>
              <a:rPr lang="en-US" dirty="0" smtClean="0"/>
              <a:t>, M. (2014). Sexual health and religion: a primer for the sexual health clinician (CME). </a:t>
            </a:r>
            <a:r>
              <a:rPr lang="en-US" i="1" dirty="0" smtClean="0"/>
              <a:t>The journal of sexual medicine</a:t>
            </a:r>
            <a:r>
              <a:rPr lang="en-US" dirty="0" smtClean="0"/>
              <a:t>, </a:t>
            </a:r>
            <a:r>
              <a:rPr lang="en-US" i="1" dirty="0" smtClean="0"/>
              <a:t>11</a:t>
            </a:r>
            <a:r>
              <a:rPr lang="en-US" dirty="0" smtClean="0"/>
              <a:t>(7), 1606-1619.</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United States Conference of Catholic</a:t>
            </a:r>
            <a:r>
              <a:rPr lang="en-US" baseline="0" dirty="0" smtClean="0"/>
              <a:t> Bishops. Natural Family Planning. </a:t>
            </a:r>
            <a:r>
              <a:rPr lang="en-US" i="1" baseline="0" dirty="0" smtClean="0"/>
              <a:t>Marriage and Family </a:t>
            </a:r>
            <a:r>
              <a:rPr lang="en-US" baseline="0" dirty="0" smtClean="0"/>
              <a:t>Retrieved from: </a:t>
            </a:r>
            <a:r>
              <a:rPr lang="en-US" sz="1200" b="0" i="0" u="sng" strike="noStrike" kern="1200" dirty="0" smtClean="0">
                <a:solidFill>
                  <a:schemeClr val="tx1"/>
                </a:solidFill>
                <a:latin typeface="+mn-lt"/>
                <a:ea typeface="+mn-ea"/>
                <a:cs typeface="+mn-cs"/>
                <a:hlinkClick r:id="rId3"/>
              </a:rPr>
              <a:t>http://www.usccb.org/issues-and-action/marriage-and-family/natural-family-planning/</a:t>
            </a:r>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Haimov-Kochman</a:t>
            </a:r>
            <a:r>
              <a:rPr lang="en-US" dirty="0" smtClean="0"/>
              <a:t>, R., &amp; </a:t>
            </a:r>
            <a:r>
              <a:rPr lang="en-US" dirty="0" err="1" smtClean="0"/>
              <a:t>Hochner-Celinkier</a:t>
            </a:r>
            <a:r>
              <a:rPr lang="en-US" dirty="0" smtClean="0"/>
              <a:t>, D. (2007). Contraceptive counseling for orthodox Jewish women. </a:t>
            </a:r>
            <a:r>
              <a:rPr lang="en-US" i="1" dirty="0" smtClean="0"/>
              <a:t>The European Journal of Contraception &amp; Reproductive Health Care</a:t>
            </a:r>
            <a:r>
              <a:rPr lang="en-US" dirty="0" smtClean="0"/>
              <a:t>, </a:t>
            </a:r>
            <a:r>
              <a:rPr lang="en-US" i="1" dirty="0" smtClean="0"/>
              <a:t>12</a:t>
            </a:r>
            <a:r>
              <a:rPr lang="en-US" dirty="0" smtClean="0"/>
              <a:t>(1), 13-18.</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Barrett, J. B., </a:t>
            </a:r>
            <a:r>
              <a:rPr lang="en-US" dirty="0" err="1" smtClean="0"/>
              <a:t>DaVanzo</a:t>
            </a:r>
            <a:r>
              <a:rPr lang="en-US" dirty="0" smtClean="0"/>
              <a:t>, J., Ellison, C. G., &amp; </a:t>
            </a:r>
            <a:r>
              <a:rPr lang="en-US" dirty="0" err="1" smtClean="0"/>
              <a:t>Grammich</a:t>
            </a:r>
            <a:r>
              <a:rPr lang="en-US" dirty="0" smtClean="0"/>
              <a:t>, C. (2014). Religion and Attitudes Toward Family Planning Issues Among US Adults. </a:t>
            </a:r>
            <a:r>
              <a:rPr lang="en-US" i="1" dirty="0" smtClean="0"/>
              <a:t>Review of Religious Research</a:t>
            </a:r>
            <a:r>
              <a:rPr lang="en-US" dirty="0" smtClean="0"/>
              <a:t>, </a:t>
            </a:r>
            <a:r>
              <a:rPr lang="en-US" i="1" dirty="0" smtClean="0"/>
              <a:t>56</a:t>
            </a:r>
            <a:r>
              <a:rPr lang="en-US" dirty="0" smtClean="0"/>
              <a:t>(2), 161-188.</a:t>
            </a:r>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The Church of Jesus Christ of Latter-Day Saints (2010) Birth Control</a:t>
            </a:r>
            <a:r>
              <a:rPr lang="en-US" i="1" dirty="0" smtClean="0"/>
              <a:t>. </a:t>
            </a:r>
            <a:r>
              <a:rPr lang="en-US" dirty="0" smtClean="0"/>
              <a:t>Retrieved from: </a:t>
            </a:r>
            <a:r>
              <a:rPr lang="en-US" dirty="0" err="1" smtClean="0"/>
              <a:t>https://www.lds.org/topics/birth-control?lang</a:t>
            </a:r>
            <a:r>
              <a:rPr lang="en-US" dirty="0" smtClean="0"/>
              <a:t>=eng</a:t>
            </a:r>
            <a:endParaRPr lang="en-US" baseline="0" dirty="0" smtClean="0"/>
          </a:p>
          <a:p>
            <a:pPr marL="228600" indent="-228600">
              <a:buFont typeface="+mj-lt"/>
              <a:buAutoNum type="arabicPeriod"/>
            </a:pPr>
            <a:r>
              <a:rPr lang="en-US" dirty="0" err="1" smtClean="0"/>
              <a:t>Shahawy</a:t>
            </a:r>
            <a:r>
              <a:rPr lang="en-US" dirty="0" smtClean="0"/>
              <a:t>, S., </a:t>
            </a:r>
            <a:r>
              <a:rPr lang="en-US" dirty="0" err="1" smtClean="0"/>
              <a:t>Deshpande</a:t>
            </a:r>
            <a:r>
              <a:rPr lang="en-US" dirty="0" smtClean="0"/>
              <a:t>, N. A., </a:t>
            </a:r>
            <a:r>
              <a:rPr lang="en-US" dirty="0" err="1" smtClean="0"/>
              <a:t>Nour</a:t>
            </a:r>
            <a:r>
              <a:rPr lang="en-US" dirty="0" smtClean="0"/>
              <a:t>, N. M. (2015). Cross-Cultural Obstetric and Gynecologic Care of Muslim Patients. Obstetrics and gynecology, 126(5), 969-973. </a:t>
            </a:r>
            <a:r>
              <a:rPr lang="en-US" baseline="0" dirty="0" smtClean="0"/>
              <a:t> Cites:  </a:t>
            </a:r>
            <a:r>
              <a:rPr lang="en-US" baseline="0" dirty="0" err="1" smtClean="0"/>
              <a:t>Sachedina</a:t>
            </a:r>
            <a:r>
              <a:rPr lang="en-US" baseline="0" dirty="0" smtClean="0"/>
              <a:t> A, Islamic biomedical ethics, Oxford University Press 2009</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12</a:t>
            </a:fld>
            <a:endParaRPr lang="en-US"/>
          </a:p>
        </p:txBody>
      </p:sp>
    </p:spTree>
    <p:extLst>
      <p:ext uri="{BB962C8B-B14F-4D97-AF65-F5344CB8AC3E}">
        <p14:creationId xmlns:p14="http://schemas.microsoft.com/office/powerpoint/2010/main" val="107016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dirty="0" err="1" smtClean="0"/>
              <a:t>Delendorf</a:t>
            </a:r>
            <a:r>
              <a:rPr lang="en-US" sz="2000" dirty="0" smtClean="0"/>
              <a:t>, C., </a:t>
            </a:r>
            <a:r>
              <a:rPr lang="en-US" sz="2000" dirty="0" err="1" smtClean="0"/>
              <a:t>Biftu</a:t>
            </a:r>
            <a:r>
              <a:rPr lang="en-US" sz="2000" dirty="0" smtClean="0"/>
              <a:t>., &amp; Angeline T. (2016) Improving Contraceptive Counseling through Shared Decision-Making Curriculum. Retrieved from: http://innovating-education.org/2016/03/2743/</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dirty="0" smtClean="0"/>
              <a:t>Gomez, A. M., Fuentes, L., &amp; Allina, A. (2014). Women or LARC first? Reproductive autonomy and the promotion of long-acting reversible contraceptive methods. </a:t>
            </a:r>
            <a:r>
              <a:rPr lang="en-US" sz="2000" i="1" dirty="0" smtClean="0"/>
              <a:t>Perspectives on sexual and reproductive health</a:t>
            </a:r>
            <a:r>
              <a:rPr lang="en-US" sz="2000" dirty="0" smtClean="0"/>
              <a:t>, </a:t>
            </a:r>
            <a:r>
              <a:rPr lang="en-US" sz="2000" i="1" dirty="0" smtClean="0"/>
              <a:t>46</a:t>
            </a:r>
            <a:r>
              <a:rPr lang="en-US" sz="2000" dirty="0" smtClean="0"/>
              <a:t>(3), 171.</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dirty="0" smtClean="0"/>
              <a:t>Jackson, A. V., </a:t>
            </a:r>
            <a:r>
              <a:rPr lang="en-US" sz="2000" dirty="0" err="1" smtClean="0"/>
              <a:t>Karasek</a:t>
            </a:r>
            <a:r>
              <a:rPr lang="en-US" sz="2000" dirty="0" smtClean="0"/>
              <a:t>, D., </a:t>
            </a:r>
            <a:r>
              <a:rPr lang="en-US" sz="2000" dirty="0" err="1" smtClean="0"/>
              <a:t>Dehlendorf</a:t>
            </a:r>
            <a:r>
              <a:rPr lang="en-US" sz="2000" dirty="0" smtClean="0"/>
              <a:t>, C., &amp; Foster, D. G. (2016). Racial and ethnic differences in women's preferences for features of contraceptive methods. </a:t>
            </a:r>
            <a:r>
              <a:rPr lang="en-US" sz="2000" i="1" dirty="0" smtClean="0"/>
              <a:t>Contraception</a:t>
            </a:r>
            <a:r>
              <a:rPr lang="en-US" sz="2000" dirty="0" smtClean="0"/>
              <a:t>, </a:t>
            </a:r>
            <a:r>
              <a:rPr lang="en-US" sz="2000" i="1" dirty="0" smtClean="0"/>
              <a:t>93</a:t>
            </a:r>
            <a:r>
              <a:rPr lang="en-US" sz="2000" dirty="0" smtClean="0"/>
              <a:t>(5), 406-411</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dirty="0" err="1" smtClean="0"/>
              <a:t>Metzl</a:t>
            </a:r>
            <a:r>
              <a:rPr lang="en-US" sz="2000" dirty="0" smtClean="0"/>
              <a:t>, J. M., &amp; Hansen, H. (2014). Structural competency: Theorizing a new medical engagement with stigma and inequality. </a:t>
            </a:r>
            <a:r>
              <a:rPr lang="en-US" sz="2000" i="1" dirty="0" smtClean="0"/>
              <a:t>Social Science &amp; Medicine</a:t>
            </a:r>
            <a:r>
              <a:rPr lang="en-US" sz="2000" dirty="0" smtClean="0"/>
              <a:t>, </a:t>
            </a:r>
            <a:r>
              <a:rPr lang="en-US" sz="2000" i="1" dirty="0" smtClean="0"/>
              <a:t>103</a:t>
            </a:r>
            <a:r>
              <a:rPr lang="en-US" sz="2000" dirty="0" smtClean="0"/>
              <a:t>, 126-133.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smtClean="0"/>
          </a:p>
          <a:p>
            <a:r>
              <a:rPr lang="en-US" sz="2000" dirty="0" smtClean="0"/>
              <a:t>Balsa, A. I., McGuire, T. G., &amp; Meredith, L. S. (2005). Testing for statistical discrimination in health care. </a:t>
            </a:r>
            <a:r>
              <a:rPr lang="en-US" sz="2000" i="1" dirty="0" smtClean="0"/>
              <a:t>Health services research</a:t>
            </a:r>
            <a:r>
              <a:rPr lang="en-US" sz="2000" dirty="0" smtClean="0"/>
              <a:t>, </a:t>
            </a:r>
            <a:r>
              <a:rPr lang="en-US" sz="2000" i="1" dirty="0" smtClean="0"/>
              <a:t>40</a:t>
            </a:r>
            <a:r>
              <a:rPr lang="en-US" sz="2000" dirty="0" smtClean="0"/>
              <a:t>(1), 227-252.</a:t>
            </a:r>
          </a:p>
          <a:p>
            <a:pPr lvl="1"/>
            <a:r>
              <a:rPr lang="en-US" sz="1900" dirty="0" smtClean="0"/>
              <a:t>Using race or other characteristic to inform the likelihood that a patient as a disease (or in the case of contraception that a patient will benefit from a specific form of contraception) </a:t>
            </a:r>
          </a:p>
          <a:p>
            <a:pPr lvl="1"/>
            <a:r>
              <a:rPr lang="en-US" sz="1900" dirty="0" smtClean="0"/>
              <a:t>“</a:t>
            </a:r>
            <a:r>
              <a:rPr lang="en-US" sz="1900" dirty="0" err="1" smtClean="0"/>
              <a:t>r</a:t>
            </a:r>
            <a:r>
              <a:rPr lang="en-US" sz="2000" dirty="0" err="1" smtClean="0"/>
              <a:t>ead[ing</a:t>
            </a:r>
            <a:r>
              <a:rPr lang="en-US" sz="2000" dirty="0" smtClean="0"/>
              <a:t>] the diagnostic signals with more noise from members of minority groups.” (In the case of contraception: language, culture or communication barriers may make it more difficult to understand and fulfill the client’s contraceptive goals. </a:t>
            </a:r>
            <a:endParaRPr lang="en-US" sz="1900"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300" dirty="0" smtClean="0"/>
              <a:t>Online lectures</a:t>
            </a:r>
            <a:r>
              <a:rPr lang="en-US" sz="2300" baseline="0" dirty="0" smtClean="0"/>
              <a:t> explore shared decision making process and include some case studies</a:t>
            </a:r>
            <a:endParaRPr lang="en-US" sz="2300"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30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2300" dirty="0" smtClean="0"/>
              <a:t>http://innovating-education.org/2016/04/improving-contraceptive-counseling-shared-decision-making-approach-new-medical-curriculum/</a:t>
            </a:r>
          </a:p>
          <a:p>
            <a:r>
              <a:rPr lang="en-US" dirty="0" smtClean="0"/>
              <a:t>http://innovating-education.org/2016/03/contraceptive-counseling-responding-to-patient-preferences/</a:t>
            </a:r>
          </a:p>
          <a:p>
            <a:endParaRPr lang="en-US" dirty="0" smtClean="0"/>
          </a:p>
          <a:p>
            <a:pPr marL="4572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400" dirty="0" err="1" smtClean="0"/>
              <a:t>Delendorf</a:t>
            </a:r>
            <a:r>
              <a:rPr lang="en-US" sz="2400" dirty="0" smtClean="0"/>
              <a:t>, C., </a:t>
            </a:r>
            <a:r>
              <a:rPr lang="en-US" sz="2400" dirty="0" err="1" smtClean="0"/>
              <a:t>Biftu</a:t>
            </a:r>
            <a:r>
              <a:rPr lang="en-US" sz="2400" dirty="0" smtClean="0"/>
              <a:t>., &amp; Angeline T. (2016) Improving Contraceptive Counseling through Shared Decision-Making Curriculum. Retrieved from: http://innovating-education.org/2016/03/2743/</a:t>
            </a:r>
          </a:p>
          <a:p>
            <a:pPr marL="4572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400" dirty="0" smtClean="0"/>
              <a:t>Bixby center for Global Reproductive Health (2015) Changing the Conversation: Shared Decision</a:t>
            </a:r>
            <a:r>
              <a:rPr lang="en-US" sz="2400" baseline="0" dirty="0" smtClean="0"/>
              <a:t> Making in Reproductive Health. </a:t>
            </a:r>
            <a:r>
              <a:rPr lang="en-US" sz="2400" i="1" baseline="0" dirty="0" smtClean="0"/>
              <a:t>Innovating education in reproductive health. </a:t>
            </a:r>
            <a:r>
              <a:rPr lang="en-US" sz="2400" i="0" baseline="0" dirty="0" smtClean="0"/>
              <a:t>Retrieved from: http://innovating-education.org/2016/04/changing-the-conversion-shared-decision-making-in-reproductive-health/</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15</a:t>
            </a:fld>
            <a:endParaRPr lang="en-US"/>
          </a:p>
        </p:txBody>
      </p:sp>
    </p:spTree>
    <p:extLst>
      <p:ext uri="{BB962C8B-B14F-4D97-AF65-F5344CB8AC3E}">
        <p14:creationId xmlns:p14="http://schemas.microsoft.com/office/powerpoint/2010/main" val="616806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charset="-128"/>
                <a:cs typeface="ＭＳ Ｐゴシック" charset="-128"/>
              </a:rPr>
              <a:t>Natural Family Planning is the term typically used by Roman Catholic organizations and most resources that use the term NFP will recommend/require that people that use it abstain during their fertile window.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You will notice that your text CT doesn‘t</a:t>
            </a:r>
            <a:r>
              <a:rPr lang="en-US" altLang="ja-JP" dirty="0" smtClean="0">
                <a:ea typeface="ＭＳ Ｐゴシック" charset="-128"/>
                <a:cs typeface="ＭＳ Ｐゴシック" charset="-128"/>
              </a:rPr>
              <a:t> use the term NFP and instead uses the term FAB, FAB typically is used by folks that want to teach the same set of skills, but are comfortable with the use of a barrier method during the fertile window.   </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ea typeface="ＭＳ Ｐゴシック" charset="-128"/>
                <a:cs typeface="ＭＳ Ｐゴシック" charset="-128"/>
              </a:rPr>
              <a:t>Biggs et al </a:t>
            </a:r>
            <a:r>
              <a:rPr lang="en-US" dirty="0" smtClean="0"/>
              <a:t>Surveyed 1,392 women with no history of abortion. Nearly half (46%) of respondents engaged in UI within the past 3 months, mostly owing to barriers accessing birth control (49%), not planning to have sex (45%), and the belief that they could not get pregnant (42%). The most prevalent attitudes about UI were that it "feels better" (42%) or "more natural" (41%). Factors associated with an increased odds of having engaged in UI, included holding the views that UI is okay at certain times, feels better, and is more natural, underestimating the risk of conception from 1 year of UI, experiencing difficulty getting birth control prescriptions, having less than a college education, being ages 20 to 24, and being African American/Black.</a:t>
            </a:r>
            <a:r>
              <a:rPr lang="en-US" b="1" baseline="0" dirty="0" smtClean="0">
                <a:ea typeface="ＭＳ Ｐゴシック" charset="-128"/>
                <a:cs typeface="ＭＳ Ｐゴシック" charset="-128"/>
              </a:rPr>
              <a:t> </a:t>
            </a:r>
          </a:p>
          <a:p>
            <a:endParaRPr lang="en-US" dirty="0" smtClean="0">
              <a:ea typeface="ＭＳ Ｐゴシック" charset="-128"/>
              <a:cs typeface="ＭＳ Ｐゴシック" charset="-128"/>
            </a:endParaRPr>
          </a:p>
          <a:p>
            <a:pPr marL="228600" indent="-228600">
              <a:buFont typeface="+mj-lt"/>
              <a:buAutoNum type="arabicPeriod"/>
            </a:pPr>
            <a:r>
              <a:rPr lang="en-US" dirty="0" smtClean="0"/>
              <a:t>Stanford, J., </a:t>
            </a:r>
            <a:r>
              <a:rPr lang="en-US" dirty="0" err="1" smtClean="0"/>
              <a:t>Lemaire</a:t>
            </a:r>
            <a:r>
              <a:rPr lang="en-US" dirty="0" smtClean="0"/>
              <a:t>, J., &amp; Thurman, P. (1998). Women's interest in natural family planning. </a:t>
            </a:r>
            <a:r>
              <a:rPr lang="en-US" i="1" dirty="0" smtClean="0"/>
              <a:t>The Journal of family practice</a:t>
            </a:r>
            <a:r>
              <a:rPr lang="en-US" dirty="0" smtClean="0"/>
              <a:t>, </a:t>
            </a:r>
            <a:r>
              <a:rPr lang="en-US" i="1" dirty="0" smtClean="0"/>
              <a:t>46</a:t>
            </a:r>
            <a:r>
              <a:rPr lang="en-US" dirty="0" smtClean="0"/>
              <a:t>(1), 65-71</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Leonard, C. J., </a:t>
            </a:r>
            <a:r>
              <a:rPr lang="en-US" dirty="0" err="1" smtClean="0"/>
              <a:t>Chavira</a:t>
            </a:r>
            <a:r>
              <a:rPr lang="en-US" dirty="0" smtClean="0"/>
              <a:t>, W., </a:t>
            </a:r>
            <a:r>
              <a:rPr lang="en-US" dirty="0" err="1" smtClean="0"/>
              <a:t>Coonrod</a:t>
            </a:r>
            <a:r>
              <a:rPr lang="en-US" dirty="0" smtClean="0"/>
              <a:t>, D. V., Hart, K. W., &amp; Bay, R. C. (2006). Survey of attitudes regarding natural family planning in an urban Hispanic population. </a:t>
            </a:r>
            <a:r>
              <a:rPr lang="en-US" i="1" dirty="0" smtClean="0"/>
              <a:t>Contraception</a:t>
            </a:r>
            <a:r>
              <a:rPr lang="en-US" dirty="0" smtClean="0"/>
              <a:t>, </a:t>
            </a:r>
            <a:r>
              <a:rPr lang="en-US" i="1" dirty="0" smtClean="0"/>
              <a:t>74</a:t>
            </a:r>
            <a:r>
              <a:rPr lang="en-US" dirty="0" smtClean="0"/>
              <a:t>(4), 313-317.</a:t>
            </a:r>
            <a:endParaRPr lang="en-US" dirty="0" smtClean="0">
              <a:ea typeface="ＭＳ Ｐゴシック" charset="-128"/>
              <a:cs typeface="ＭＳ Ｐゴシック" charset="-128"/>
            </a:endParaRPr>
          </a:p>
          <a:p>
            <a:pPr marL="228600" indent="-228600">
              <a:buFont typeface="+mj-lt"/>
              <a:buAutoNum type="arabicPeriod"/>
            </a:pPr>
            <a:r>
              <a:rPr lang="en-US" sz="1200" b="0" i="0" u="none" strike="noStrike" kern="1200" dirty="0" err="1" smtClean="0">
                <a:solidFill>
                  <a:schemeClr val="tx1"/>
                </a:solidFill>
                <a:latin typeface="+mn-lt"/>
                <a:ea typeface="+mn-ea"/>
                <a:cs typeface="+mn-cs"/>
              </a:rPr>
              <a:t>Nettleman</a:t>
            </a:r>
            <a:r>
              <a:rPr lang="en-US" sz="1200" b="0" i="0" u="none" strike="noStrike" kern="1200" dirty="0" smtClean="0">
                <a:solidFill>
                  <a:schemeClr val="tx1"/>
                </a:solidFill>
                <a:latin typeface="+mn-lt"/>
                <a:ea typeface="+mn-ea"/>
                <a:cs typeface="+mn-cs"/>
              </a:rPr>
              <a:t>, M D, Chung, H, Brewer, J, et al. (2007). Reasons for unprotected intercourse: analysis of the PRAMS survey. Contraception, 75(5), 361-6.</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Biggs, M. A., </a:t>
            </a:r>
            <a:r>
              <a:rPr lang="en-US" dirty="0" err="1" smtClean="0"/>
              <a:t>Karasek</a:t>
            </a:r>
            <a:r>
              <a:rPr lang="en-US" dirty="0" smtClean="0"/>
              <a:t>, D., &amp; Foster, D. G. (2012). Unprotected intercourse among women wanting to avoid pregnancy: attitudes, behaviors, and beliefs. </a:t>
            </a:r>
            <a:r>
              <a:rPr lang="en-US" i="1" dirty="0" smtClean="0"/>
              <a:t>Women's Health Issues</a:t>
            </a:r>
            <a:r>
              <a:rPr lang="en-US" dirty="0" smtClean="0"/>
              <a:t>, </a:t>
            </a:r>
            <a:r>
              <a:rPr lang="en-US" i="1" dirty="0" smtClean="0"/>
              <a:t>22</a:t>
            </a:r>
            <a:r>
              <a:rPr lang="en-US" dirty="0" smtClean="0"/>
              <a:t>(3), e311-e318.</a:t>
            </a:r>
          </a:p>
          <a:p>
            <a:pPr marL="228600" indent="-228600">
              <a:buFont typeface="+mj-lt"/>
              <a:buNone/>
            </a:pPr>
            <a:r>
              <a:rPr lang="en-US" sz="1200" b="0" i="0" u="none" strike="noStrike" kern="1200" dirty="0" smtClean="0">
                <a:solidFill>
                  <a:schemeClr val="tx1"/>
                </a:solidFill>
                <a:latin typeface="+mn-lt"/>
                <a:ea typeface="+mn-ea"/>
                <a:cs typeface="+mn-cs"/>
              </a:rPr>
              <a:t>  </a:t>
            </a:r>
          </a:p>
          <a:p>
            <a:endParaRPr lang="en-US" altLang="ja-JP" dirty="0" smtClean="0">
              <a:ea typeface="ＭＳ Ｐゴシック" charset="-128"/>
              <a:cs typeface="ＭＳ Ｐゴシック" charset="-128"/>
            </a:endParaRPr>
          </a:p>
          <a:p>
            <a:endParaRPr lang="en-US" altLang="ja-JP" baseline="0" dirty="0" smtClean="0">
              <a:ea typeface="ＭＳ Ｐゴシック" charset="-128"/>
              <a:cs typeface="ＭＳ Ｐゴシック" charset="-128"/>
            </a:endParaRPr>
          </a:p>
          <a:p>
            <a:endParaRPr lang="en-US" altLang="ja-JP" dirty="0" smtClean="0">
              <a:ea typeface="ＭＳ Ｐゴシック" charset="-128"/>
              <a:cs typeface="ＭＳ Ｐゴシック" charset="-128"/>
            </a:endParaRPr>
          </a:p>
          <a:p>
            <a:endParaRPr lang="en-US" altLang="ja-JP" dirty="0" smtClean="0">
              <a:ea typeface="ＭＳ Ｐゴシック" charset="-128"/>
              <a:cs typeface="ＭＳ Ｐゴシック" charset="-128"/>
            </a:endParaRPr>
          </a:p>
          <a:p>
            <a:endParaRPr lang="en-US" altLang="ja-JP" dirty="0" smtClean="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Methods are quite effective.  Great review paper published</a:t>
            </a:r>
            <a:r>
              <a:rPr lang="en-US" sz="1200" kern="1200" baseline="0" dirty="0" smtClean="0">
                <a:solidFill>
                  <a:schemeClr val="tx1"/>
                </a:solidFill>
                <a:latin typeface="+mn-lt"/>
                <a:ea typeface="+mn-ea"/>
                <a:cs typeface="+mn-cs"/>
              </a:rPr>
              <a:t> in 2013 in </a:t>
            </a:r>
            <a:r>
              <a:rPr lang="en-US" i="1" dirty="0" smtClean="0"/>
              <a:t>Osteopathic Family Physician</a:t>
            </a:r>
            <a:r>
              <a:rPr lang="en-US" sz="1200" kern="1200" baseline="0" dirty="0" smtClean="0">
                <a:solidFill>
                  <a:schemeClr val="tx1"/>
                </a:solidFill>
                <a:latin typeface="+mn-lt"/>
                <a:ea typeface="+mn-ea"/>
                <a:cs typeface="+mn-cs"/>
              </a:rPr>
              <a:t> titled </a:t>
            </a:r>
            <a:r>
              <a:rPr lang="en-US" sz="1200" i="1" kern="1200" dirty="0" smtClean="0">
                <a:solidFill>
                  <a:schemeClr val="tx1"/>
                </a:solidFill>
                <a:latin typeface="+mn-lt"/>
                <a:ea typeface="+mn-ea"/>
                <a:cs typeface="+mn-cs"/>
              </a:rPr>
              <a:t>Fertility awareness-based methods of family planning: A review of effectiveness for avoiding pregnancy using SORT. </a:t>
            </a:r>
          </a:p>
          <a:p>
            <a:endParaRPr lang="en-US" sz="1200" i="1"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This table lists all</a:t>
            </a:r>
            <a:r>
              <a:rPr lang="en-US" sz="1200" i="0" kern="1200" baseline="0" dirty="0" smtClean="0">
                <a:solidFill>
                  <a:schemeClr val="tx1"/>
                </a:solidFill>
                <a:latin typeface="+mn-lt"/>
                <a:ea typeface="+mn-ea"/>
                <a:cs typeface="+mn-cs"/>
              </a:rPr>
              <a:t> studies deemed of good quality - prospective cohort studies -  on FAB methods showing pregnancy rates with correct use and typical use.  These pregnancy rates compare well with rates for barrier methods and even with some hormonal methods.  </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Note that the failure rate with typical use for the </a:t>
            </a:r>
            <a:r>
              <a:rPr lang="en-US" sz="1200" i="0" kern="1200" baseline="0" dirty="0" err="1" smtClean="0">
                <a:solidFill>
                  <a:schemeClr val="tx1"/>
                </a:solidFill>
                <a:latin typeface="+mn-lt"/>
                <a:ea typeface="+mn-ea"/>
                <a:cs typeface="+mn-cs"/>
              </a:rPr>
              <a:t>symptothermal</a:t>
            </a:r>
            <a:r>
              <a:rPr lang="en-US" sz="1200" i="0" kern="1200" baseline="0" dirty="0" smtClean="0">
                <a:solidFill>
                  <a:schemeClr val="tx1"/>
                </a:solidFill>
                <a:latin typeface="+mn-lt"/>
                <a:ea typeface="+mn-ea"/>
                <a:cs typeface="+mn-cs"/>
              </a:rPr>
              <a:t> method is quite low, at around 2%, and that the SDM and </a:t>
            </a:r>
            <a:r>
              <a:rPr lang="en-US" sz="1200" i="0" kern="1200" baseline="0" dirty="0" err="1" smtClean="0">
                <a:solidFill>
                  <a:schemeClr val="tx1"/>
                </a:solidFill>
                <a:latin typeface="+mn-lt"/>
                <a:ea typeface="+mn-ea"/>
                <a:cs typeface="+mn-cs"/>
              </a:rPr>
              <a:t>twoday</a:t>
            </a:r>
            <a:r>
              <a:rPr lang="en-US" sz="1200" i="0" kern="1200" baseline="0" dirty="0" smtClean="0">
                <a:solidFill>
                  <a:schemeClr val="tx1"/>
                </a:solidFill>
                <a:latin typeface="+mn-lt"/>
                <a:ea typeface="+mn-ea"/>
                <a:cs typeface="+mn-cs"/>
              </a:rPr>
              <a:t> methods are nearly as effective as the OCP and more effective than condom use</a:t>
            </a:r>
          </a:p>
          <a:p>
            <a:endParaRPr lang="en-US" sz="120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latin typeface="+mn-lt"/>
                <a:ea typeface="+mn-ea"/>
                <a:cs typeface="+mn-cs"/>
              </a:rPr>
              <a:t>Keep in mind that the pregnancy rate with NO contraceptive use for a year would be around 80%</a:t>
            </a:r>
            <a:endParaRPr lang="en-US" sz="1200" i="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228600" indent="-228600">
              <a:buFont typeface="+mj-lt"/>
              <a:buAutoNum type="arabicPeriod"/>
            </a:pPr>
            <a:r>
              <a:rPr lang="en-US" dirty="0" err="1" smtClean="0"/>
              <a:t>Manhart</a:t>
            </a:r>
            <a:r>
              <a:rPr lang="en-US" dirty="0" smtClean="0"/>
              <a:t>, M. D., Duane, M., Lind, A., Sinai, I., &amp; Golden-</a:t>
            </a:r>
            <a:r>
              <a:rPr lang="en-US" dirty="0" err="1" smtClean="0"/>
              <a:t>Tevald</a:t>
            </a:r>
            <a:r>
              <a:rPr lang="en-US" dirty="0" smtClean="0"/>
              <a:t>, J. (2013). Fertility awareness-based methods of family planning: a review of effectiveness for avoiding pregnancy using SORT. </a:t>
            </a:r>
            <a:r>
              <a:rPr lang="en-US" i="1" dirty="0" smtClean="0"/>
              <a:t>Osteopathic Family Physician</a:t>
            </a:r>
            <a:r>
              <a:rPr lang="en-US" dirty="0" smtClean="0"/>
              <a:t>, </a:t>
            </a:r>
            <a:r>
              <a:rPr lang="en-US" i="1" dirty="0" smtClean="0"/>
              <a:t>5</a:t>
            </a:r>
            <a:r>
              <a:rPr lang="en-US" dirty="0" smtClean="0"/>
              <a:t>(1), 2-8.</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smtClean="0"/>
              <a:t>Hatcher, R., </a:t>
            </a:r>
            <a:r>
              <a:rPr lang="en-US" sz="1200" dirty="0" err="1" smtClean="0"/>
              <a:t>Trussell</a:t>
            </a:r>
            <a:r>
              <a:rPr lang="en-US" sz="1200" dirty="0" smtClean="0"/>
              <a:t>, J., Nelson, A., Cates, W., </a:t>
            </a:r>
            <a:r>
              <a:rPr lang="en-US" sz="1200" dirty="0" err="1" smtClean="0"/>
              <a:t>Kowal</a:t>
            </a:r>
            <a:r>
              <a:rPr lang="en-US" sz="1200" dirty="0" smtClean="0"/>
              <a:t>, D., &amp; </a:t>
            </a:r>
            <a:r>
              <a:rPr lang="en-US" sz="1200" dirty="0" err="1" smtClean="0"/>
              <a:t>Policar</a:t>
            </a:r>
            <a:r>
              <a:rPr lang="en-US" sz="1200" dirty="0" smtClean="0"/>
              <a:t>, M., (2011). Contraceptive Technology. Ardent Media.</a:t>
            </a:r>
          </a:p>
          <a:p>
            <a:endParaRPr lang="en-US"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15B024E-54DA-AF43-8523-706A0D88E04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 representative of the current research or the diversity of methods.</a:t>
            </a:r>
          </a:p>
          <a:p>
            <a:endParaRPr lang="en-US" dirty="0" smtClean="0"/>
          </a:p>
          <a:p>
            <a:pPr marL="228600" indent="-228600">
              <a:buFont typeface="+mj-lt"/>
              <a:buAutoNum type="arabicPeriod"/>
            </a:pPr>
            <a:r>
              <a:rPr lang="en-US" dirty="0" smtClean="0"/>
              <a:t>Center for Disease</a:t>
            </a:r>
            <a:r>
              <a:rPr lang="en-US" baseline="0" dirty="0" smtClean="0"/>
              <a:t> Control and Prevention (CDC) (2016) Effectiveness of Contraceptive Methods. </a:t>
            </a:r>
            <a:r>
              <a:rPr lang="en-US" i="1" baseline="0" dirty="0" smtClean="0"/>
              <a:t>Contraception. </a:t>
            </a:r>
            <a:r>
              <a:rPr lang="en-US" i="0" baseline="0" dirty="0" smtClean="0"/>
              <a:t>Retrieved from:</a:t>
            </a:r>
            <a:r>
              <a:rPr lang="en-US" baseline="0" dirty="0" smtClean="0"/>
              <a:t> </a:t>
            </a:r>
            <a:r>
              <a:rPr lang="en-US" dirty="0" smtClean="0"/>
              <a:t> </a:t>
            </a:r>
            <a:r>
              <a:rPr lang="en-US" dirty="0" err="1" smtClean="0"/>
              <a:t>http://www.cdc.gov/reproductivehealth/UnintendedPregnancy/Contraception.htm</a:t>
            </a:r>
            <a:r>
              <a:rPr lang="en-US" dirty="0" smtClean="0"/>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www.newsweek.com</a:t>
            </a:r>
            <a:r>
              <a:rPr lang="en-US" smtClean="0"/>
              <a:t>/trump-replace-birth-control-fertility-awareness-leaked-document-689840</a:t>
            </a:r>
            <a:endParaRPr lang="en-US"/>
          </a:p>
        </p:txBody>
      </p:sp>
      <p:sp>
        <p:nvSpPr>
          <p:cNvPr id="4" name="Slide Number Placeholder 3"/>
          <p:cNvSpPr>
            <a:spLocks noGrp="1"/>
          </p:cNvSpPr>
          <p:nvPr>
            <p:ph type="sldNum" sz="quarter" idx="10"/>
          </p:nvPr>
        </p:nvSpPr>
        <p:spPr/>
        <p:txBody>
          <a:bodyPr/>
          <a:lstStyle/>
          <a:p>
            <a:fld id="{E15B024E-54DA-AF43-8523-706A0D88E047}" type="slidenum">
              <a:rPr lang="en-US" smtClean="0"/>
              <a:pPr/>
              <a:t>21</a:t>
            </a:fld>
            <a:endParaRPr lang="en-US"/>
          </a:p>
        </p:txBody>
      </p:sp>
    </p:spTree>
    <p:extLst>
      <p:ext uri="{BB962C8B-B14F-4D97-AF65-F5344CB8AC3E}">
        <p14:creationId xmlns:p14="http://schemas.microsoft.com/office/powerpoint/2010/main" val="1901392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number is proposed</a:t>
            </a:r>
            <a:r>
              <a:rPr lang="en-US" baseline="0" dirty="0" smtClean="0"/>
              <a:t> by the </a:t>
            </a:r>
            <a:r>
              <a:rPr lang="en-US" baseline="0" dirty="0" err="1" smtClean="0"/>
              <a:t>Trussel</a:t>
            </a:r>
            <a:r>
              <a:rPr lang="en-US" baseline="0" dirty="0" smtClean="0"/>
              <a:t> in contraceptive tech. (p780). The number is based on data from 1995 and 2002 National Surveys of  Family Growth these </a:t>
            </a:r>
            <a:r>
              <a:rPr lang="en-US" b="1" baseline="0" dirty="0" smtClean="0"/>
              <a:t>retrospective survey</a:t>
            </a:r>
            <a:r>
              <a:rPr lang="en-US" baseline="0" dirty="0" smtClean="0"/>
              <a:t>s asked women to </a:t>
            </a:r>
            <a:r>
              <a:rPr lang="en-US" b="1" baseline="0" dirty="0" smtClean="0"/>
              <a:t>recall which method they were using at the time of unintended pregnancy </a:t>
            </a:r>
            <a:endParaRPr lang="en-US" dirty="0" smtClean="0"/>
          </a:p>
          <a:p>
            <a:endParaRPr lang="en-US" dirty="0" smtClean="0"/>
          </a:p>
          <a:p>
            <a:r>
              <a:rPr lang="en-US" dirty="0" smtClean="0"/>
              <a:t>These </a:t>
            </a:r>
            <a:r>
              <a:rPr lang="en-US" dirty="0" smtClean="0"/>
              <a:t>estimates</a:t>
            </a:r>
            <a:r>
              <a:rPr lang="en-US" baseline="0" dirty="0" smtClean="0"/>
              <a:t> of pregnant rate are from 1995 and 2002 national survey of family growth, these </a:t>
            </a:r>
            <a:r>
              <a:rPr lang="en-US" b="1" baseline="0" dirty="0" smtClean="0"/>
              <a:t>retrospective survey</a:t>
            </a:r>
            <a:r>
              <a:rPr lang="en-US" baseline="0" dirty="0" smtClean="0"/>
              <a:t>s asked women to </a:t>
            </a:r>
            <a:r>
              <a:rPr lang="en-US" b="1" baseline="0" dirty="0" smtClean="0"/>
              <a:t>recall which method they were using at the time of unintended pregnancy </a:t>
            </a:r>
            <a:endParaRPr lang="en-US" b="1"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this number, all NFP methods are pooled, then adjusted to account for underreporting of abortion, and an estimated unintended pregnancy rate is generated.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228600" indent="-228600">
              <a:buFont typeface="+mj-lt"/>
              <a:buAutoNum type="arabicPeriod"/>
            </a:pPr>
            <a:r>
              <a:rPr lang="en-US" dirty="0" smtClean="0"/>
              <a:t>Duane, M., Motley, R., &amp; </a:t>
            </a:r>
            <a:r>
              <a:rPr lang="en-US" dirty="0" err="1" smtClean="0"/>
              <a:t>Manhart</a:t>
            </a:r>
            <a:r>
              <a:rPr lang="en-US" dirty="0" smtClean="0"/>
              <a:t>, M. (2013). Physicians need more education about natural family planning. </a:t>
            </a:r>
            <a:r>
              <a:rPr lang="en-US" i="1" dirty="0" smtClean="0"/>
              <a:t>American family physician</a:t>
            </a:r>
            <a:r>
              <a:rPr lang="en-US" dirty="0" smtClean="0"/>
              <a:t>, </a:t>
            </a:r>
            <a:r>
              <a:rPr lang="en-US" i="1" dirty="0" smtClean="0"/>
              <a:t>88</a:t>
            </a:r>
            <a:r>
              <a:rPr lang="en-US" dirty="0" smtClean="0"/>
              <a:t>(3), </a:t>
            </a:r>
            <a:r>
              <a:rPr lang="en-US" dirty="0" smtClean="0"/>
              <a:t>158-9</a:t>
            </a:r>
          </a:p>
          <a:p>
            <a:pPr marL="228600" indent="-228600">
              <a:buFont typeface="+mj-lt"/>
              <a:buAutoNum type="arabicPeriod"/>
            </a:pPr>
            <a:r>
              <a:rPr lang="en-US" dirty="0" err="1" smtClean="0"/>
              <a:t>Dumitru</a:t>
            </a:r>
            <a:r>
              <a:rPr lang="en-US" dirty="0" smtClean="0"/>
              <a:t>, A. M., &amp; Duane, M. (2016). Behavioral Methods of Family Planning: A Comparative Study of Efficacy and Safety of Fertility Awareness Based Methods and Birth Control Pills. </a:t>
            </a:r>
            <a:r>
              <a:rPr lang="en-US" i="1" dirty="0" smtClean="0"/>
              <a:t>Issues L. &amp; Med.</a:t>
            </a:r>
            <a:r>
              <a:rPr lang="en-US" dirty="0" smtClean="0"/>
              <a:t>, </a:t>
            </a:r>
            <a:r>
              <a:rPr lang="en-US" i="1" dirty="0" smtClean="0"/>
              <a:t>31</a:t>
            </a:r>
            <a:r>
              <a:rPr lang="en-US" dirty="0" smtClean="0"/>
              <a:t>, 205.</a:t>
            </a:r>
            <a:endParaRPr lang="en-US" dirty="0" smtClean="0"/>
          </a:p>
          <a:p>
            <a:pPr marL="228600" indent="-228600">
              <a:buFont typeface="+mj-lt"/>
              <a:buAutoNum type="arabicPeriod"/>
            </a:pPr>
            <a:r>
              <a:rPr lang="en-US" dirty="0" smtClean="0"/>
              <a:t>Contraceptive Tech:</a:t>
            </a:r>
            <a:r>
              <a:rPr lang="en-US" baseline="0" dirty="0" smtClean="0"/>
              <a:t> p 780 &amp; p47</a:t>
            </a:r>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Frank-Herrmann,</a:t>
            </a:r>
            <a:r>
              <a:rPr lang="en-US" sz="1200" kern="1200" baseline="0" dirty="0" smtClean="0">
                <a:solidFill>
                  <a:schemeClr val="tx1"/>
                </a:solidFill>
                <a:effectLst/>
                <a:latin typeface="+mn-lt"/>
                <a:ea typeface="+mn-ea"/>
                <a:cs typeface="+mn-cs"/>
              </a:rPr>
              <a:t> P., </a:t>
            </a:r>
            <a:r>
              <a:rPr lang="en-US" sz="1200" kern="1200" dirty="0" err="1" smtClean="0">
                <a:solidFill>
                  <a:schemeClr val="tx1"/>
                </a:solidFill>
                <a:effectLst/>
                <a:latin typeface="+mn-lt"/>
                <a:ea typeface="+mn-ea"/>
                <a:cs typeface="+mn-cs"/>
              </a:rPr>
              <a:t>Heil</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Gnoth</a:t>
            </a:r>
            <a:r>
              <a:rPr lang="en-US" sz="1200" kern="1200" dirty="0" smtClean="0">
                <a:solidFill>
                  <a:schemeClr val="tx1"/>
                </a:solidFill>
                <a:effectLst/>
                <a:latin typeface="+mn-lt"/>
                <a:ea typeface="+mn-ea"/>
                <a:cs typeface="+mn-cs"/>
              </a:rPr>
              <a:t>, C., Toledo, E., </a:t>
            </a:r>
            <a:r>
              <a:rPr lang="en-US" sz="1200" kern="1200" dirty="0" err="1" smtClean="0">
                <a:solidFill>
                  <a:schemeClr val="tx1"/>
                </a:solidFill>
                <a:effectLst/>
                <a:latin typeface="+mn-lt"/>
                <a:ea typeface="+mn-ea"/>
                <a:cs typeface="+mn-cs"/>
              </a:rPr>
              <a:t>Baur</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Pyper</a:t>
            </a:r>
            <a:r>
              <a:rPr lang="en-US" sz="1200" kern="1200" dirty="0" smtClean="0">
                <a:solidFill>
                  <a:schemeClr val="tx1"/>
                </a:solidFill>
                <a:effectLst/>
                <a:latin typeface="+mn-lt"/>
                <a:ea typeface="+mn-ea"/>
                <a:cs typeface="+mn-cs"/>
              </a:rPr>
              <a:t>, C., </a:t>
            </a:r>
            <a:r>
              <a:rPr lang="en-US" sz="1200" kern="1200" dirty="0" err="1" smtClean="0">
                <a:solidFill>
                  <a:schemeClr val="tx1"/>
                </a:solidFill>
                <a:effectLst/>
                <a:latin typeface="+mn-lt"/>
                <a:ea typeface="+mn-ea"/>
                <a:cs typeface="+mn-cs"/>
              </a:rPr>
              <a:t>Jenetzky</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Strowitzki</a:t>
            </a:r>
            <a:r>
              <a:rPr lang="en-US" sz="1200" kern="1200" dirty="0" smtClean="0">
                <a:solidFill>
                  <a:schemeClr val="tx1"/>
                </a:solidFill>
                <a:effectLst/>
                <a:latin typeface="+mn-lt"/>
                <a:ea typeface="+mn-ea"/>
                <a:cs typeface="+mn-cs"/>
              </a:rPr>
              <a:t>, T., &amp; Freund,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 (2007)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effectiveness of a fertility awareness based method to avoid pregnancy in relation to a couple’s sexual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during the fertile time: a prospective longitudinal study </a:t>
            </a:r>
            <a:r>
              <a:rPr lang="fr-FR" sz="1200" i="1" kern="1200" dirty="0" err="1" smtClean="0">
                <a:solidFill>
                  <a:schemeClr val="tx1"/>
                </a:solidFill>
                <a:effectLst/>
                <a:latin typeface="+mn-lt"/>
                <a:ea typeface="+mn-ea"/>
                <a:cs typeface="+mn-cs"/>
              </a:rPr>
              <a:t>Human</a:t>
            </a:r>
            <a:r>
              <a:rPr lang="fr-FR" sz="1200" i="1" kern="1200" dirty="0" smtClean="0">
                <a:solidFill>
                  <a:schemeClr val="tx1"/>
                </a:solidFill>
                <a:effectLst/>
                <a:latin typeface="+mn-lt"/>
                <a:ea typeface="+mn-ea"/>
                <a:cs typeface="+mn-cs"/>
              </a:rPr>
              <a:t> Reproduction</a:t>
            </a:r>
            <a:r>
              <a:rPr lang="fr-FR" sz="1200" kern="1200" dirty="0" smtClean="0">
                <a:solidFill>
                  <a:schemeClr val="tx1"/>
                </a:solidFill>
                <a:effectLst/>
                <a:latin typeface="+mn-lt"/>
                <a:ea typeface="+mn-ea"/>
                <a:cs typeface="+mn-cs"/>
              </a:rPr>
              <a:t> 22(5) 1310–1319</a:t>
            </a:r>
            <a:endParaRPr lang="fr-FR"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22</a:t>
            </a:fld>
            <a:endParaRPr lang="en-US"/>
          </a:p>
        </p:txBody>
      </p:sp>
    </p:spTree>
    <p:extLst>
      <p:ext uri="{BB962C8B-B14F-4D97-AF65-F5344CB8AC3E}">
        <p14:creationId xmlns:p14="http://schemas.microsoft.com/office/powerpoint/2010/main" val="1586172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dirty="0" smtClean="0"/>
              <a:t>Duane</a:t>
            </a:r>
            <a:r>
              <a:rPr lang="en-US" dirty="0" smtClean="0"/>
              <a:t>, M., Motley, R., &amp; Manhart, M. (2013). Physicians need more education about natural family planning. </a:t>
            </a:r>
            <a:r>
              <a:rPr lang="en-US" i="1" dirty="0" smtClean="0"/>
              <a:t>American family physician</a:t>
            </a:r>
            <a:r>
              <a:rPr lang="en-US" dirty="0" smtClean="0"/>
              <a:t>, </a:t>
            </a:r>
            <a:r>
              <a:rPr lang="en-US" i="1" dirty="0" smtClean="0"/>
              <a:t>88</a:t>
            </a:r>
            <a:r>
              <a:rPr lang="en-US" dirty="0" smtClean="0"/>
              <a:t>(3), </a:t>
            </a:r>
            <a:r>
              <a:rPr lang="en-US" dirty="0" smtClean="0"/>
              <a:t>158-9</a:t>
            </a:r>
          </a:p>
          <a:p>
            <a:pPr marL="228600" indent="-228600">
              <a:buFont typeface="+mj-lt"/>
              <a:buAutoNum type="arabicPeriod"/>
            </a:pPr>
            <a:r>
              <a:rPr lang="en-US" dirty="0" smtClean="0"/>
              <a:t>Vandenberg, R., &amp; Schneider, R. (2016). Osteopathic family medicine resident’s knowledge, views, &amp; management of natural family planning. </a:t>
            </a:r>
            <a:r>
              <a:rPr lang="en-US" i="1" dirty="0" smtClean="0"/>
              <a:t>Osteopath Family Physician</a:t>
            </a:r>
            <a:r>
              <a:rPr lang="en-US" dirty="0" smtClean="0"/>
              <a:t>, </a:t>
            </a:r>
            <a:r>
              <a:rPr lang="en-US" i="1" dirty="0" smtClean="0"/>
              <a:t>8</a:t>
            </a:r>
            <a:r>
              <a:rPr lang="en-US" dirty="0" smtClean="0"/>
              <a:t>(2), 18-21.</a:t>
            </a:r>
            <a:endParaRPr lang="en-US" dirty="0" smtClean="0"/>
          </a:p>
          <a:p>
            <a:pPr marL="228600" indent="-228600">
              <a:buFont typeface="+mj-lt"/>
              <a:buAutoNum type="arabicPeriod"/>
            </a:pPr>
            <a:r>
              <a:rPr lang="en-US" dirty="0" smtClean="0"/>
              <a:t>Stanford, J., </a:t>
            </a:r>
            <a:r>
              <a:rPr lang="en-US" dirty="0" err="1" smtClean="0"/>
              <a:t>Lemaire</a:t>
            </a:r>
            <a:r>
              <a:rPr lang="en-US" dirty="0" smtClean="0"/>
              <a:t>, J., &amp; Thurman, P. (1998). Women's interest in natural family planning. </a:t>
            </a:r>
            <a:r>
              <a:rPr lang="en-US" i="1" dirty="0" smtClean="0"/>
              <a:t>The Journal of family practice</a:t>
            </a:r>
            <a:r>
              <a:rPr lang="en-US" dirty="0" smtClean="0"/>
              <a:t>, </a:t>
            </a:r>
            <a:r>
              <a:rPr lang="en-US" i="1" dirty="0" smtClean="0"/>
              <a:t>46</a:t>
            </a:r>
            <a:r>
              <a:rPr lang="en-US" dirty="0" smtClean="0"/>
              <a:t>(1), 65-71</a:t>
            </a:r>
          </a:p>
          <a:p>
            <a:pPr marL="228600" indent="-228600">
              <a:buFont typeface="+mj-lt"/>
              <a:buAutoNum type="arabicPeriod"/>
            </a:pPr>
            <a:r>
              <a:rPr lang="en-US" dirty="0" smtClean="0"/>
              <a:t>Kelly, P. J., Witt, J., </a:t>
            </a:r>
            <a:r>
              <a:rPr lang="en-US" dirty="0" err="1" smtClean="0"/>
              <a:t>McEvers</a:t>
            </a:r>
            <a:r>
              <a:rPr lang="en-US" dirty="0" smtClean="0"/>
              <a:t>, K., Enriquez, M., </a:t>
            </a:r>
            <a:r>
              <a:rPr lang="en-US" dirty="0" err="1" smtClean="0"/>
              <a:t>Abshier</a:t>
            </a:r>
            <a:r>
              <a:rPr lang="en-US" dirty="0" smtClean="0"/>
              <a:t>, P., Vasquez, M., &amp; McGee, E. (2012). Clinician perceptions of providing natural family planning methods in Title X funded clinics. </a:t>
            </a:r>
            <a:r>
              <a:rPr lang="en-US" i="1" dirty="0" smtClean="0"/>
              <a:t>Journal of Midwifery &amp; Women’s Health</a:t>
            </a:r>
            <a:r>
              <a:rPr lang="en-US" dirty="0" smtClean="0"/>
              <a:t>, </a:t>
            </a:r>
            <a:r>
              <a:rPr lang="en-US" i="1" dirty="0" smtClean="0"/>
              <a:t>57</a:t>
            </a:r>
            <a:r>
              <a:rPr lang="en-US" dirty="0" smtClean="0"/>
              <a:t>(1), 35-42.</a:t>
            </a:r>
          </a:p>
          <a:p>
            <a:endParaRPr lang="en-US" dirty="0"/>
          </a:p>
        </p:txBody>
      </p:sp>
      <p:sp>
        <p:nvSpPr>
          <p:cNvPr id="4" name="Slide Number Placeholder 3"/>
          <p:cNvSpPr>
            <a:spLocks noGrp="1"/>
          </p:cNvSpPr>
          <p:nvPr>
            <p:ph type="sldNum" sz="quarter" idx="10"/>
          </p:nvPr>
        </p:nvSpPr>
        <p:spPr/>
        <p:txBody>
          <a:bodyPr/>
          <a:lstStyle/>
          <a:p>
            <a:pPr>
              <a:defRPr/>
            </a:pPr>
            <a:fld id="{68F0214E-8EA1-604C-A6C1-223B098E0521}" type="slidenum">
              <a:rPr lang="en-US" smtClean="0"/>
              <a:pPr>
                <a:defRPr/>
              </a:pPr>
              <a:t>23</a:t>
            </a:fld>
            <a:endParaRPr lang="en-US"/>
          </a:p>
        </p:txBody>
      </p:sp>
    </p:spTree>
    <p:extLst>
      <p:ext uri="{BB962C8B-B14F-4D97-AF65-F5344CB8AC3E}">
        <p14:creationId xmlns:p14="http://schemas.microsoft.com/office/powerpoint/2010/main" val="88024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rtl="0" fontAlgn="base"/>
            <a:r>
              <a:rPr lang="en-US" sz="1200" b="1" i="0" u="none" strike="noStrike" kern="1200" dirty="0" smtClean="0">
                <a:solidFill>
                  <a:schemeClr val="tx1"/>
                </a:solidFill>
                <a:latin typeface="+mn-lt"/>
                <a:ea typeface="+mn-ea"/>
                <a:cs typeface="+mn-cs"/>
              </a:rPr>
              <a:t>FSH and LH </a:t>
            </a:r>
            <a:r>
              <a:rPr lang="en-US" sz="1200" b="0" i="0" u="none" strike="noStrike" kern="1200" dirty="0" smtClean="0">
                <a:solidFill>
                  <a:schemeClr val="tx1"/>
                </a:solidFill>
                <a:latin typeface="+mn-lt"/>
                <a:ea typeface="+mn-ea"/>
                <a:cs typeface="+mn-cs"/>
              </a:rPr>
              <a:t>are released from the pituitary – there are no gross observable signs of FSH and LH</a:t>
            </a:r>
          </a:p>
          <a:p>
            <a:pPr rtl="0" fontAlgn="base"/>
            <a:r>
              <a:rPr lang="en-US" sz="1200" b="1" i="0" u="none" strike="noStrike" kern="1200" dirty="0" smtClean="0">
                <a:solidFill>
                  <a:schemeClr val="tx1"/>
                </a:solidFill>
                <a:latin typeface="+mn-lt"/>
                <a:ea typeface="+mn-ea"/>
                <a:cs typeface="+mn-cs"/>
              </a:rPr>
              <a:t>Progesterone and Estrogen </a:t>
            </a:r>
            <a:r>
              <a:rPr lang="en-US" sz="1200" b="0" i="0" u="none" strike="noStrike" kern="1200" dirty="0" smtClean="0">
                <a:solidFill>
                  <a:schemeClr val="tx1"/>
                </a:solidFill>
                <a:latin typeface="+mn-lt"/>
                <a:ea typeface="+mn-ea"/>
                <a:cs typeface="+mn-cs"/>
              </a:rPr>
              <a:t>are produced in the ovaries. Changes in the level of these hormones cause observable changes in the body and are the basis of the fertility awareness methods.</a:t>
            </a:r>
          </a:p>
          <a:p>
            <a:pPr lvl="1" rtl="0" fontAlgn="base"/>
            <a:r>
              <a:rPr lang="en-US" sz="1200" b="1" i="0" u="none" strike="noStrike" kern="1200" dirty="0" smtClean="0">
                <a:solidFill>
                  <a:schemeClr val="tx1"/>
                </a:solidFill>
                <a:latin typeface="+mn-lt"/>
                <a:ea typeface="+mn-ea"/>
                <a:cs typeface="+mn-cs"/>
              </a:rPr>
              <a:t>Estrogen</a:t>
            </a:r>
            <a:r>
              <a:rPr lang="en-US" sz="1200" b="0" i="0" u="none" strike="noStrike" kern="1200" dirty="0" smtClean="0">
                <a:solidFill>
                  <a:schemeClr val="tx1"/>
                </a:solidFill>
                <a:latin typeface="+mn-lt"/>
                <a:ea typeface="+mn-ea"/>
                <a:cs typeface="+mn-cs"/>
              </a:rPr>
              <a:t> predominates in pre-</a:t>
            </a:r>
            <a:r>
              <a:rPr lang="en-US" sz="1200" b="0" i="0" u="none" strike="noStrike" kern="1200" dirty="0" err="1" smtClean="0">
                <a:solidFill>
                  <a:schemeClr val="tx1"/>
                </a:solidFill>
                <a:latin typeface="+mn-lt"/>
                <a:ea typeface="+mn-ea"/>
                <a:cs typeface="+mn-cs"/>
              </a:rPr>
              <a:t>ovulatory</a:t>
            </a:r>
            <a:r>
              <a:rPr lang="en-US" sz="1200" b="0" i="0" u="none" strike="noStrike" kern="1200" dirty="0" smtClean="0">
                <a:solidFill>
                  <a:schemeClr val="tx1"/>
                </a:solidFill>
                <a:latin typeface="+mn-lt"/>
                <a:ea typeface="+mn-ea"/>
                <a:cs typeface="+mn-cs"/>
              </a:rPr>
              <a:t> </a:t>
            </a:r>
            <a:r>
              <a:rPr lang="en-US" sz="1200" b="1" i="0" u="none" strike="noStrike" kern="1200" dirty="0" smtClean="0">
                <a:solidFill>
                  <a:schemeClr val="tx1"/>
                </a:solidFill>
                <a:latin typeface="+mn-lt"/>
                <a:ea typeface="+mn-ea"/>
                <a:cs typeface="+mn-cs"/>
              </a:rPr>
              <a:t>follicular phase</a:t>
            </a:r>
            <a:r>
              <a:rPr lang="en-US" sz="1200" b="0" i="0" u="none" strike="noStrike" kern="1200" dirty="0" smtClean="0">
                <a:solidFill>
                  <a:schemeClr val="tx1"/>
                </a:solidFill>
                <a:latin typeface="+mn-lt"/>
                <a:ea typeface="+mn-ea"/>
                <a:cs typeface="+mn-cs"/>
              </a:rPr>
              <a:t> which includes the </a:t>
            </a:r>
            <a:r>
              <a:rPr lang="en-US" sz="1200" b="1" i="0" u="none" strike="noStrike" kern="1200" dirty="0" smtClean="0">
                <a:solidFill>
                  <a:schemeClr val="tx1"/>
                </a:solidFill>
                <a:latin typeface="+mn-lt"/>
                <a:ea typeface="+mn-ea"/>
                <a:cs typeface="+mn-cs"/>
              </a:rPr>
              <a:t>fertile window</a:t>
            </a:r>
            <a:r>
              <a:rPr lang="en-US" sz="1200" b="0" i="0" u="none" strike="noStrike" kern="1200" dirty="0" smtClean="0">
                <a:solidFill>
                  <a:schemeClr val="tx1"/>
                </a:solidFill>
                <a:latin typeface="+mn-lt"/>
                <a:ea typeface="+mn-ea"/>
                <a:cs typeface="+mn-cs"/>
              </a:rPr>
              <a:t> AND </a:t>
            </a:r>
            <a:r>
              <a:rPr lang="en-US" sz="1200" b="1" i="0" u="none" strike="noStrike" kern="1200" dirty="0" smtClean="0">
                <a:solidFill>
                  <a:schemeClr val="tx1"/>
                </a:solidFill>
                <a:latin typeface="+mn-lt"/>
                <a:ea typeface="+mn-ea"/>
                <a:cs typeface="+mn-cs"/>
              </a:rPr>
              <a:t>progesterone</a:t>
            </a:r>
            <a:r>
              <a:rPr lang="en-US" sz="1200" b="0" i="0" u="none" strike="noStrike" kern="1200" dirty="0" smtClean="0">
                <a:solidFill>
                  <a:schemeClr val="tx1"/>
                </a:solidFill>
                <a:latin typeface="+mn-lt"/>
                <a:ea typeface="+mn-ea"/>
                <a:cs typeface="+mn-cs"/>
              </a:rPr>
              <a:t> predominates in the</a:t>
            </a:r>
            <a:r>
              <a:rPr lang="en-US" sz="1200" b="1" i="0" u="none" strike="noStrike" kern="1200" dirty="0" smtClean="0">
                <a:solidFill>
                  <a:schemeClr val="tx1"/>
                </a:solidFill>
                <a:latin typeface="+mn-lt"/>
                <a:ea typeface="+mn-ea"/>
                <a:cs typeface="+mn-cs"/>
              </a:rPr>
              <a:t> </a:t>
            </a:r>
            <a:r>
              <a:rPr lang="en-US" sz="1200" b="1" i="0" u="none" strike="noStrike" kern="1200" dirty="0" err="1" smtClean="0">
                <a:solidFill>
                  <a:schemeClr val="tx1"/>
                </a:solidFill>
                <a:latin typeface="+mn-lt"/>
                <a:ea typeface="+mn-ea"/>
                <a:cs typeface="+mn-cs"/>
              </a:rPr>
              <a:t>luteal</a:t>
            </a:r>
            <a:r>
              <a:rPr lang="en-US" sz="1200" b="1" i="0" u="none" strike="noStrike" kern="1200" dirty="0" smtClean="0">
                <a:solidFill>
                  <a:schemeClr val="tx1"/>
                </a:solidFill>
                <a:latin typeface="+mn-lt"/>
                <a:ea typeface="+mn-ea"/>
                <a:cs typeface="+mn-cs"/>
              </a:rPr>
              <a:t> phase</a:t>
            </a:r>
            <a:r>
              <a:rPr lang="en-US" sz="1200" b="0" i="0" u="none" strike="noStrike" kern="1200" dirty="0" smtClean="0">
                <a:solidFill>
                  <a:schemeClr val="tx1"/>
                </a:solidFill>
                <a:latin typeface="+mn-lt"/>
                <a:ea typeface="+mn-ea"/>
                <a:cs typeface="+mn-cs"/>
              </a:rPr>
              <a:t> including much the </a:t>
            </a:r>
            <a:r>
              <a:rPr lang="en-US" sz="1200" b="1" i="0" u="none" strike="noStrike" kern="1200" dirty="0" smtClean="0">
                <a:solidFill>
                  <a:schemeClr val="tx1"/>
                </a:solidFill>
                <a:latin typeface="+mn-lt"/>
                <a:ea typeface="+mn-ea"/>
                <a:cs typeface="+mn-cs"/>
              </a:rPr>
              <a:t>infertile periods</a:t>
            </a:r>
            <a:r>
              <a:rPr lang="en-US" sz="1200" b="0" i="0" u="none" strike="noStrike" kern="1200" dirty="0" smtClean="0">
                <a:solidFill>
                  <a:schemeClr val="tx1"/>
                </a:solidFill>
                <a:latin typeface="+mn-lt"/>
                <a:ea typeface="+mn-ea"/>
                <a:cs typeface="+mn-cs"/>
              </a:rPr>
              <a:t>. </a:t>
            </a:r>
          </a:p>
          <a:p>
            <a:pPr rtl="0" fontAlgn="base"/>
            <a:r>
              <a:rPr lang="en-US" dirty="0" smtClean="0"/>
              <a:t/>
            </a:r>
            <a:br>
              <a:rPr lang="en-US" dirty="0" smtClean="0"/>
            </a:br>
            <a:r>
              <a:rPr lang="en-US" sz="1200" b="0" i="0" u="none" strike="noStrike" kern="1200" dirty="0" smtClean="0">
                <a:solidFill>
                  <a:schemeClr val="tx1"/>
                </a:solidFill>
                <a:latin typeface="+mn-lt"/>
                <a:ea typeface="+mn-ea"/>
                <a:cs typeface="+mn-cs"/>
              </a:rPr>
              <a:t>The first day of menses is called Day 1 and is the start of the </a:t>
            </a:r>
            <a:r>
              <a:rPr lang="en-US" sz="1200" b="1" i="0" u="none" strike="noStrike" kern="1200" dirty="0" smtClean="0">
                <a:solidFill>
                  <a:schemeClr val="tx1"/>
                </a:solidFill>
                <a:latin typeface="+mn-lt"/>
                <a:ea typeface="+mn-ea"/>
                <a:cs typeface="+mn-cs"/>
              </a:rPr>
              <a:t>Follicular phase</a:t>
            </a:r>
            <a:r>
              <a:rPr lang="en-US" sz="1200" b="0" i="0" u="none" strike="noStrike" kern="1200" dirty="0" smtClean="0">
                <a:solidFill>
                  <a:schemeClr val="tx1"/>
                </a:solidFill>
                <a:latin typeface="+mn-lt"/>
                <a:ea typeface="+mn-ea"/>
                <a:cs typeface="+mn-cs"/>
              </a:rPr>
              <a:t>  Follicle stimulating hormone or </a:t>
            </a:r>
            <a:r>
              <a:rPr lang="en-US" sz="1200" b="1" i="0" u="none" strike="noStrike" kern="1200" dirty="0" smtClean="0">
                <a:solidFill>
                  <a:schemeClr val="tx1"/>
                </a:solidFill>
                <a:latin typeface="+mn-lt"/>
                <a:ea typeface="+mn-ea"/>
                <a:cs typeface="+mn-cs"/>
              </a:rPr>
              <a:t>FSH</a:t>
            </a:r>
            <a:r>
              <a:rPr lang="en-US" sz="1200" b="0" i="0" u="none" strike="noStrike" kern="1200" dirty="0" smtClean="0">
                <a:solidFill>
                  <a:schemeClr val="tx1"/>
                </a:solidFill>
                <a:latin typeface="+mn-lt"/>
                <a:ea typeface="+mn-ea"/>
                <a:cs typeface="+mn-cs"/>
              </a:rPr>
              <a:t>, , stimulates growth </a:t>
            </a:r>
            <a:r>
              <a:rPr lang="en-US" sz="1200" b="1" i="0" u="none" strike="noStrike" kern="1200" dirty="0" smtClean="0">
                <a:solidFill>
                  <a:schemeClr val="tx1"/>
                </a:solidFill>
                <a:latin typeface="+mn-lt"/>
                <a:ea typeface="+mn-ea"/>
                <a:cs typeface="+mn-cs"/>
              </a:rPr>
              <a:t>of follicles in the ovary.</a:t>
            </a:r>
            <a:endParaRPr lang="en-US" sz="1200" b="0" i="1" u="none" strike="noStrike" kern="1200" dirty="0" smtClean="0">
              <a:solidFill>
                <a:schemeClr val="tx1"/>
              </a:solidFill>
              <a:latin typeface="+mn-lt"/>
              <a:ea typeface="+mn-ea"/>
              <a:cs typeface="+mn-cs"/>
            </a:endParaRPr>
          </a:p>
          <a:p>
            <a:pPr rtl="0" fontAlgn="base"/>
            <a:r>
              <a:rPr lang="en-US" sz="1200" b="0" i="0" u="none" strike="noStrike" kern="1200" dirty="0" smtClean="0">
                <a:solidFill>
                  <a:schemeClr val="tx1"/>
                </a:solidFill>
                <a:latin typeface="+mn-lt"/>
                <a:ea typeface="+mn-ea"/>
                <a:cs typeface="+mn-cs"/>
              </a:rPr>
              <a:t>One follicle becomes dominant. The developing follicle </a:t>
            </a:r>
            <a:r>
              <a:rPr lang="en-US" sz="1200" b="1" i="0" u="none" strike="noStrike" kern="1200" dirty="0" smtClean="0">
                <a:solidFill>
                  <a:schemeClr val="tx1"/>
                </a:solidFill>
                <a:latin typeface="+mn-lt"/>
                <a:ea typeface="+mn-ea"/>
                <a:cs typeface="+mn-cs"/>
              </a:rPr>
              <a:t>secretes estrogen. </a:t>
            </a:r>
            <a:endParaRPr lang="en-US" sz="1200" b="0" i="1" u="none" strike="noStrike" kern="1200" dirty="0" smtClean="0">
              <a:solidFill>
                <a:schemeClr val="tx1"/>
              </a:solidFill>
              <a:latin typeface="+mn-lt"/>
              <a:ea typeface="+mn-ea"/>
              <a:cs typeface="+mn-cs"/>
            </a:endParaRPr>
          </a:p>
          <a:p>
            <a:pPr lvl="1" rtl="0" fontAlgn="base"/>
            <a:r>
              <a:rPr lang="en-US" sz="1200" b="1" i="0" u="none" strike="noStrike" kern="1200" dirty="0" smtClean="0">
                <a:solidFill>
                  <a:schemeClr val="tx1"/>
                </a:solidFill>
                <a:latin typeface="+mn-lt"/>
                <a:ea typeface="+mn-ea"/>
                <a:cs typeface="+mn-cs"/>
              </a:rPr>
              <a:t>Estrogen</a:t>
            </a:r>
            <a:endParaRPr lang="en-US" sz="1200" b="0" i="1" u="none" strike="noStrike" kern="1200" dirty="0" smtClean="0">
              <a:solidFill>
                <a:schemeClr val="tx1"/>
              </a:solidFill>
              <a:latin typeface="+mn-lt"/>
              <a:ea typeface="+mn-ea"/>
              <a:cs typeface="+mn-cs"/>
            </a:endParaRPr>
          </a:p>
          <a:p>
            <a:pPr lvl="2" rtl="0" fontAlgn="base"/>
            <a:r>
              <a:rPr lang="en-US" sz="1200" b="0" i="0" u="none" strike="noStrike" kern="1200" dirty="0" smtClean="0">
                <a:solidFill>
                  <a:schemeClr val="tx1"/>
                </a:solidFill>
                <a:latin typeface="+mn-lt"/>
                <a:ea typeface="+mn-ea"/>
                <a:cs typeface="+mn-cs"/>
              </a:rPr>
              <a:t>has a proliferative effect on the </a:t>
            </a:r>
            <a:r>
              <a:rPr lang="en-US" sz="1200" b="0" i="0" u="none" strike="noStrike" kern="1200" dirty="0" err="1" smtClean="0">
                <a:solidFill>
                  <a:schemeClr val="tx1"/>
                </a:solidFill>
                <a:latin typeface="+mn-lt"/>
                <a:ea typeface="+mn-ea"/>
                <a:cs typeface="+mn-cs"/>
              </a:rPr>
              <a:t>endometrium</a:t>
            </a:r>
            <a:r>
              <a:rPr lang="en-US" sz="1200" b="0" i="0" u="none" strike="noStrike" kern="1200" dirty="0" smtClean="0">
                <a:solidFill>
                  <a:schemeClr val="tx1"/>
                </a:solidFill>
                <a:latin typeface="+mn-lt"/>
                <a:ea typeface="+mn-ea"/>
                <a:cs typeface="+mn-cs"/>
              </a:rPr>
              <a:t>;</a:t>
            </a:r>
            <a:endParaRPr lang="en-US" sz="1200" b="0" i="1" u="none" strike="noStrike" kern="1200" dirty="0" smtClean="0">
              <a:solidFill>
                <a:schemeClr val="tx1"/>
              </a:solidFill>
              <a:latin typeface="+mn-lt"/>
              <a:ea typeface="+mn-ea"/>
              <a:cs typeface="+mn-cs"/>
            </a:endParaRPr>
          </a:p>
          <a:p>
            <a:pPr lvl="2" rtl="0" fontAlgn="base"/>
            <a:r>
              <a:rPr lang="en-US" sz="1200" b="0" i="0" u="none" strike="noStrike" kern="1200" dirty="0" smtClean="0">
                <a:solidFill>
                  <a:schemeClr val="tx1"/>
                </a:solidFill>
                <a:latin typeface="+mn-lt"/>
                <a:ea typeface="+mn-ea"/>
                <a:cs typeface="+mn-cs"/>
              </a:rPr>
              <a:t>stimulates the glands within the cervix to produce secretions, transparent, and stretchy secretions (allows for enhanced sperm motility, nourishment, and survival)</a:t>
            </a:r>
            <a:endParaRPr lang="en-US" sz="1200" b="0" i="1" u="none" strike="noStrike" kern="1200" dirty="0" smtClean="0">
              <a:solidFill>
                <a:schemeClr val="tx1"/>
              </a:solidFill>
              <a:latin typeface="+mn-lt"/>
              <a:ea typeface="+mn-ea"/>
              <a:cs typeface="+mn-cs"/>
            </a:endParaRPr>
          </a:p>
          <a:p>
            <a:pPr rtl="0" fontAlgn="base"/>
            <a:r>
              <a:rPr lang="en-US" sz="1200" b="0" i="0" u="none" strike="noStrike" kern="1200" dirty="0" smtClean="0">
                <a:solidFill>
                  <a:schemeClr val="tx1"/>
                </a:solidFill>
                <a:latin typeface="+mn-lt"/>
                <a:ea typeface="+mn-ea"/>
                <a:cs typeface="+mn-cs"/>
              </a:rPr>
              <a:t>When estrogen reaches </a:t>
            </a:r>
            <a:r>
              <a:rPr lang="en-US" sz="1200" b="1" i="0" u="none" strike="noStrike" kern="1200" dirty="0" smtClean="0">
                <a:solidFill>
                  <a:schemeClr val="tx1"/>
                </a:solidFill>
                <a:latin typeface="+mn-lt"/>
                <a:ea typeface="+mn-ea"/>
                <a:cs typeface="+mn-cs"/>
              </a:rPr>
              <a:t>a peak, </a:t>
            </a:r>
            <a:r>
              <a:rPr lang="en-US" sz="1200" b="0" i="0" u="none" strike="noStrike" kern="1200" dirty="0" smtClean="0">
                <a:solidFill>
                  <a:schemeClr val="tx1"/>
                </a:solidFill>
                <a:latin typeface="+mn-lt"/>
                <a:ea typeface="+mn-ea"/>
                <a:cs typeface="+mn-cs"/>
              </a:rPr>
              <a:t>it triggers a surge in </a:t>
            </a:r>
            <a:r>
              <a:rPr lang="en-US" sz="1200" b="1" i="0" u="none" strike="noStrike" kern="1200" dirty="0" smtClean="0">
                <a:solidFill>
                  <a:schemeClr val="tx1"/>
                </a:solidFill>
                <a:latin typeface="+mn-lt"/>
                <a:ea typeface="+mn-ea"/>
                <a:cs typeface="+mn-cs"/>
              </a:rPr>
              <a:t>Luteinizing Hormone</a:t>
            </a:r>
            <a:r>
              <a:rPr lang="en-US" sz="1200" b="0" i="0" u="none" strike="noStrike" kern="1200" dirty="0" smtClean="0">
                <a:solidFill>
                  <a:schemeClr val="tx1"/>
                </a:solidFill>
                <a:latin typeface="+mn-lt"/>
                <a:ea typeface="+mn-ea"/>
                <a:cs typeface="+mn-cs"/>
              </a:rPr>
              <a:t> or </a:t>
            </a:r>
            <a:r>
              <a:rPr lang="en-US" sz="1200" b="1" i="0" u="none" strike="noStrike" kern="1200" dirty="0" smtClean="0">
                <a:solidFill>
                  <a:schemeClr val="tx1"/>
                </a:solidFill>
                <a:latin typeface="+mn-lt"/>
                <a:ea typeface="+mn-ea"/>
                <a:cs typeface="+mn-cs"/>
              </a:rPr>
              <a:t>LH</a:t>
            </a:r>
            <a:r>
              <a:rPr lang="en-US" sz="1200" b="0" i="0" u="none" strike="noStrike" kern="1200" dirty="0" smtClean="0">
                <a:solidFill>
                  <a:schemeClr val="tx1"/>
                </a:solidFill>
                <a:latin typeface="+mn-lt"/>
                <a:ea typeface="+mn-ea"/>
                <a:cs typeface="+mn-cs"/>
              </a:rPr>
              <a:t>, which in turn causes </a:t>
            </a:r>
            <a:r>
              <a:rPr lang="en-US" sz="1200" b="1" i="0" u="none" strike="noStrike" kern="1200" dirty="0" smtClean="0">
                <a:solidFill>
                  <a:schemeClr val="tx1"/>
                </a:solidFill>
                <a:latin typeface="+mn-lt"/>
                <a:ea typeface="+mn-ea"/>
                <a:cs typeface="+mn-cs"/>
              </a:rPr>
              <a:t>Ovulation</a:t>
            </a:r>
            <a:r>
              <a:rPr lang="en-US" sz="1200" b="0" i="0" u="none" strike="noStrike" kern="1200" dirty="0" smtClean="0">
                <a:solidFill>
                  <a:schemeClr val="tx1"/>
                </a:solidFill>
                <a:latin typeface="+mn-lt"/>
                <a:ea typeface="+mn-ea"/>
                <a:cs typeface="+mn-cs"/>
              </a:rPr>
              <a:t>, release of the egg from the follicle. </a:t>
            </a:r>
          </a:p>
          <a:p>
            <a:pPr lvl="1" rtl="0" fontAlgn="base"/>
            <a:r>
              <a:rPr lang="en-US" sz="1200" b="1" i="0" u="none" strike="noStrike" kern="1200" dirty="0" smtClean="0">
                <a:solidFill>
                  <a:schemeClr val="tx1"/>
                </a:solidFill>
                <a:latin typeface="+mn-lt"/>
                <a:ea typeface="+mn-ea"/>
                <a:cs typeface="+mn-cs"/>
              </a:rPr>
              <a:t>Ovulation</a:t>
            </a:r>
            <a:r>
              <a:rPr lang="en-US" sz="1200" b="0" i="0" u="none" strike="noStrike" kern="1200" dirty="0" smtClean="0">
                <a:solidFill>
                  <a:schemeClr val="tx1"/>
                </a:solidFill>
                <a:latin typeface="+mn-lt"/>
                <a:ea typeface="+mn-ea"/>
                <a:cs typeface="+mn-cs"/>
              </a:rPr>
              <a:t> always occurs within 24 hours of the peak of the LH surge. Ovulation usually occurs </a:t>
            </a:r>
            <a:r>
              <a:rPr lang="en-US" sz="1200" b="1" i="0" u="none" strike="noStrike" kern="1200" dirty="0" smtClean="0">
                <a:solidFill>
                  <a:schemeClr val="tx1"/>
                </a:solidFill>
                <a:latin typeface="+mn-lt"/>
                <a:ea typeface="+mn-ea"/>
                <a:cs typeface="+mn-cs"/>
              </a:rPr>
              <a:t>only once</a:t>
            </a:r>
            <a:r>
              <a:rPr lang="en-US" sz="1200" b="0" i="0" u="none" strike="noStrike" kern="1200" dirty="0" smtClean="0">
                <a:solidFill>
                  <a:schemeClr val="tx1"/>
                </a:solidFill>
                <a:latin typeface="+mn-lt"/>
                <a:ea typeface="+mn-ea"/>
                <a:cs typeface="+mn-cs"/>
              </a:rPr>
              <a:t> per cycle.  The egg has a lifespan of </a:t>
            </a:r>
            <a:r>
              <a:rPr lang="en-US" sz="1200" b="1" i="0" u="sng" strike="noStrike" kern="1200" dirty="0" smtClean="0">
                <a:solidFill>
                  <a:schemeClr val="tx1"/>
                </a:solidFill>
                <a:latin typeface="+mn-lt"/>
                <a:ea typeface="+mn-ea"/>
                <a:cs typeface="+mn-cs"/>
              </a:rPr>
              <a:t>12- 24 hours</a:t>
            </a:r>
            <a:r>
              <a:rPr lang="en-US" sz="1200" b="0" i="0" u="none" strike="noStrike" kern="1200" dirty="0" smtClean="0">
                <a:solidFill>
                  <a:schemeClr val="tx1"/>
                </a:solidFill>
                <a:latin typeface="+mn-lt"/>
                <a:ea typeface="+mn-ea"/>
                <a:cs typeface="+mn-cs"/>
              </a:rPr>
              <a:t>.</a:t>
            </a:r>
          </a:p>
          <a:p>
            <a:pPr lvl="1" rtl="0" fontAlgn="base"/>
            <a:r>
              <a:rPr lang="en-US" sz="1200" b="0" i="0" u="none" strike="noStrike" kern="1200" dirty="0" smtClean="0">
                <a:solidFill>
                  <a:schemeClr val="tx1"/>
                </a:solidFill>
                <a:latin typeface="+mn-lt"/>
                <a:ea typeface="+mn-ea"/>
                <a:cs typeface="+mn-cs"/>
              </a:rPr>
              <a:t>If a second ovulation occurs, it will happen </a:t>
            </a:r>
            <a:r>
              <a:rPr lang="en-US" sz="1200" b="1" i="0" u="none" strike="noStrike" kern="1200" dirty="0" smtClean="0">
                <a:solidFill>
                  <a:schemeClr val="tx1"/>
                </a:solidFill>
                <a:latin typeface="+mn-lt"/>
                <a:ea typeface="+mn-ea"/>
                <a:cs typeface="+mn-cs"/>
              </a:rPr>
              <a:t>within 24 hours of the first ovulation</a:t>
            </a:r>
            <a:r>
              <a:rPr lang="en-US" sz="1200" b="0" i="0" u="none" strike="noStrike" kern="1200" dirty="0" smtClean="0">
                <a:solidFill>
                  <a:schemeClr val="tx1"/>
                </a:solidFill>
                <a:latin typeface="+mn-lt"/>
                <a:ea typeface="+mn-ea"/>
                <a:cs typeface="+mn-cs"/>
              </a:rPr>
              <a:t>. </a:t>
            </a:r>
          </a:p>
          <a:p>
            <a:pPr lvl="1" rtl="0" fontAlgn="base"/>
            <a:r>
              <a:rPr lang="en-US" sz="1200" b="0" i="0" u="none" strike="noStrike" kern="1200" dirty="0" smtClean="0">
                <a:solidFill>
                  <a:schemeClr val="tx1"/>
                </a:solidFill>
                <a:latin typeface="+mn-lt"/>
                <a:ea typeface="+mn-ea"/>
                <a:cs typeface="+mn-cs"/>
              </a:rPr>
              <a:t>Some individuals can feel ovulation as a unilateral pain called </a:t>
            </a:r>
            <a:r>
              <a:rPr lang="en-US" sz="1200" b="0" i="0" u="none" strike="noStrike" kern="1200" dirty="0" err="1" smtClean="0">
                <a:solidFill>
                  <a:schemeClr val="tx1"/>
                </a:solidFill>
                <a:latin typeface="+mn-lt"/>
                <a:ea typeface="+mn-ea"/>
                <a:cs typeface="+mn-cs"/>
              </a:rPr>
              <a:t>mittelschmerz</a:t>
            </a:r>
            <a:r>
              <a:rPr lang="en-US" sz="1200" b="0" i="0" u="none" strike="noStrike" kern="1200" dirty="0" smtClean="0">
                <a:solidFill>
                  <a:schemeClr val="tx1"/>
                </a:solidFill>
                <a:latin typeface="+mn-lt"/>
                <a:ea typeface="+mn-ea"/>
                <a:cs typeface="+mn-cs"/>
              </a:rPr>
              <a:t>. </a:t>
            </a:r>
          </a:p>
          <a:p>
            <a:pPr rtl="0" fontAlgn="base"/>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ruptured follicle transforms into the corpus </a:t>
            </a:r>
            <a:r>
              <a:rPr lang="en-US" sz="1200" b="1" i="0" u="none" strike="noStrike" kern="1200" dirty="0" err="1" smtClean="0">
                <a:solidFill>
                  <a:schemeClr val="tx1"/>
                </a:solidFill>
                <a:latin typeface="+mn-lt"/>
                <a:ea typeface="+mn-ea"/>
                <a:cs typeface="+mn-cs"/>
              </a:rPr>
              <a:t>luteum</a:t>
            </a:r>
            <a:r>
              <a:rPr lang="en-US" sz="1200" b="1" i="0" u="none" strike="noStrike"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and begins to produce </a:t>
            </a:r>
            <a:r>
              <a:rPr lang="en-US" sz="1200" b="1" i="0" u="sng" strike="noStrike" kern="1200" dirty="0" smtClean="0">
                <a:solidFill>
                  <a:schemeClr val="tx1"/>
                </a:solidFill>
                <a:latin typeface="+mn-lt"/>
                <a:ea typeface="+mn-ea"/>
                <a:cs typeface="+mn-cs"/>
              </a:rPr>
              <a:t>primarily</a:t>
            </a:r>
            <a:r>
              <a:rPr lang="en-US" sz="1200" b="1" i="0" u="none" strike="noStrike" kern="1200" dirty="0" smtClean="0">
                <a:solidFill>
                  <a:schemeClr val="tx1"/>
                </a:solidFill>
                <a:latin typeface="+mn-lt"/>
                <a:ea typeface="+mn-ea"/>
                <a:cs typeface="+mn-cs"/>
              </a:rPr>
              <a:t> progesterone</a:t>
            </a:r>
            <a:r>
              <a:rPr lang="en-US" sz="1200" b="0" i="0" u="none" strike="noStrike" kern="1200" dirty="0" smtClean="0">
                <a:solidFill>
                  <a:schemeClr val="tx1"/>
                </a:solidFill>
                <a:latin typeface="+mn-lt"/>
                <a:ea typeface="+mn-ea"/>
                <a:cs typeface="+mn-cs"/>
              </a:rPr>
              <a:t>. It is also producing estrogen and </a:t>
            </a:r>
            <a:r>
              <a:rPr lang="en-US" sz="1200" b="0" i="0" u="none" strike="noStrike" kern="1200" dirty="0" err="1" smtClean="0">
                <a:solidFill>
                  <a:schemeClr val="tx1"/>
                </a:solidFill>
                <a:latin typeface="+mn-lt"/>
                <a:ea typeface="+mn-ea"/>
                <a:cs typeface="+mn-cs"/>
              </a:rPr>
              <a:t>inhibin</a:t>
            </a:r>
            <a:r>
              <a:rPr lang="en-US" sz="1200" b="0" i="0" u="none" strike="noStrike" kern="1200" dirty="0" smtClean="0">
                <a:solidFill>
                  <a:schemeClr val="tx1"/>
                </a:solidFill>
                <a:latin typeface="+mn-lt"/>
                <a:ea typeface="+mn-ea"/>
                <a:cs typeface="+mn-cs"/>
              </a:rPr>
              <a:t>, but </a:t>
            </a:r>
            <a:r>
              <a:rPr lang="en-US" sz="1200" b="1" i="0" u="none" strike="noStrike" kern="1200" dirty="0" smtClean="0">
                <a:solidFill>
                  <a:schemeClr val="tx1"/>
                </a:solidFill>
                <a:latin typeface="+mn-lt"/>
                <a:ea typeface="+mn-ea"/>
                <a:cs typeface="+mn-cs"/>
              </a:rPr>
              <a:t>progesterone</a:t>
            </a:r>
            <a:r>
              <a:rPr lang="en-US" sz="1200" b="0" i="0" u="none" strike="noStrike" kern="1200" dirty="0" smtClean="0">
                <a:solidFill>
                  <a:schemeClr val="tx1"/>
                </a:solidFill>
                <a:latin typeface="+mn-lt"/>
                <a:ea typeface="+mn-ea"/>
                <a:cs typeface="+mn-cs"/>
              </a:rPr>
              <a:t> is the dominant hormone in </a:t>
            </a:r>
            <a:r>
              <a:rPr lang="en-US" sz="1200" b="1" i="0" u="none" strike="noStrike" kern="1200" dirty="0" err="1" smtClean="0">
                <a:solidFill>
                  <a:schemeClr val="tx1"/>
                </a:solidFill>
                <a:latin typeface="+mn-lt"/>
                <a:ea typeface="+mn-ea"/>
                <a:cs typeface="+mn-cs"/>
              </a:rPr>
              <a:t>Luteal</a:t>
            </a:r>
            <a:r>
              <a:rPr lang="en-US" sz="1200" b="1" i="0" u="none" strike="noStrike" kern="1200" dirty="0" smtClean="0">
                <a:solidFill>
                  <a:schemeClr val="tx1"/>
                </a:solidFill>
                <a:latin typeface="+mn-lt"/>
                <a:ea typeface="+mn-ea"/>
                <a:cs typeface="+mn-cs"/>
              </a:rPr>
              <a:t> phase</a:t>
            </a:r>
            <a:r>
              <a:rPr lang="en-US" sz="1200" b="0" i="0" u="none" strike="noStrike" kern="1200" dirty="0" smtClean="0">
                <a:solidFill>
                  <a:schemeClr val="tx1"/>
                </a:solidFill>
                <a:latin typeface="+mn-lt"/>
                <a:ea typeface="+mn-ea"/>
                <a:cs typeface="+mn-cs"/>
              </a:rPr>
              <a:t>. </a:t>
            </a:r>
          </a:p>
          <a:p>
            <a:pPr lvl="1" rtl="0" fontAlgn="base"/>
            <a:r>
              <a:rPr lang="en-US" sz="1200" b="1" i="0" u="none" strike="noStrike" kern="1200" dirty="0" smtClean="0">
                <a:solidFill>
                  <a:schemeClr val="tx1"/>
                </a:solidFill>
                <a:latin typeface="+mn-lt"/>
                <a:ea typeface="+mn-ea"/>
                <a:cs typeface="+mn-cs"/>
              </a:rPr>
              <a:t>Progesterone:</a:t>
            </a:r>
            <a:endParaRPr lang="en-US" sz="1200" b="0" i="0" u="none" strike="noStrike" kern="1200" dirty="0" smtClean="0">
              <a:solidFill>
                <a:schemeClr val="tx1"/>
              </a:solidFill>
              <a:latin typeface="+mn-lt"/>
              <a:ea typeface="+mn-ea"/>
              <a:cs typeface="+mn-cs"/>
            </a:endParaRPr>
          </a:p>
          <a:p>
            <a:pPr lvl="2" rtl="0" fontAlgn="base"/>
            <a:r>
              <a:rPr lang="en-US" sz="1200" b="0" i="0" u="none" strike="noStrike" kern="1200" dirty="0" smtClean="0">
                <a:solidFill>
                  <a:schemeClr val="tx1"/>
                </a:solidFill>
                <a:latin typeface="+mn-lt"/>
                <a:ea typeface="+mn-ea"/>
                <a:cs typeface="+mn-cs"/>
              </a:rPr>
              <a:t>matures the thickened </a:t>
            </a:r>
            <a:r>
              <a:rPr lang="en-US" sz="1200" b="0" i="0" u="none" strike="noStrike" kern="1200" dirty="0" err="1" smtClean="0">
                <a:solidFill>
                  <a:schemeClr val="tx1"/>
                </a:solidFill>
                <a:latin typeface="+mn-lt"/>
                <a:ea typeface="+mn-ea"/>
                <a:cs typeface="+mn-cs"/>
              </a:rPr>
              <a:t>endometrium</a:t>
            </a:r>
            <a:r>
              <a:rPr lang="en-US" sz="1200" b="0" i="0" u="none" strike="noStrike" kern="1200" dirty="0" smtClean="0">
                <a:solidFill>
                  <a:schemeClr val="tx1"/>
                </a:solidFill>
                <a:latin typeface="+mn-lt"/>
                <a:ea typeface="+mn-ea"/>
                <a:cs typeface="+mn-cs"/>
              </a:rPr>
              <a:t> into </a:t>
            </a:r>
            <a:r>
              <a:rPr lang="en-US" sz="1200" b="0" i="0" u="none" strike="noStrike" kern="1200" dirty="0" err="1" smtClean="0">
                <a:solidFill>
                  <a:schemeClr val="tx1"/>
                </a:solidFill>
                <a:latin typeface="+mn-lt"/>
                <a:ea typeface="+mn-ea"/>
                <a:cs typeface="+mn-cs"/>
              </a:rPr>
              <a:t>secretory</a:t>
            </a:r>
            <a:r>
              <a:rPr lang="en-US" sz="1200" b="0" i="0" u="none" strike="noStrike" kern="1200" dirty="0" smtClean="0">
                <a:solidFill>
                  <a:schemeClr val="tx1"/>
                </a:solidFill>
                <a:latin typeface="+mn-lt"/>
                <a:ea typeface="+mn-ea"/>
                <a:cs typeface="+mn-cs"/>
              </a:rPr>
              <a:t> tissue rich in blood an nutrients ready to support and nourish a fertilized egg, if fertilization occurs.</a:t>
            </a:r>
          </a:p>
          <a:p>
            <a:pPr lvl="2" rtl="0" fontAlgn="base"/>
            <a:r>
              <a:rPr lang="en-US" sz="1200" b="0" i="0" u="none" strike="noStrike" kern="1200" dirty="0" smtClean="0">
                <a:solidFill>
                  <a:schemeClr val="tx1"/>
                </a:solidFill>
                <a:latin typeface="+mn-lt"/>
                <a:ea typeface="+mn-ea"/>
                <a:cs typeface="+mn-cs"/>
              </a:rPr>
              <a:t>changes the thin, watery cervical secretions into a thicker secretions plug, which inhibits sperm penetration, and</a:t>
            </a:r>
          </a:p>
          <a:p>
            <a:pPr lvl="2" rtl="0" fontAlgn="base"/>
            <a:r>
              <a:rPr lang="en-US" sz="1200" b="0" i="0" u="none" strike="noStrike" kern="1200" dirty="0" smtClean="0">
                <a:solidFill>
                  <a:schemeClr val="tx1"/>
                </a:solidFill>
                <a:latin typeface="+mn-lt"/>
                <a:ea typeface="+mn-ea"/>
                <a:cs typeface="+mn-cs"/>
              </a:rPr>
              <a:t>has a </a:t>
            </a:r>
            <a:r>
              <a:rPr lang="en-US" sz="1200" b="0" i="0" u="none" strike="noStrike" kern="1200" dirty="0" err="1" smtClean="0">
                <a:solidFill>
                  <a:schemeClr val="tx1"/>
                </a:solidFill>
                <a:latin typeface="+mn-lt"/>
                <a:ea typeface="+mn-ea"/>
                <a:cs typeface="+mn-cs"/>
              </a:rPr>
              <a:t>thermogenic</a:t>
            </a:r>
            <a:r>
              <a:rPr lang="en-US" sz="1200" b="0" i="0" u="none" strike="noStrike" kern="1200" dirty="0" smtClean="0">
                <a:solidFill>
                  <a:schemeClr val="tx1"/>
                </a:solidFill>
                <a:latin typeface="+mn-lt"/>
                <a:ea typeface="+mn-ea"/>
                <a:cs typeface="+mn-cs"/>
              </a:rPr>
              <a:t> effect causing a rise in basal body temperature. You can see the biphasic pattern of BBT here, it is lower during the follicular phase then it rises after ovulation has occurred, and stays up for the rest of the </a:t>
            </a:r>
            <a:r>
              <a:rPr lang="en-US" sz="1200" b="0" i="0" u="none" strike="noStrike" kern="1200" dirty="0" err="1" smtClean="0">
                <a:solidFill>
                  <a:schemeClr val="tx1"/>
                </a:solidFill>
                <a:latin typeface="+mn-lt"/>
                <a:ea typeface="+mn-ea"/>
                <a:cs typeface="+mn-cs"/>
              </a:rPr>
              <a:t>Luteal</a:t>
            </a:r>
            <a:r>
              <a:rPr lang="en-US" sz="1200" b="0" i="0" u="none" strike="noStrike" kern="1200" dirty="0" smtClean="0">
                <a:solidFill>
                  <a:schemeClr val="tx1"/>
                </a:solidFill>
                <a:latin typeface="+mn-lt"/>
                <a:ea typeface="+mn-ea"/>
                <a:cs typeface="+mn-cs"/>
              </a:rPr>
              <a:t> phase. </a:t>
            </a:r>
          </a:p>
          <a:p>
            <a:pPr rtl="0" fontAlgn="base"/>
            <a:r>
              <a:rPr lang="en-US" sz="1200" b="0" i="0" u="none" strike="noStrike" kern="1200" dirty="0" smtClean="0">
                <a:solidFill>
                  <a:schemeClr val="tx1"/>
                </a:solidFill>
                <a:latin typeface="+mn-lt"/>
                <a:ea typeface="+mn-ea"/>
                <a:cs typeface="+mn-cs"/>
              </a:rPr>
              <a:t>If no pregnancy: corpus </a:t>
            </a:r>
            <a:r>
              <a:rPr lang="en-US" sz="1200" b="0" i="0" u="none" strike="noStrike" kern="1200" dirty="0" err="1" smtClean="0">
                <a:solidFill>
                  <a:schemeClr val="tx1"/>
                </a:solidFill>
                <a:latin typeface="+mn-lt"/>
                <a:ea typeface="+mn-ea"/>
                <a:cs typeface="+mn-cs"/>
              </a:rPr>
              <a:t>luteum</a:t>
            </a:r>
            <a:r>
              <a:rPr lang="en-US" sz="1200" b="0" i="0" u="none" strike="noStrike" kern="1200" dirty="0" smtClean="0">
                <a:solidFill>
                  <a:schemeClr val="tx1"/>
                </a:solidFill>
                <a:latin typeface="+mn-lt"/>
                <a:ea typeface="+mn-ea"/>
                <a:cs typeface="+mn-cs"/>
              </a:rPr>
              <a:t> has a fixed life span of approximately 14days.</a:t>
            </a:r>
          </a:p>
          <a:p>
            <a:pPr lvl="1" rtl="0" fontAlgn="base"/>
            <a:r>
              <a:rPr lang="en-US" sz="1200" b="0" i="0" u="none" strike="noStrike" kern="1200" dirty="0" smtClean="0">
                <a:solidFill>
                  <a:schemeClr val="tx1"/>
                </a:solidFill>
                <a:latin typeface="+mn-lt"/>
                <a:ea typeface="+mn-ea"/>
                <a:cs typeface="+mn-cs"/>
              </a:rPr>
              <a:t>As it atrophies progesterone levels drop </a:t>
            </a:r>
          </a:p>
          <a:p>
            <a:pPr lvl="2" rtl="0" fontAlgn="base"/>
            <a:r>
              <a:rPr lang="en-US" sz="1200" b="0" i="0" u="none" strike="noStrike" kern="1200" dirty="0" smtClean="0">
                <a:solidFill>
                  <a:schemeClr val="tx1"/>
                </a:solidFill>
                <a:latin typeface="+mn-lt"/>
                <a:ea typeface="+mn-ea"/>
                <a:cs typeface="+mn-cs"/>
              </a:rPr>
              <a:t>Progesterone holds the uterine lining in place, as progesterone levels fall, the endometrial lining sloughs off and menstruation occurs. </a:t>
            </a:r>
          </a:p>
          <a:p>
            <a:pPr lvl="1" rtl="0" fontAlgn="base"/>
            <a:r>
              <a:rPr lang="en-US" sz="1200" b="0" i="0" u="none" strike="noStrike" kern="1200" dirty="0" smtClean="0">
                <a:solidFill>
                  <a:schemeClr val="tx1"/>
                </a:solidFill>
                <a:latin typeface="+mn-lt"/>
                <a:ea typeface="+mn-ea"/>
                <a:cs typeface="+mn-cs"/>
              </a:rPr>
              <a:t>FSH &amp; LH can increase &amp; we begin a new follicular phase</a:t>
            </a:r>
          </a:p>
          <a:p>
            <a:pPr lvl="2" rtl="0" fontAlgn="base"/>
            <a:r>
              <a:rPr lang="en-US" sz="1200" b="0" i="0" u="none" strike="noStrike" kern="1200" dirty="0" smtClean="0">
                <a:solidFill>
                  <a:schemeClr val="tx1"/>
                </a:solidFill>
                <a:latin typeface="+mn-lt"/>
                <a:ea typeface="+mn-ea"/>
                <a:cs typeface="+mn-cs"/>
              </a:rPr>
              <a:t>FHS stimulates the growth of follicles in the ovaries starting the cycle over again. </a:t>
            </a:r>
          </a:p>
          <a:p>
            <a:pPr lvl="2" rtl="0" fontAlgn="base"/>
            <a:r>
              <a:rPr lang="en-US" sz="1200" b="0" i="0" u="none" strike="noStrike" kern="1200" dirty="0" smtClean="0">
                <a:solidFill>
                  <a:schemeClr val="tx1"/>
                </a:solidFill>
                <a:latin typeface="+mn-lt"/>
                <a:ea typeface="+mn-ea"/>
                <a:cs typeface="+mn-cs"/>
              </a:rPr>
              <a:t>The pill: keeps progesterone level the same so an LH surge is not triggered.</a:t>
            </a:r>
          </a:p>
          <a:p>
            <a:pPr rtl="0" fontAlgn="base"/>
            <a:r>
              <a:rPr lang="en-US" sz="1200" b="0" i="1" u="none" strike="noStrike" kern="1200" dirty="0" smtClean="0">
                <a:solidFill>
                  <a:schemeClr val="tx1"/>
                </a:solidFill>
                <a:latin typeface="+mn-lt"/>
                <a:ea typeface="+mn-ea"/>
                <a:cs typeface="+mn-cs"/>
              </a:rPr>
              <a:t>(If pregnancy occurs Human </a:t>
            </a:r>
            <a:r>
              <a:rPr lang="en-US" sz="1200" b="0" i="1" u="none" strike="noStrike" kern="1200" dirty="0" err="1" smtClean="0">
                <a:solidFill>
                  <a:schemeClr val="tx1"/>
                </a:solidFill>
                <a:latin typeface="+mn-lt"/>
                <a:ea typeface="+mn-ea"/>
                <a:cs typeface="+mn-cs"/>
              </a:rPr>
              <a:t>Gonadotropin</a:t>
            </a:r>
            <a:r>
              <a:rPr lang="en-US" sz="1200" b="0" i="1" u="none" strike="noStrike" kern="1200" dirty="0" smtClean="0">
                <a:solidFill>
                  <a:schemeClr val="tx1"/>
                </a:solidFill>
                <a:latin typeface="+mn-lt"/>
                <a:ea typeface="+mn-ea"/>
                <a:cs typeface="+mn-cs"/>
              </a:rPr>
              <a:t> Hormone HCG is similar enough to LH to keep CL alive to produce Estrogen &amp; Progesterone to keep the endometrial lining )</a:t>
            </a:r>
            <a:endParaRPr lang="en-US" sz="1200" b="0" i="0" u="none" strike="noStrike" kern="1200" dirty="0" smtClean="0">
              <a:solidFill>
                <a:schemeClr val="tx1"/>
              </a:solidFill>
              <a:latin typeface="+mn-lt"/>
              <a:ea typeface="+mn-ea"/>
              <a:cs typeface="+mn-cs"/>
            </a:endParaRPr>
          </a:p>
          <a:p>
            <a:pPr rtl="0" fontAlgn="base"/>
            <a:r>
              <a:rPr lang="en-US" dirty="0" smtClean="0"/>
              <a:t/>
            </a:r>
            <a:br>
              <a:rPr lang="en-US" dirty="0" smtClean="0"/>
            </a:br>
            <a:r>
              <a:rPr lang="en-US" sz="1200" b="0" i="0" u="none" strike="noStrike" kern="1200" dirty="0" smtClean="0">
                <a:solidFill>
                  <a:schemeClr val="tx1"/>
                </a:solidFill>
                <a:latin typeface="+mn-lt"/>
                <a:ea typeface="+mn-ea"/>
                <a:cs typeface="+mn-cs"/>
              </a:rPr>
              <a:t>The length of cycle varies from person to person and over time for the same person.  When variation in cycle length occurs, the variation occurs in the follicular phase.  The </a:t>
            </a:r>
            <a:r>
              <a:rPr lang="en-US" sz="1200" b="0" i="0" u="none" strike="noStrike" kern="1200" dirty="0" err="1" smtClean="0">
                <a:solidFill>
                  <a:schemeClr val="tx1"/>
                </a:solidFill>
                <a:latin typeface="+mn-lt"/>
                <a:ea typeface="+mn-ea"/>
                <a:cs typeface="+mn-cs"/>
              </a:rPr>
              <a:t>luteal</a:t>
            </a:r>
            <a:r>
              <a:rPr lang="en-US" sz="1200" b="0" i="0" u="none" strike="noStrike" kern="1200" dirty="0" smtClean="0">
                <a:solidFill>
                  <a:schemeClr val="tx1"/>
                </a:solidFill>
                <a:latin typeface="+mn-lt"/>
                <a:ea typeface="+mn-ea"/>
                <a:cs typeface="+mn-cs"/>
              </a:rPr>
              <a:t> phase, because of the fixed lifespan of the corpus </a:t>
            </a:r>
            <a:r>
              <a:rPr lang="en-US" sz="1200" b="0" i="0" u="none" strike="noStrike" kern="1200" dirty="0" err="1" smtClean="0">
                <a:solidFill>
                  <a:schemeClr val="tx1"/>
                </a:solidFill>
                <a:latin typeface="+mn-lt"/>
                <a:ea typeface="+mn-ea"/>
                <a:cs typeface="+mn-cs"/>
              </a:rPr>
              <a:t>luteum</a:t>
            </a:r>
            <a:r>
              <a:rPr lang="en-US" sz="1200" b="0" i="0" u="none" strike="noStrike" kern="1200" dirty="0" smtClean="0">
                <a:solidFill>
                  <a:schemeClr val="tx1"/>
                </a:solidFill>
                <a:latin typeface="+mn-lt"/>
                <a:ea typeface="+mn-ea"/>
                <a:cs typeface="+mn-cs"/>
              </a:rPr>
              <a:t>, is of a FIXED DURATION of approximately 14 days, while the duration of the follicular phase can vary.  So if there is a 25 day menstrual cycle or a 35 day cycle, the </a:t>
            </a:r>
            <a:r>
              <a:rPr lang="en-US" sz="1200" b="0" i="0" u="none" strike="noStrike" kern="1200" dirty="0" err="1" smtClean="0">
                <a:solidFill>
                  <a:schemeClr val="tx1"/>
                </a:solidFill>
                <a:latin typeface="+mn-lt"/>
                <a:ea typeface="+mn-ea"/>
                <a:cs typeface="+mn-cs"/>
              </a:rPr>
              <a:t>luteal</a:t>
            </a:r>
            <a:r>
              <a:rPr lang="en-US" sz="1200" b="0" i="0" u="none" strike="noStrike" kern="1200" dirty="0" smtClean="0">
                <a:solidFill>
                  <a:schemeClr val="tx1"/>
                </a:solidFill>
                <a:latin typeface="+mn-lt"/>
                <a:ea typeface="+mn-ea"/>
                <a:cs typeface="+mn-cs"/>
              </a:rPr>
              <a:t> phase is always around 14 days, it is the follicular phase that is longer or shorter. </a:t>
            </a:r>
            <a:endParaRPr lang="en-US" sz="1200" b="0" i="1" u="none" strike="noStrike" kern="1200" dirty="0" smtClean="0">
              <a:solidFill>
                <a:schemeClr val="tx1"/>
              </a:solidFill>
              <a:latin typeface="+mn-lt"/>
              <a:ea typeface="+mn-ea"/>
              <a:cs typeface="+mn-cs"/>
            </a:endParaRPr>
          </a:p>
          <a:p>
            <a:r>
              <a:rPr lang="en-US" dirty="0" smtClean="0"/>
              <a:t/>
            </a:r>
            <a:br>
              <a:rPr lang="en-US" dirty="0" smtClean="0"/>
            </a:br>
            <a:r>
              <a:rPr lang="en-US" sz="1200" b="0" i="0" u="none" strike="noStrike" kern="1200" dirty="0" smtClean="0">
                <a:solidFill>
                  <a:schemeClr val="tx1"/>
                </a:solidFill>
                <a:latin typeface="+mn-lt"/>
                <a:ea typeface="+mn-ea"/>
                <a:cs typeface="+mn-cs"/>
              </a:rPr>
              <a:t>One other sign that some folks use: around ovulation, the cervix can be noted to be soft, high, open and wet while at other times it is by comparison Firm, Low, Closed and “non-wet”. (</a:t>
            </a:r>
            <a:r>
              <a:rPr lang="en-US" sz="1200" b="0" i="0" u="none" strike="noStrike" kern="1200" dirty="0" err="1" smtClean="0">
                <a:solidFill>
                  <a:schemeClr val="tx1"/>
                </a:solidFill>
                <a:latin typeface="+mn-lt"/>
                <a:ea typeface="+mn-ea"/>
                <a:cs typeface="+mn-cs"/>
              </a:rPr>
              <a:t>Weschler</a:t>
            </a:r>
            <a:r>
              <a:rPr lang="en-US" sz="1200" b="0" i="0" u="none" strike="noStrike" kern="1200" dirty="0" smtClean="0">
                <a:solidFill>
                  <a:schemeClr val="tx1"/>
                </a:solidFill>
                <a:latin typeface="+mn-lt"/>
                <a:ea typeface="+mn-ea"/>
                <a:cs typeface="+mn-cs"/>
              </a:rPr>
              <a:t>, 2006)</a:t>
            </a:r>
          </a:p>
          <a:p>
            <a:endParaRPr lang="en-US" sz="1200" b="0" i="0" u="none" strike="noStrike" kern="1200" dirty="0" smtClean="0">
              <a:solidFill>
                <a:schemeClr val="tx1"/>
              </a:solidFill>
              <a:latin typeface="+mn-lt"/>
              <a:ea typeface="+mn-ea"/>
              <a:cs typeface="+mn-cs"/>
            </a:endParaRPr>
          </a:p>
          <a:p>
            <a:endParaRPr lang="en-US" sz="1200" b="0" i="0" u="none" strike="noStrike" kern="1200" dirty="0" smtClean="0">
              <a:solidFill>
                <a:schemeClr val="tx1"/>
              </a:solidFill>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smtClean="0"/>
              <a:t>Hatcher, R., </a:t>
            </a:r>
            <a:r>
              <a:rPr lang="en-US" sz="1200" dirty="0" err="1" smtClean="0"/>
              <a:t>Trussell</a:t>
            </a:r>
            <a:r>
              <a:rPr lang="en-US" sz="1200" dirty="0" smtClean="0"/>
              <a:t>, J., Nelson, A., Cates, W., </a:t>
            </a:r>
            <a:r>
              <a:rPr lang="en-US" sz="1200" dirty="0" err="1" smtClean="0"/>
              <a:t>Kowal</a:t>
            </a:r>
            <a:r>
              <a:rPr lang="en-US" sz="1200" dirty="0" smtClean="0"/>
              <a:t>, D., &amp; </a:t>
            </a:r>
            <a:r>
              <a:rPr lang="en-US" sz="1200" dirty="0" err="1" smtClean="0"/>
              <a:t>Policar</a:t>
            </a:r>
            <a:r>
              <a:rPr lang="en-US" sz="1200" dirty="0" smtClean="0"/>
              <a:t>, M., (2011). Contraceptive Technology. Ardent Media.</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Weschler</a:t>
            </a:r>
            <a:r>
              <a:rPr lang="en-US" dirty="0" smtClean="0"/>
              <a:t>, T. (2006). </a:t>
            </a:r>
            <a:r>
              <a:rPr lang="en-US" i="1" dirty="0" smtClean="0"/>
              <a:t>Taking charge of your fertility: the definitive guide to natural birth control, pregnancy achievement, and reproductive health</a:t>
            </a:r>
            <a:r>
              <a:rPr lang="en-US" dirty="0" smtClean="0"/>
              <a:t>. New York: HarperCollins.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25</a:t>
            </a:fld>
            <a:endParaRPr lang="en-US"/>
          </a:p>
        </p:txBody>
      </p:sp>
    </p:spTree>
    <p:extLst>
      <p:ext uri="{BB962C8B-B14F-4D97-AF65-F5344CB8AC3E}">
        <p14:creationId xmlns:p14="http://schemas.microsoft.com/office/powerpoint/2010/main" val="1081906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kern="1200" dirty="0" smtClean="0">
                <a:solidFill>
                  <a:schemeClr val="tx1"/>
                </a:solidFill>
                <a:latin typeface="+mn-lt"/>
                <a:ea typeface="+mn-ea"/>
                <a:cs typeface="+mn-cs"/>
              </a:rPr>
              <a:t>Chec</a:t>
            </a:r>
            <a:r>
              <a:rPr lang="en-US" sz="1200" b="1" kern="1200" baseline="0" dirty="0" smtClean="0">
                <a:solidFill>
                  <a:schemeClr val="tx1"/>
                </a:solidFill>
                <a:latin typeface="+mn-lt"/>
                <a:ea typeface="+mn-ea"/>
                <a:cs typeface="+mn-cs"/>
              </a:rPr>
              <a:t>k out Khan Academy’s GREAT videos on the menstrual cycle</a:t>
            </a:r>
          </a:p>
          <a:p>
            <a:pPr lvl="1"/>
            <a:r>
              <a:rPr lang="en-US" sz="1200" kern="1200" baseline="0" dirty="0" err="1" smtClean="0">
                <a:solidFill>
                  <a:schemeClr val="tx1"/>
                </a:solidFill>
                <a:latin typeface="+mn-lt"/>
                <a:ea typeface="+mn-ea"/>
                <a:cs typeface="+mn-cs"/>
              </a:rPr>
              <a:t>Folicular</a:t>
            </a:r>
            <a:r>
              <a:rPr lang="en-US" sz="1200" kern="1200" baseline="0" dirty="0" smtClean="0">
                <a:solidFill>
                  <a:schemeClr val="tx1"/>
                </a:solidFill>
                <a:latin typeface="+mn-lt"/>
                <a:ea typeface="+mn-ea"/>
                <a:cs typeface="+mn-cs"/>
              </a:rPr>
              <a:t> Phase: https://</a:t>
            </a:r>
            <a:r>
              <a:rPr lang="en-US" sz="1200" kern="1200" baseline="0" dirty="0" err="1" smtClean="0">
                <a:solidFill>
                  <a:schemeClr val="tx1"/>
                </a:solidFill>
                <a:latin typeface="+mn-lt"/>
                <a:ea typeface="+mn-ea"/>
                <a:cs typeface="+mn-cs"/>
              </a:rPr>
              <a:t>www.youtube.com/watch?v</a:t>
            </a:r>
            <a:r>
              <a:rPr lang="en-US" sz="1200" kern="1200" baseline="0" dirty="0" smtClean="0">
                <a:solidFill>
                  <a:schemeClr val="tx1"/>
                </a:solidFill>
                <a:latin typeface="+mn-lt"/>
                <a:ea typeface="+mn-ea"/>
                <a:cs typeface="+mn-cs"/>
              </a:rPr>
              <a:t>=K0mWhPj7eYQ</a:t>
            </a:r>
          </a:p>
          <a:p>
            <a:pPr lvl="1"/>
            <a:r>
              <a:rPr lang="en-US" sz="1200" kern="1200" baseline="0" dirty="0" err="1" smtClean="0">
                <a:solidFill>
                  <a:schemeClr val="tx1"/>
                </a:solidFill>
                <a:latin typeface="+mn-lt"/>
                <a:ea typeface="+mn-ea"/>
                <a:cs typeface="+mn-cs"/>
              </a:rPr>
              <a:t>Luteal</a:t>
            </a:r>
            <a:r>
              <a:rPr lang="en-US" sz="1200" kern="1200" baseline="0" dirty="0" smtClean="0">
                <a:solidFill>
                  <a:schemeClr val="tx1"/>
                </a:solidFill>
                <a:latin typeface="+mn-lt"/>
                <a:ea typeface="+mn-ea"/>
                <a:cs typeface="+mn-cs"/>
              </a:rPr>
              <a:t> Phase: https://</a:t>
            </a:r>
            <a:r>
              <a:rPr lang="en-US" sz="1200" kern="1200" baseline="0" dirty="0" err="1" smtClean="0">
                <a:solidFill>
                  <a:schemeClr val="tx1"/>
                </a:solidFill>
                <a:latin typeface="+mn-lt"/>
                <a:ea typeface="+mn-ea"/>
                <a:cs typeface="+mn-cs"/>
              </a:rPr>
              <a:t>www.youtube.com/watch?v</a:t>
            </a:r>
            <a:r>
              <a:rPr lang="en-US" sz="1200" kern="1200" baseline="0" dirty="0" smtClean="0">
                <a:solidFill>
                  <a:schemeClr val="tx1"/>
                </a:solidFill>
                <a:latin typeface="+mn-lt"/>
                <a:ea typeface="+mn-ea"/>
                <a:cs typeface="+mn-cs"/>
              </a:rPr>
              <a:t>=1t9uZdpF_1o</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Image on the retrieved from: http://</a:t>
            </a:r>
            <a:r>
              <a:rPr lang="en-US" sz="1200" kern="1200" dirty="0" err="1" smtClean="0">
                <a:solidFill>
                  <a:schemeClr val="tx1"/>
                </a:solidFill>
                <a:latin typeface="+mn-lt"/>
                <a:ea typeface="+mn-ea"/>
                <a:cs typeface="+mn-cs"/>
              </a:rPr>
              <a:t>imgarcade.com</a:t>
            </a:r>
            <a:r>
              <a:rPr lang="en-US" sz="1200" kern="1200" dirty="0" smtClean="0">
                <a:solidFill>
                  <a:schemeClr val="tx1"/>
                </a:solidFill>
                <a:latin typeface="+mn-lt"/>
                <a:ea typeface="+mn-ea"/>
                <a:cs typeface="+mn-cs"/>
              </a:rPr>
              <a:t>/1/vaginal-discharge-when-fertile/ is great at</a:t>
            </a:r>
            <a:r>
              <a:rPr lang="en-US" sz="1200" kern="1200" baseline="0" dirty="0" smtClean="0">
                <a:solidFill>
                  <a:schemeClr val="tx1"/>
                </a:solidFill>
                <a:latin typeface="+mn-lt"/>
                <a:ea typeface="+mn-ea"/>
                <a:cs typeface="+mn-cs"/>
              </a:rPr>
              <a:t> pulling it all together. Includes cervical secretions, fertile window, basal body temp as well as hormone cycles.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Source</a:t>
            </a:r>
            <a:r>
              <a:rPr lang="en-US" sz="1200" kern="1200" baseline="0" dirty="0" smtClean="0">
                <a:solidFill>
                  <a:schemeClr val="tx1"/>
                </a:solidFill>
                <a:latin typeface="+mn-lt"/>
                <a:ea typeface="+mn-ea"/>
                <a:cs typeface="+mn-cs"/>
              </a:rPr>
              <a:t> of menstrual cycle graph:  </a:t>
            </a:r>
            <a:r>
              <a:rPr lang="en-US" sz="1200" kern="1200" baseline="0" dirty="0" err="1" smtClean="0">
                <a:solidFill>
                  <a:schemeClr val="tx1"/>
                </a:solidFill>
                <a:latin typeface="+mn-lt"/>
                <a:ea typeface="+mn-ea"/>
                <a:cs typeface="+mn-cs"/>
              </a:rPr>
              <a:t>Pyper</a:t>
            </a:r>
            <a:r>
              <a:rPr lang="en-US" sz="1200" kern="1200" baseline="0" dirty="0" smtClean="0">
                <a:solidFill>
                  <a:schemeClr val="tx1"/>
                </a:solidFill>
                <a:latin typeface="+mn-lt"/>
                <a:ea typeface="+mn-ea"/>
                <a:cs typeface="+mn-cs"/>
              </a:rPr>
              <a:t> CM and J Knight (201)  Fertility awareness methods of family planning:  they physiologic background, methodology and effectiveness of fertility awareness methods. Jo </a:t>
            </a:r>
            <a:r>
              <a:rPr lang="en-US" sz="1200" kern="1200" baseline="0" dirty="0" err="1" smtClean="0">
                <a:solidFill>
                  <a:schemeClr val="tx1"/>
                </a:solidFill>
                <a:latin typeface="+mn-lt"/>
                <a:ea typeface="+mn-ea"/>
                <a:cs typeface="+mn-cs"/>
              </a:rPr>
              <a:t>Fam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Plann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Reprod</a:t>
            </a:r>
            <a:r>
              <a:rPr lang="en-US" sz="1200" kern="1200" baseline="0" dirty="0" smtClean="0">
                <a:solidFill>
                  <a:schemeClr val="tx1"/>
                </a:solidFill>
                <a:latin typeface="+mn-lt"/>
                <a:ea typeface="+mn-ea"/>
                <a:cs typeface="+mn-cs"/>
              </a:rPr>
              <a:t> health Care 27(2): 103-9</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Not using the text below</a:t>
            </a:r>
          </a:p>
          <a:p>
            <a:pPr>
              <a:buFont typeface="Arial"/>
              <a:buChar char="•"/>
            </a:pPr>
            <a:r>
              <a:rPr lang="en-US" sz="1200" b="1" kern="1200" dirty="0" smtClean="0">
                <a:solidFill>
                  <a:schemeClr val="tx1"/>
                </a:solidFill>
                <a:latin typeface="+mn-lt"/>
                <a:ea typeface="+mn-ea"/>
                <a:cs typeface="+mn-cs"/>
              </a:rPr>
              <a:t>FSH and LH </a:t>
            </a:r>
            <a:r>
              <a:rPr lang="en-US" sz="1200" kern="1200" dirty="0" smtClean="0">
                <a:solidFill>
                  <a:schemeClr val="tx1"/>
                </a:solidFill>
                <a:latin typeface="+mn-lt"/>
                <a:ea typeface="+mn-ea"/>
                <a:cs typeface="+mn-cs"/>
              </a:rPr>
              <a:t>are released from the pituitary</a:t>
            </a:r>
            <a:r>
              <a:rPr lang="en-US" sz="1200" kern="1200" baseline="0" dirty="0" smtClean="0">
                <a:solidFill>
                  <a:schemeClr val="tx1"/>
                </a:solidFill>
                <a:latin typeface="+mn-lt"/>
                <a:ea typeface="+mn-ea"/>
                <a:cs typeface="+mn-cs"/>
              </a:rPr>
              <a:t> – there are no observable signs of FSH and LH</a:t>
            </a:r>
          </a:p>
          <a:p>
            <a:pPr>
              <a:buFont typeface="Arial"/>
              <a:buChar char="•"/>
            </a:pPr>
            <a:r>
              <a:rPr lang="en-US" sz="1200" b="1" kern="1200" baseline="0" dirty="0" smtClean="0">
                <a:solidFill>
                  <a:schemeClr val="tx1"/>
                </a:solidFill>
                <a:latin typeface="+mn-lt"/>
                <a:ea typeface="+mn-ea"/>
                <a:cs typeface="+mn-cs"/>
              </a:rPr>
              <a:t>Progesterone and Estrogen </a:t>
            </a:r>
            <a:r>
              <a:rPr lang="en-US" sz="1200" kern="1200" baseline="0" dirty="0" smtClean="0">
                <a:solidFill>
                  <a:schemeClr val="tx1"/>
                </a:solidFill>
                <a:latin typeface="+mn-lt"/>
                <a:ea typeface="+mn-ea"/>
                <a:cs typeface="+mn-cs"/>
              </a:rPr>
              <a:t>are produced in the ovaries. Changes in the level of these hormones cause observable changes in the body and are the basis of the many fertility awareness methods. </a:t>
            </a:r>
          </a:p>
          <a:p>
            <a:pPr lvl="1">
              <a:buFont typeface="Arial"/>
              <a:buChar char="•"/>
            </a:pPr>
            <a:r>
              <a:rPr lang="en-US" sz="1200" kern="1200" baseline="0" dirty="0" smtClean="0">
                <a:solidFill>
                  <a:schemeClr val="tx1"/>
                </a:solidFill>
                <a:latin typeface="+mn-lt"/>
                <a:ea typeface="+mn-ea"/>
                <a:cs typeface="+mn-cs"/>
              </a:rPr>
              <a:t>Estrogen predominates in the fertile window; progesterone predominates in much of the the infertile periods.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a:buFont typeface="Arial"/>
              <a:buNone/>
            </a:pPr>
            <a:r>
              <a:rPr lang="en-US" sz="1200" i="1" kern="1200" dirty="0" smtClean="0">
                <a:solidFill>
                  <a:schemeClr val="tx1"/>
                </a:solidFill>
                <a:latin typeface="+mn-lt"/>
                <a:ea typeface="+mn-ea"/>
                <a:cs typeface="+mn-cs"/>
              </a:rPr>
              <a:t>Hypothalamus:</a:t>
            </a:r>
            <a:r>
              <a:rPr lang="en-US" sz="1200" i="1" kern="1200" baseline="0" dirty="0" smtClean="0">
                <a:solidFill>
                  <a:schemeClr val="tx1"/>
                </a:solidFill>
                <a:latin typeface="+mn-lt"/>
                <a:ea typeface="+mn-ea"/>
                <a:cs typeface="+mn-cs"/>
              </a:rPr>
              <a:t> pulses of </a:t>
            </a:r>
            <a:r>
              <a:rPr lang="en-US" sz="1200" i="1" kern="1200" dirty="0" err="1" smtClean="0">
                <a:solidFill>
                  <a:schemeClr val="tx1"/>
                </a:solidFill>
                <a:latin typeface="+mn-lt"/>
                <a:ea typeface="+mn-ea"/>
                <a:cs typeface="+mn-cs"/>
              </a:rPr>
              <a:t>gonadotropin</a:t>
            </a:r>
            <a:r>
              <a:rPr lang="en-US" sz="1200" i="1" kern="1200" dirty="0" smtClean="0">
                <a:solidFill>
                  <a:schemeClr val="tx1"/>
                </a:solidFill>
                <a:latin typeface="+mn-lt"/>
                <a:ea typeface="+mn-ea"/>
                <a:cs typeface="+mn-cs"/>
              </a:rPr>
              <a:t>-releasing </a:t>
            </a:r>
            <a:r>
              <a:rPr lang="en-US" sz="1200" i="1" kern="1200" dirty="0" err="1" smtClean="0">
                <a:solidFill>
                  <a:schemeClr val="tx1"/>
                </a:solidFill>
                <a:latin typeface="+mn-lt"/>
                <a:ea typeface="+mn-ea"/>
                <a:cs typeface="+mn-cs"/>
              </a:rPr>
              <a:t>hormone(GnRH</a:t>
            </a:r>
            <a:r>
              <a:rPr lang="en-US" sz="1200" i="1" kern="1200" dirty="0" smtClean="0">
                <a:solidFill>
                  <a:schemeClr val="tx1"/>
                </a:solidFill>
                <a:latin typeface="+mn-lt"/>
                <a:ea typeface="+mn-ea"/>
                <a:cs typeface="+mn-cs"/>
              </a:rPr>
              <a:t>) regulate pituitary output of follicle-stimulating hormone (FSH) and luteinizing hormone (LH)</a:t>
            </a:r>
          </a:p>
          <a:p>
            <a:pPr lvl="1">
              <a:buFont typeface="Arial"/>
              <a:buChar char="•"/>
            </a:pPr>
            <a:r>
              <a:rPr lang="en-US" sz="1200" b="1" kern="1200" dirty="0" smtClean="0">
                <a:solidFill>
                  <a:schemeClr val="tx1"/>
                </a:solidFill>
                <a:latin typeface="+mn-lt"/>
                <a:ea typeface="+mn-ea"/>
                <a:cs typeface="+mn-cs"/>
              </a:rPr>
              <a:t>Follicular phase</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FSH from the pituitary stimulates development of the follicle, which contains the ovum.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growing </a:t>
            </a:r>
            <a:r>
              <a:rPr lang="en-US" sz="1200" kern="1200" dirty="0" err="1" smtClean="0">
                <a:solidFill>
                  <a:schemeClr val="tx1"/>
                </a:solidFill>
                <a:latin typeface="+mn-lt"/>
                <a:ea typeface="+mn-ea"/>
                <a:cs typeface="+mn-cs"/>
              </a:rPr>
              <a:t>follicle(s</a:t>
            </a:r>
            <a:r>
              <a:rPr lang="en-US" sz="1200" kern="1200" dirty="0" smtClean="0">
                <a:solidFill>
                  <a:schemeClr val="tx1"/>
                </a:solidFill>
                <a:latin typeface="+mn-lt"/>
                <a:ea typeface="+mn-ea"/>
                <a:cs typeface="+mn-cs"/>
              </a:rPr>
              <a:t>) secretes estrogen.</a:t>
            </a:r>
          </a:p>
          <a:p>
            <a:pPr lvl="2">
              <a:buFont typeface="Arial"/>
              <a:buChar char="•"/>
            </a:pPr>
            <a:r>
              <a:rPr lang="en-US" sz="1200" b="1" kern="1200" dirty="0" smtClean="0">
                <a:solidFill>
                  <a:schemeClr val="tx1"/>
                </a:solidFill>
                <a:latin typeface="+mn-lt"/>
                <a:ea typeface="+mn-ea"/>
                <a:cs typeface="+mn-cs"/>
              </a:rPr>
              <a:t>Estrogen</a:t>
            </a:r>
            <a:r>
              <a:rPr lang="en-US" sz="1200" kern="1200" dirty="0" smtClean="0">
                <a:solidFill>
                  <a:schemeClr val="tx1"/>
                </a:solidFill>
                <a:latin typeface="+mn-lt"/>
                <a:ea typeface="+mn-ea"/>
                <a:cs typeface="+mn-cs"/>
              </a:rPr>
              <a:t> </a:t>
            </a:r>
          </a:p>
          <a:p>
            <a:pPr lvl="3">
              <a:buFont typeface="Arial"/>
              <a:buChar char="•"/>
            </a:pPr>
            <a:r>
              <a:rPr lang="en-US" sz="1200" kern="1200" dirty="0" smtClean="0">
                <a:solidFill>
                  <a:schemeClr val="tx1"/>
                </a:solidFill>
                <a:latin typeface="+mn-lt"/>
                <a:ea typeface="+mn-ea"/>
                <a:cs typeface="+mn-cs"/>
              </a:rPr>
              <a:t>has a proliferative effect on the </a:t>
            </a:r>
            <a:r>
              <a:rPr lang="en-US" sz="1200" kern="1200" dirty="0" err="1" smtClean="0">
                <a:solidFill>
                  <a:schemeClr val="tx1"/>
                </a:solidFill>
                <a:latin typeface="+mn-lt"/>
                <a:ea typeface="+mn-ea"/>
                <a:cs typeface="+mn-cs"/>
              </a:rPr>
              <a:t>endometrium</a:t>
            </a:r>
            <a:r>
              <a:rPr lang="en-US" sz="1200" kern="1200" dirty="0" smtClean="0">
                <a:solidFill>
                  <a:schemeClr val="tx1"/>
                </a:solidFill>
                <a:latin typeface="+mn-lt"/>
                <a:ea typeface="+mn-ea"/>
                <a:cs typeface="+mn-cs"/>
              </a:rPr>
              <a:t>; </a:t>
            </a:r>
          </a:p>
          <a:p>
            <a:pPr lvl="3">
              <a:buFont typeface="Arial"/>
              <a:buChar char="•"/>
            </a:pPr>
            <a:r>
              <a:rPr lang="en-US" sz="1200" kern="1200" dirty="0" smtClean="0">
                <a:solidFill>
                  <a:schemeClr val="tx1"/>
                </a:solidFill>
                <a:latin typeface="+mn-lt"/>
                <a:ea typeface="+mn-ea"/>
                <a:cs typeface="+mn-cs"/>
              </a:rPr>
              <a:t>stimulates the glands within the cervix to produce secretions, transparent, and stretchy </a:t>
            </a:r>
            <a:r>
              <a:rPr lang="en-US" baseline="0" dirty="0" smtClean="0"/>
              <a:t>secretions</a:t>
            </a:r>
            <a:r>
              <a:rPr lang="en-US" sz="1200" kern="1200" dirty="0" smtClean="0">
                <a:solidFill>
                  <a:schemeClr val="tx1"/>
                </a:solidFill>
                <a:latin typeface="+mn-lt"/>
                <a:ea typeface="+mn-ea"/>
                <a:cs typeface="+mn-cs"/>
              </a:rPr>
              <a:t> (allows for enhanced sperm motility, nourishment, and survival)</a:t>
            </a:r>
          </a:p>
          <a:p>
            <a:pPr lvl="3">
              <a:buFont typeface="Arial"/>
              <a:buNone/>
            </a:pPr>
            <a:endParaRPr lang="en-US" sz="1200" kern="1200" dirty="0" smtClean="0">
              <a:solidFill>
                <a:schemeClr val="tx1"/>
              </a:solidFill>
              <a:latin typeface="+mn-lt"/>
              <a:ea typeface="+mn-ea"/>
              <a:cs typeface="+mn-cs"/>
            </a:endParaRPr>
          </a:p>
          <a:p>
            <a:pPr lvl="1">
              <a:buFont typeface="Arial"/>
              <a:buChar char="•"/>
            </a:pPr>
            <a:r>
              <a:rPr lang="en-US" sz="1200" b="1" kern="1200" dirty="0" smtClean="0">
                <a:solidFill>
                  <a:schemeClr val="tx1"/>
                </a:solidFill>
                <a:latin typeface="+mn-lt"/>
                <a:ea typeface="+mn-ea"/>
                <a:cs typeface="+mn-cs"/>
              </a:rPr>
              <a:t>Ovulation:</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Estrogen rising to a threshold level provides feedback to the pituitary gland to produce the LH surge</a:t>
            </a:r>
          </a:p>
          <a:p>
            <a:pPr lvl="2">
              <a:buFont typeface="Arial"/>
              <a:buNone/>
            </a:pPr>
            <a:endParaRPr lang="en-US" sz="1200" kern="1200" dirty="0" smtClean="0">
              <a:solidFill>
                <a:schemeClr val="tx1"/>
              </a:solidFill>
              <a:latin typeface="+mn-lt"/>
              <a:ea typeface="+mn-ea"/>
              <a:cs typeface="+mn-cs"/>
            </a:endParaRPr>
          </a:p>
          <a:p>
            <a:pPr lvl="1">
              <a:buFont typeface="Arial"/>
              <a:buChar char="•"/>
            </a:pPr>
            <a:r>
              <a:rPr lang="en-US" sz="1200" b="1" kern="1200" dirty="0" err="1" smtClean="0">
                <a:solidFill>
                  <a:schemeClr val="tx1"/>
                </a:solidFill>
                <a:latin typeface="+mn-lt"/>
                <a:ea typeface="+mn-ea"/>
                <a:cs typeface="+mn-cs"/>
              </a:rPr>
              <a:t>Luteal</a:t>
            </a:r>
            <a:r>
              <a:rPr lang="en-US" sz="1200" b="1" kern="1200" dirty="0" smtClean="0">
                <a:solidFill>
                  <a:schemeClr val="tx1"/>
                </a:solidFill>
                <a:latin typeface="+mn-lt"/>
                <a:ea typeface="+mn-ea"/>
                <a:cs typeface="+mn-cs"/>
              </a:rPr>
              <a:t> Phase:</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corpus </a:t>
            </a:r>
            <a:r>
              <a:rPr lang="en-US" sz="1200" kern="1200" dirty="0" err="1" smtClean="0">
                <a:solidFill>
                  <a:schemeClr val="tx1"/>
                </a:solidFill>
                <a:latin typeface="+mn-lt"/>
                <a:ea typeface="+mn-ea"/>
                <a:cs typeface="+mn-cs"/>
              </a:rPr>
              <a:t>luteum</a:t>
            </a:r>
            <a:r>
              <a:rPr lang="en-US" sz="1200" kern="1200" dirty="0" smtClean="0">
                <a:solidFill>
                  <a:schemeClr val="tx1"/>
                </a:solidFill>
                <a:latin typeface="+mn-lt"/>
                <a:ea typeface="+mn-ea"/>
                <a:cs typeface="+mn-cs"/>
              </a:rPr>
              <a:t> (the ruptured follicle) secretes progesterone &amp; estrogen </a:t>
            </a:r>
          </a:p>
          <a:p>
            <a:pPr lvl="2">
              <a:buFont typeface="Arial"/>
              <a:buChar char="•"/>
            </a:pPr>
            <a:r>
              <a:rPr lang="en-US" sz="1200" b="1" kern="1200" dirty="0" smtClean="0">
                <a:solidFill>
                  <a:schemeClr val="tx1"/>
                </a:solidFill>
                <a:latin typeface="+mn-lt"/>
                <a:ea typeface="+mn-ea"/>
                <a:cs typeface="+mn-cs"/>
              </a:rPr>
              <a:t>Progesterone: </a:t>
            </a:r>
          </a:p>
          <a:p>
            <a:pPr lvl="3">
              <a:buFont typeface="Arial"/>
              <a:buChar char="•"/>
            </a:pP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matures the thickened </a:t>
            </a:r>
            <a:r>
              <a:rPr lang="en-US" sz="1200" kern="1200" dirty="0" err="1" smtClean="0">
                <a:solidFill>
                  <a:schemeClr val="tx1"/>
                </a:solidFill>
                <a:latin typeface="+mn-lt"/>
                <a:ea typeface="+mn-ea"/>
                <a:cs typeface="+mn-cs"/>
              </a:rPr>
              <a:t>endometrium</a:t>
            </a:r>
            <a:r>
              <a:rPr lang="en-US" sz="1200" kern="1200" dirty="0" smtClean="0">
                <a:solidFill>
                  <a:schemeClr val="tx1"/>
                </a:solidFill>
                <a:latin typeface="+mn-lt"/>
                <a:ea typeface="+mn-ea"/>
                <a:cs typeface="+mn-cs"/>
              </a:rPr>
              <a:t> into </a:t>
            </a:r>
            <a:r>
              <a:rPr lang="en-US" sz="1200" kern="1200" dirty="0" err="1" smtClean="0">
                <a:solidFill>
                  <a:schemeClr val="tx1"/>
                </a:solidFill>
                <a:latin typeface="+mn-lt"/>
                <a:ea typeface="+mn-ea"/>
                <a:cs typeface="+mn-cs"/>
              </a:rPr>
              <a:t>secretory</a:t>
            </a:r>
            <a:r>
              <a:rPr lang="en-US" sz="1200" kern="1200" dirty="0" smtClean="0">
                <a:solidFill>
                  <a:schemeClr val="tx1"/>
                </a:solidFill>
                <a:latin typeface="+mn-lt"/>
                <a:ea typeface="+mn-ea"/>
                <a:cs typeface="+mn-cs"/>
              </a:rPr>
              <a:t> tissue to nourish an embryo, </a:t>
            </a:r>
          </a:p>
          <a:p>
            <a:pPr lvl="3">
              <a:buFont typeface="Arial"/>
              <a:buChar char="•"/>
            </a:pPr>
            <a:r>
              <a:rPr lang="en-US" sz="1200" kern="1200" dirty="0" smtClean="0">
                <a:solidFill>
                  <a:schemeClr val="tx1"/>
                </a:solidFill>
                <a:latin typeface="+mn-lt"/>
                <a:ea typeface="+mn-ea"/>
                <a:cs typeface="+mn-cs"/>
              </a:rPr>
              <a:t> it changes the thin, watery cervical secretions into a thicker secretions plug, which inhibits sperm penetration, and </a:t>
            </a:r>
          </a:p>
          <a:p>
            <a:pPr lvl="3">
              <a:buFont typeface="Arial"/>
              <a:buChar char="•"/>
            </a:pP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it has a </a:t>
            </a:r>
            <a:r>
              <a:rPr lang="en-US" sz="1200" kern="1200" dirty="0" err="1" smtClean="0">
                <a:solidFill>
                  <a:schemeClr val="tx1"/>
                </a:solidFill>
                <a:latin typeface="+mn-lt"/>
                <a:ea typeface="+mn-ea"/>
                <a:cs typeface="+mn-cs"/>
              </a:rPr>
              <a:t>thermogenic</a:t>
            </a:r>
            <a:r>
              <a:rPr lang="en-US" sz="1200" kern="1200" dirty="0" smtClean="0">
                <a:solidFill>
                  <a:schemeClr val="tx1"/>
                </a:solidFill>
                <a:latin typeface="+mn-lt"/>
                <a:ea typeface="+mn-ea"/>
                <a:cs typeface="+mn-cs"/>
              </a:rPr>
              <a:t> effect causing a rise in basal body temperature.</a:t>
            </a:r>
          </a:p>
          <a:p>
            <a:pPr lvl="3">
              <a:buFont typeface="Arial"/>
              <a:buNone/>
            </a:pPr>
            <a:endParaRPr lang="en-US" sz="1200" kern="1200" dirty="0" smtClean="0">
              <a:solidFill>
                <a:schemeClr val="tx1"/>
              </a:solidFill>
              <a:latin typeface="+mn-lt"/>
              <a:ea typeface="+mn-ea"/>
              <a:cs typeface="+mn-cs"/>
            </a:endParaRPr>
          </a:p>
          <a:p>
            <a:pPr lvl="1">
              <a:buFont typeface="Arial"/>
              <a:buChar char="•"/>
            </a:pPr>
            <a:r>
              <a:rPr lang="en-US" sz="1200" i="1" kern="1200" dirty="0" smtClean="0">
                <a:solidFill>
                  <a:schemeClr val="tx1"/>
                </a:solidFill>
                <a:latin typeface="+mn-lt"/>
                <a:ea typeface="+mn-ea"/>
                <a:cs typeface="+mn-cs"/>
              </a:rPr>
              <a:t>If no pregnancy:</a:t>
            </a:r>
            <a:r>
              <a:rPr lang="en-US" sz="1200" i="1" kern="1200" baseline="0" dirty="0" smtClean="0">
                <a:solidFill>
                  <a:schemeClr val="tx1"/>
                </a:solidFill>
                <a:latin typeface="+mn-lt"/>
                <a:ea typeface="+mn-ea"/>
                <a:cs typeface="+mn-cs"/>
              </a:rPr>
              <a:t> corpus </a:t>
            </a:r>
            <a:r>
              <a:rPr lang="en-US" sz="1200" i="1" kern="1200" baseline="0" dirty="0" err="1" smtClean="0">
                <a:solidFill>
                  <a:schemeClr val="tx1"/>
                </a:solidFill>
                <a:latin typeface="+mn-lt"/>
                <a:ea typeface="+mn-ea"/>
                <a:cs typeface="+mn-cs"/>
              </a:rPr>
              <a:t>luteum</a:t>
            </a:r>
            <a:r>
              <a:rPr lang="en-US" sz="1200" i="1" kern="1200" baseline="0" dirty="0" smtClean="0">
                <a:solidFill>
                  <a:schemeClr val="tx1"/>
                </a:solidFill>
                <a:latin typeface="+mn-lt"/>
                <a:ea typeface="+mn-ea"/>
                <a:cs typeface="+mn-cs"/>
              </a:rPr>
              <a:t> atrophies; progesterone &amp; estrogen produced by CL drops and </a:t>
            </a:r>
            <a:r>
              <a:rPr lang="en-US" sz="1200" i="1" kern="1200" baseline="0" dirty="0" err="1" smtClean="0">
                <a:solidFill>
                  <a:schemeClr val="tx1"/>
                </a:solidFill>
                <a:latin typeface="+mn-lt"/>
                <a:ea typeface="+mn-ea"/>
                <a:cs typeface="+mn-cs"/>
              </a:rPr>
              <a:t>folicular</a:t>
            </a:r>
            <a:r>
              <a:rPr lang="en-US" sz="1200" i="1" kern="1200" baseline="0" dirty="0" smtClean="0">
                <a:solidFill>
                  <a:schemeClr val="tx1"/>
                </a:solidFill>
                <a:latin typeface="+mn-lt"/>
                <a:ea typeface="+mn-ea"/>
                <a:cs typeface="+mn-cs"/>
              </a:rPr>
              <a:t> phase starts again</a:t>
            </a:r>
            <a:endParaRPr lang="en-US" sz="1200" i="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other sign that some folks use: around ovulation, the cervix can be noted to be soft, high, open and wet while at other times it is by comparison Firm, Low, Closed and “non-wet”. (</a:t>
            </a:r>
            <a:r>
              <a:rPr lang="en-US" sz="1200" kern="1200" baseline="0" dirty="0" err="1" smtClean="0">
                <a:solidFill>
                  <a:schemeClr val="tx1"/>
                </a:solidFill>
                <a:latin typeface="+mn-lt"/>
                <a:ea typeface="+mn-ea"/>
                <a:cs typeface="+mn-cs"/>
              </a:rPr>
              <a:t>Weschler</a:t>
            </a:r>
            <a:r>
              <a:rPr lang="en-US" sz="1200" kern="1200" baseline="0" dirty="0" smtClean="0">
                <a:solidFill>
                  <a:schemeClr val="tx1"/>
                </a:solidFill>
                <a:latin typeface="+mn-lt"/>
                <a:ea typeface="+mn-ea"/>
                <a:cs typeface="+mn-cs"/>
              </a:rPr>
              <a:t>, 2006)</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CAN AN INDIVIDUAL GET PREGANT WHILE MENSTRATING? </a:t>
            </a:r>
          </a:p>
          <a:p>
            <a:r>
              <a:rPr lang="en-US" dirty="0" smtClean="0"/>
              <a:t>Yes! Can be fertile during menstruation if cycle is short. </a:t>
            </a:r>
          </a:p>
          <a:p>
            <a:pPr lvl="1"/>
            <a:r>
              <a:rPr lang="en-US" dirty="0" err="1" smtClean="0"/>
              <a:t>Luteal</a:t>
            </a:r>
            <a:r>
              <a:rPr lang="en-US" dirty="0" smtClean="0"/>
              <a:t> Phase is fixed ~14d after ovulation. </a:t>
            </a:r>
          </a:p>
          <a:p>
            <a:pPr lvl="1"/>
            <a:r>
              <a:rPr lang="en-US" dirty="0" smtClean="0"/>
              <a:t>Follicular phase is more variable and can be impacted by stress, diet, sleep, age etc.   </a:t>
            </a:r>
          </a:p>
          <a:p>
            <a:pPr lvl="1"/>
            <a:r>
              <a:rPr lang="en-US" dirty="0" smtClean="0"/>
              <a:t>When fertile during menstruation, it means that the person has had a relatively  short follicular phase and ovulated while menstruating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other sign that some folks use: around ovulation, the cervix can be noted to be soft, high, open and wet while at other times it is by comparison Firm, Low, Closed and “non-wet”. (</a:t>
            </a:r>
            <a:r>
              <a:rPr lang="en-US" sz="1200" kern="1200" baseline="0" dirty="0" err="1" smtClean="0">
                <a:solidFill>
                  <a:schemeClr val="tx1"/>
                </a:solidFill>
                <a:latin typeface="+mn-lt"/>
                <a:ea typeface="+mn-ea"/>
                <a:cs typeface="+mn-cs"/>
              </a:rPr>
              <a:t>Weschler</a:t>
            </a:r>
            <a:r>
              <a:rPr lang="en-US" sz="1200" kern="1200" baseline="0" dirty="0" smtClean="0">
                <a:solidFill>
                  <a:schemeClr val="tx1"/>
                </a:solidFill>
                <a:latin typeface="+mn-lt"/>
                <a:ea typeface="+mn-ea"/>
                <a:cs typeface="+mn-cs"/>
              </a:rPr>
              <a:t>, 2006)</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dirty="0" err="1" smtClean="0"/>
              <a:t>Manhart</a:t>
            </a:r>
            <a:r>
              <a:rPr lang="en-US" dirty="0" smtClean="0"/>
              <a:t>, Duane, Lind, Sinai, &amp; Golden-</a:t>
            </a:r>
            <a:r>
              <a:rPr lang="en-US" dirty="0" err="1" smtClean="0"/>
              <a:t>Tevald</a:t>
            </a:r>
            <a:r>
              <a:rPr lang="en-US" baseline="0" dirty="0" smtClean="0"/>
              <a:t>, </a:t>
            </a:r>
            <a:r>
              <a:rPr lang="en-US" dirty="0" smtClean="0"/>
              <a:t>2013</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27</a:t>
            </a:fld>
            <a:endParaRPr lang="en-US"/>
          </a:p>
        </p:txBody>
      </p:sp>
    </p:spTree>
    <p:extLst>
      <p:ext uri="{BB962C8B-B14F-4D97-AF65-F5344CB8AC3E}">
        <p14:creationId xmlns:p14="http://schemas.microsoft.com/office/powerpoint/2010/main" val="3507825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smtClean="0"/>
              <a:t>some</a:t>
            </a:r>
            <a:r>
              <a:rPr lang="en-US" baseline="0" dirty="0" smtClean="0"/>
              <a:t> thermometers give readouts in two-tenths of a degree, you don’t want that</a:t>
            </a:r>
            <a:r>
              <a:rPr lang="en-US" baseline="0" dirty="0" smtClean="0"/>
              <a:t>)</a:t>
            </a:r>
          </a:p>
          <a:p>
            <a:r>
              <a:rPr lang="en-US" baseline="0" dirty="0" smtClean="0"/>
              <a:t>Chart the temp so that you can see changes over time.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28</a:t>
            </a:fld>
            <a:endParaRPr lang="en-US"/>
          </a:p>
        </p:txBody>
      </p:sp>
    </p:spTree>
    <p:extLst>
      <p:ext uri="{BB962C8B-B14F-4D97-AF65-F5344CB8AC3E}">
        <p14:creationId xmlns:p14="http://schemas.microsoft.com/office/powerpoint/2010/main" val="2026282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29</a:t>
            </a:fld>
            <a:endParaRPr lang="en-US"/>
          </a:p>
        </p:txBody>
      </p:sp>
    </p:spTree>
    <p:extLst>
      <p:ext uri="{BB962C8B-B14F-4D97-AF65-F5344CB8AC3E}">
        <p14:creationId xmlns:p14="http://schemas.microsoft.com/office/powerpoint/2010/main" val="111368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15B024E-54DA-AF43-8523-706A0D88E04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www.wikihow.com</a:t>
            </a:r>
            <a:r>
              <a:rPr lang="en-US" dirty="0" smtClean="0"/>
              <a:t>/Know-When-You-Are-Ovulating</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30</a:t>
            </a:fld>
            <a:endParaRPr lang="en-US"/>
          </a:p>
        </p:txBody>
      </p:sp>
    </p:spTree>
    <p:extLst>
      <p:ext uri="{BB962C8B-B14F-4D97-AF65-F5344CB8AC3E}">
        <p14:creationId xmlns:p14="http://schemas.microsoft.com/office/powerpoint/2010/main" val="2094669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t>
            </a:r>
            <a:r>
              <a:rPr lang="en-US" b="1" u="sng" baseline="0" dirty="0" smtClean="0"/>
              <a:t>features of cervical secretions</a:t>
            </a:r>
            <a:r>
              <a:rPr lang="en-US" baseline="0" dirty="0" smtClean="0"/>
              <a:t>, such as consistency and color, are </a:t>
            </a:r>
            <a:r>
              <a:rPr lang="en-US" b="1" baseline="0" dirty="0" smtClean="0"/>
              <a:t>determined by estrogen and progesterone  </a:t>
            </a:r>
          </a:p>
          <a:p>
            <a:endParaRPr lang="en-US" baseline="0" dirty="0" smtClean="0"/>
          </a:p>
          <a:p>
            <a:r>
              <a:rPr lang="en-US" baseline="0" dirty="0" smtClean="0"/>
              <a:t>In the </a:t>
            </a:r>
            <a:r>
              <a:rPr lang="en-US" b="1" baseline="0" dirty="0" smtClean="0"/>
              <a:t>early part </a:t>
            </a:r>
            <a:r>
              <a:rPr lang="en-US" dirty="0" smtClean="0"/>
              <a:t>of the follicular phase, estrogen levels are low, cervical secretions is usually thick, and may not even leave the cervix. </a:t>
            </a:r>
            <a:r>
              <a:rPr lang="en-US" baseline="0" dirty="0" smtClean="0"/>
              <a:t>The sensation at the vulvar area dry.  As estrogen levels </a:t>
            </a:r>
            <a:r>
              <a:rPr lang="en-US" u="sng" baseline="0" dirty="0" smtClean="0"/>
              <a:t>increase</a:t>
            </a:r>
            <a:r>
              <a:rPr lang="en-US" baseline="0" dirty="0" smtClean="0"/>
              <a:t>, the cervical secretions become increasingly more abundant, slippery and stretchy.  The sensation at the vulvar area is wet.  </a:t>
            </a:r>
            <a:endParaRPr lang="en-US" dirty="0" smtClean="0"/>
          </a:p>
          <a:p>
            <a:endParaRPr lang="en-US" dirty="0" smtClean="0"/>
          </a:p>
          <a:p>
            <a:r>
              <a:rPr lang="en-US" dirty="0" smtClean="0"/>
              <a:t>Once ovulation occurs and the corpus </a:t>
            </a:r>
            <a:r>
              <a:rPr lang="en-US" dirty="0" err="1" smtClean="0"/>
              <a:t>luteum</a:t>
            </a:r>
            <a:r>
              <a:rPr lang="en-US" dirty="0" smtClean="0"/>
              <a:t> begins secreting progesterone, cervical secretions becomes thick, plug-like, pasty, and tacky.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32</a:t>
            </a:fld>
            <a:endParaRPr lang="en-US"/>
          </a:p>
        </p:txBody>
      </p:sp>
    </p:spTree>
    <p:extLst>
      <p:ext uri="{BB962C8B-B14F-4D97-AF65-F5344CB8AC3E}">
        <p14:creationId xmlns:p14="http://schemas.microsoft.com/office/powerpoint/2010/main" val="66993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Descriptors of the different types</a:t>
            </a:r>
            <a:r>
              <a:rPr lang="en-US" baseline="0" dirty="0" smtClean="0"/>
              <a:t> of secretions</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33</a:t>
            </a:fld>
            <a:endParaRPr lang="en-US"/>
          </a:p>
        </p:txBody>
      </p:sp>
    </p:spTree>
    <p:extLst>
      <p:ext uri="{BB962C8B-B14F-4D97-AF65-F5344CB8AC3E}">
        <p14:creationId xmlns:p14="http://schemas.microsoft.com/office/powerpoint/2010/main" val="1469327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t>
            </a:r>
            <a:r>
              <a:rPr lang="en-US" dirty="0" smtClean="0"/>
              <a:t>estrogen levels are low near the beginning</a:t>
            </a:r>
            <a:r>
              <a:rPr lang="en-US" baseline="0" dirty="0" smtClean="0"/>
              <a:t> of the cycle secretions start out scant, thick, white and sticky.  The rising levels of estrogen cause secretions to gradually become more transparent, wetter and more stretchy.   Near ovulation the secretions are very similar to raw egg whites.  This changing pattern gives information about the ONSET of the fertile phase as well as about the END of the fertile phase</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34</a:t>
            </a:fld>
            <a:endParaRPr lang="en-US"/>
          </a:p>
        </p:txBody>
      </p:sp>
    </p:spTree>
    <p:extLst>
      <p:ext uri="{BB962C8B-B14F-4D97-AF65-F5344CB8AC3E}">
        <p14:creationId xmlns:p14="http://schemas.microsoft.com/office/powerpoint/2010/main" val="1107373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chemeClr val="dk1"/>
                </a:solidFill>
                <a:latin typeface="+mn-lt"/>
                <a:ea typeface="+mn-ea"/>
                <a:cs typeface="+mn-cs"/>
              </a:rPr>
              <a:t>Estrogen </a:t>
            </a:r>
            <a:r>
              <a:rPr lang="en-US" baseline="0" dirty="0" smtClean="0"/>
              <a:t>secretions</a:t>
            </a:r>
            <a:r>
              <a:rPr lang="en-US" dirty="0" smtClean="0">
                <a:solidFill>
                  <a:schemeClr val="dk1"/>
                </a:solidFill>
                <a:latin typeface="+mn-lt"/>
                <a:ea typeface="+mn-ea"/>
                <a:cs typeface="+mn-cs"/>
              </a:rPr>
              <a:t>:  sugars nourish sperm, alkaline, protects sperm of acidity of vagina, high water content</a:t>
            </a:r>
            <a:endParaRPr lang="en-US" dirty="0" smtClean="0">
              <a:solidFill>
                <a:srgbClr val="FFFFFF"/>
              </a:solidFill>
              <a:latin typeface="+mn-lt"/>
              <a:ea typeface="+mn-ea"/>
              <a:cs typeface="+mn-cs"/>
            </a:endParaRPr>
          </a:p>
          <a:p>
            <a:pPr lvl="1" algn="l">
              <a:buFont typeface="Arial"/>
              <a:buChar char="•"/>
              <a:defRPr/>
            </a:pPr>
            <a:r>
              <a:rPr lang="en-US" dirty="0" smtClean="0">
                <a:solidFill>
                  <a:srgbClr val="FFFFFF"/>
                </a:solidFill>
                <a:latin typeface="+mn-lt"/>
                <a:ea typeface="+mn-ea"/>
                <a:cs typeface="+mn-cs"/>
              </a:rPr>
              <a:t>Estrogen-type </a:t>
            </a:r>
            <a:r>
              <a:rPr lang="en-US" baseline="0" dirty="0" smtClean="0"/>
              <a:t>secretions</a:t>
            </a:r>
            <a:r>
              <a:rPr lang="en-US" dirty="0" smtClean="0">
                <a:solidFill>
                  <a:srgbClr val="FFFFFF"/>
                </a:solidFill>
                <a:latin typeface="+mn-lt"/>
                <a:ea typeface="+mn-ea"/>
                <a:cs typeface="+mn-cs"/>
              </a:rPr>
              <a:t>:</a:t>
            </a:r>
            <a:r>
              <a:rPr lang="en-US" baseline="0" dirty="0" smtClean="0">
                <a:solidFill>
                  <a:srgbClr val="FFFFFF"/>
                </a:solidFill>
                <a:latin typeface="+mn-lt"/>
                <a:ea typeface="+mn-ea"/>
                <a:cs typeface="+mn-cs"/>
              </a:rPr>
              <a:t> </a:t>
            </a:r>
            <a:r>
              <a:rPr lang="en-US" dirty="0" smtClean="0">
                <a:solidFill>
                  <a:srgbClr val="FFFFFF"/>
                </a:solidFill>
                <a:latin typeface="+mn-lt"/>
                <a:ea typeface="+mn-ea"/>
                <a:cs typeface="+mn-cs"/>
              </a:rPr>
              <a:t>Similar to  hand lotion</a:t>
            </a:r>
            <a:r>
              <a:rPr lang="en-US" baseline="0" dirty="0" smtClean="0">
                <a:solidFill>
                  <a:srgbClr val="FFFFFF"/>
                </a:solidFill>
                <a:latin typeface="+mn-lt"/>
                <a:ea typeface="+mn-ea"/>
                <a:cs typeface="+mn-cs"/>
              </a:rPr>
              <a:t> - </a:t>
            </a:r>
            <a:r>
              <a:rPr lang="en-US" dirty="0" smtClean="0">
                <a:solidFill>
                  <a:srgbClr val="FFFFFF"/>
                </a:solidFill>
                <a:latin typeface="+mn-lt"/>
                <a:ea typeface="+mn-ea"/>
                <a:cs typeface="+mn-cs"/>
              </a:rPr>
              <a:t>Creamy, white</a:t>
            </a:r>
          </a:p>
          <a:p>
            <a:pPr lvl="1" algn="l">
              <a:buFont typeface="Arial"/>
              <a:buChar char="•"/>
              <a:defRPr/>
            </a:pPr>
            <a:r>
              <a:rPr lang="en-US" dirty="0" smtClean="0">
                <a:solidFill>
                  <a:schemeClr val="lt1"/>
                </a:solidFill>
                <a:latin typeface="+mn-lt"/>
                <a:ea typeface="+mn-ea"/>
                <a:cs typeface="+mn-cs"/>
              </a:rPr>
              <a:t>Estrogen-type </a:t>
            </a:r>
            <a:r>
              <a:rPr lang="en-US" baseline="0" dirty="0" smtClean="0"/>
              <a:t>secretions</a:t>
            </a:r>
            <a:r>
              <a:rPr lang="en-US" dirty="0" smtClean="0">
                <a:solidFill>
                  <a:schemeClr val="lt1"/>
                </a:solidFill>
                <a:latin typeface="+mn-lt"/>
                <a:ea typeface="+mn-ea"/>
                <a:cs typeface="+mn-cs"/>
              </a:rPr>
              <a:t> / </a:t>
            </a:r>
            <a:r>
              <a:rPr lang="en-US" dirty="0" err="1" smtClean="0">
                <a:solidFill>
                  <a:schemeClr val="lt1"/>
                </a:solidFill>
                <a:latin typeface="+mn-lt"/>
                <a:ea typeface="+mn-ea"/>
                <a:cs typeface="+mn-cs"/>
              </a:rPr>
              <a:t>Spinnbarkeit</a:t>
            </a:r>
            <a:r>
              <a:rPr lang="en-US" baseline="0" dirty="0" smtClean="0">
                <a:solidFill>
                  <a:schemeClr val="lt1"/>
                </a:solidFill>
                <a:latin typeface="+mn-lt"/>
                <a:ea typeface="+mn-ea"/>
                <a:cs typeface="+mn-cs"/>
              </a:rPr>
              <a:t> </a:t>
            </a:r>
            <a:r>
              <a:rPr lang="en-US" dirty="0" smtClean="0">
                <a:solidFill>
                  <a:schemeClr val="lt1"/>
                </a:solidFill>
                <a:latin typeface="+mn-lt"/>
                <a:ea typeface="+mn-ea"/>
                <a:cs typeface="+mn-cs"/>
              </a:rPr>
              <a:t>- clear, wet, stretchy, slippery</a:t>
            </a:r>
          </a:p>
          <a:p>
            <a:pPr algn="l">
              <a:buFont typeface="Arial"/>
              <a:buChar char="•"/>
              <a:defRPr/>
            </a:pPr>
            <a:r>
              <a:rPr lang="en-US" dirty="0" smtClean="0">
                <a:solidFill>
                  <a:srgbClr val="FFFFFF"/>
                </a:solidFill>
              </a:rPr>
              <a:t>Progesterone-type </a:t>
            </a:r>
            <a:r>
              <a:rPr lang="en-US" baseline="0" dirty="0" smtClean="0"/>
              <a:t>secretions</a:t>
            </a:r>
            <a:r>
              <a:rPr lang="en-US" baseline="0" dirty="0" smtClean="0">
                <a:solidFill>
                  <a:srgbClr val="FFFFFF"/>
                </a:solidFill>
              </a:rPr>
              <a:t> - </a:t>
            </a:r>
            <a:r>
              <a:rPr lang="en-US" dirty="0" smtClean="0">
                <a:solidFill>
                  <a:srgbClr val="FFFFFF"/>
                </a:solidFill>
              </a:rPr>
              <a:t>tacky, pasty, sticky, flaky</a:t>
            </a:r>
            <a:r>
              <a:rPr lang="en-US" baseline="0" dirty="0" smtClean="0">
                <a:solidFill>
                  <a:srgbClr val="FFFFFF"/>
                </a:solidFill>
              </a:rPr>
              <a:t> - </a:t>
            </a:r>
            <a:r>
              <a:rPr lang="en-US" dirty="0" smtClean="0">
                <a:solidFill>
                  <a:srgbClr val="FFFFFF"/>
                </a:solidFill>
              </a:rPr>
              <a:t>Hostile to sperm:  acidic, contains leukocytes, antimicrobial agents, blocks sperm motility</a:t>
            </a:r>
          </a:p>
          <a:p>
            <a:pPr algn="l">
              <a:defRPr/>
            </a:pPr>
            <a:endParaRPr lang="en-US" dirty="0" smtClean="0">
              <a:solidFill>
                <a:schemeClr val="lt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35</a:t>
            </a:fld>
            <a:endParaRPr lang="en-US"/>
          </a:p>
        </p:txBody>
      </p:sp>
    </p:spTree>
    <p:extLst>
      <p:ext uri="{BB962C8B-B14F-4D97-AF65-F5344CB8AC3E}">
        <p14:creationId xmlns:p14="http://schemas.microsoft.com/office/powerpoint/2010/main" val="418209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different types of secretions</a:t>
            </a:r>
            <a:r>
              <a:rPr lang="en-US" baseline="0" dirty="0" smtClean="0"/>
              <a:t> have very different physiologic functions.  </a:t>
            </a:r>
          </a:p>
          <a:p>
            <a:endParaRPr lang="en-US" baseline="0" dirty="0" smtClean="0"/>
          </a:p>
          <a:p>
            <a:r>
              <a:rPr lang="en-US" baseline="0" dirty="0" smtClean="0"/>
              <a:t>Can connect this with how </a:t>
            </a:r>
            <a:r>
              <a:rPr lang="en-US" baseline="0" dirty="0" err="1" smtClean="0"/>
              <a:t>Mirena</a:t>
            </a:r>
            <a:r>
              <a:rPr lang="en-US" baseline="0" dirty="0" smtClean="0"/>
              <a:t> works, </a:t>
            </a:r>
          </a:p>
        </p:txBody>
      </p:sp>
      <p:sp>
        <p:nvSpPr>
          <p:cNvPr id="4" name="Slide Number Placeholder 3"/>
          <p:cNvSpPr>
            <a:spLocks noGrp="1"/>
          </p:cNvSpPr>
          <p:nvPr>
            <p:ph type="sldNum" sz="quarter" idx="10"/>
          </p:nvPr>
        </p:nvSpPr>
        <p:spPr/>
        <p:txBody>
          <a:bodyPr/>
          <a:lstStyle/>
          <a:p>
            <a:fld id="{E15B024E-54DA-AF43-8523-706A0D88E047}" type="slidenum">
              <a:rPr lang="en-US" smtClean="0"/>
              <a:pPr/>
              <a:t>36</a:t>
            </a:fld>
            <a:endParaRPr lang="en-US"/>
          </a:p>
        </p:txBody>
      </p:sp>
    </p:spTree>
    <p:extLst>
      <p:ext uri="{BB962C8B-B14F-4D97-AF65-F5344CB8AC3E}">
        <p14:creationId xmlns:p14="http://schemas.microsoft.com/office/powerpoint/2010/main" val="4105229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a:t>
            </a:r>
            <a:r>
              <a:rPr lang="en-US" b="1" baseline="0" dirty="0" smtClean="0"/>
              <a:t> green line </a:t>
            </a:r>
            <a:r>
              <a:rPr lang="en-US" baseline="0" dirty="0" smtClean="0"/>
              <a:t>shows you the same data you saw earlier from Wilcox on </a:t>
            </a:r>
            <a:r>
              <a:rPr lang="en-US" b="1" baseline="0" dirty="0" err="1" smtClean="0"/>
              <a:t>probablility</a:t>
            </a:r>
            <a:r>
              <a:rPr lang="en-US" b="1" baseline="0" dirty="0" smtClean="0"/>
              <a:t> of conception </a:t>
            </a:r>
            <a:r>
              <a:rPr lang="en-US" baseline="0" dirty="0" smtClean="0"/>
              <a:t>on days of the cycle relative to ovulation.  </a:t>
            </a:r>
            <a:r>
              <a:rPr lang="en-US" b="1" baseline="0" dirty="0" smtClean="0"/>
              <a:t>The black line </a:t>
            </a:r>
            <a:r>
              <a:rPr lang="en-US" baseline="0" dirty="0" smtClean="0"/>
              <a:t>shows the </a:t>
            </a:r>
            <a:r>
              <a:rPr lang="en-US" b="1" baseline="0" dirty="0" smtClean="0"/>
              <a:t>fertile mucus pattern</a:t>
            </a:r>
            <a:r>
              <a:rPr lang="en-US" baseline="0" dirty="0" smtClean="0"/>
              <a:t>.  You can see that the pattern of fertile secretions </a:t>
            </a:r>
            <a:r>
              <a:rPr lang="en-US" b="1" baseline="0" dirty="0" smtClean="0"/>
              <a:t>very closely mirrors the fertile phase</a:t>
            </a:r>
            <a:r>
              <a:rPr lang="en-US" baseline="0" dirty="0" smtClean="0"/>
              <a:t>, These researchers and others have reported that cervical secretions are a </a:t>
            </a:r>
            <a:r>
              <a:rPr lang="en-US" b="1" baseline="0" dirty="0" smtClean="0"/>
              <a:t>highly accurate marker of fertile days</a:t>
            </a:r>
            <a:r>
              <a:rPr lang="en-US" baseline="0" dirty="0" smtClean="0"/>
              <a:t>.  This is because the </a:t>
            </a:r>
            <a:r>
              <a:rPr lang="en-US" b="1" baseline="0" dirty="0" smtClean="0"/>
              <a:t>onset  of the fertile window </a:t>
            </a:r>
            <a:r>
              <a:rPr lang="en-US" baseline="0" dirty="0" smtClean="0"/>
              <a:t>corresponds with a </a:t>
            </a:r>
            <a:r>
              <a:rPr lang="en-US" b="1" baseline="0" dirty="0" smtClean="0"/>
              <a:t>significant rise in estrogen levels</a:t>
            </a:r>
            <a:r>
              <a:rPr lang="en-US" baseline="0" dirty="0" smtClean="0"/>
              <a:t>, and  the rising estrogen results in the fertile cervical secretions.  </a:t>
            </a:r>
          </a:p>
          <a:p>
            <a:endParaRPr lang="en-US" baseline="0" dirty="0" smtClean="0"/>
          </a:p>
          <a:p>
            <a:endParaRPr lang="en-US" baseline="0" dirty="0" smtClean="0"/>
          </a:p>
          <a:p>
            <a:r>
              <a:rPr lang="en-US" baseline="0" dirty="0" smtClean="0"/>
              <a:t>(In fact, when intercourse occurs during the fertile </a:t>
            </a:r>
            <a:r>
              <a:rPr lang="en-US" baseline="0" dirty="0" err="1" smtClean="0"/>
              <a:t>wiindow</a:t>
            </a:r>
            <a:r>
              <a:rPr lang="en-US" baseline="0" dirty="0" smtClean="0"/>
              <a:t>, the type of secretions present is more predictive of conception than the timing relative to ovulation)</a:t>
            </a:r>
          </a:p>
          <a:p>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Scarpa</a:t>
            </a:r>
            <a:r>
              <a:rPr lang="en-US" dirty="0" smtClean="0"/>
              <a:t>, B., </a:t>
            </a:r>
            <a:r>
              <a:rPr lang="en-US" dirty="0" err="1" smtClean="0"/>
              <a:t>Dunson</a:t>
            </a:r>
            <a:r>
              <a:rPr lang="en-US" dirty="0" smtClean="0"/>
              <a:t>, D. B., &amp; Colombo, B. (2006). Cervical mucus secretions on the day of intercourse: an accurate marker of highly fertile days. </a:t>
            </a:r>
            <a:r>
              <a:rPr lang="en-US" i="1" dirty="0" smtClean="0"/>
              <a:t>European journal of obstetrics &amp; gynecology and reproductive biology</a:t>
            </a:r>
            <a:r>
              <a:rPr lang="en-US" dirty="0" smtClean="0"/>
              <a:t>, </a:t>
            </a:r>
            <a:r>
              <a:rPr lang="en-US" i="1" dirty="0" smtClean="0"/>
              <a:t>125</a:t>
            </a:r>
            <a:r>
              <a:rPr lang="en-US" dirty="0" smtClean="0"/>
              <a:t>(1), 72-78.</a:t>
            </a:r>
          </a:p>
          <a:p>
            <a:pPr marL="228600" indent="-228600">
              <a:buFont typeface="+mj-lt"/>
              <a:buAutoNum type="arabicPeriod"/>
            </a:pPr>
            <a:r>
              <a:rPr lang="en-US" dirty="0" smtClean="0"/>
              <a:t>Bigelow, J. L., </a:t>
            </a:r>
            <a:r>
              <a:rPr lang="en-US" dirty="0" err="1" smtClean="0"/>
              <a:t>Dunson</a:t>
            </a:r>
            <a:r>
              <a:rPr lang="en-US" dirty="0" smtClean="0"/>
              <a:t>, D. B., Stanford, J. B., </a:t>
            </a:r>
            <a:r>
              <a:rPr lang="en-US" dirty="0" err="1" smtClean="0"/>
              <a:t>Ecochard</a:t>
            </a:r>
            <a:r>
              <a:rPr lang="en-US" dirty="0" smtClean="0"/>
              <a:t>, R., </a:t>
            </a:r>
            <a:r>
              <a:rPr lang="en-US" dirty="0" err="1" smtClean="0"/>
              <a:t>Gnoth</a:t>
            </a:r>
            <a:r>
              <a:rPr lang="en-US" dirty="0" smtClean="0"/>
              <a:t>, C., &amp; Colombo, B. (2004). Mucus observations in the fertile window: a better predictor of conception than timing of intercourse. Human reproduction, 19(4), 889-892</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Fehring</a:t>
            </a:r>
            <a:r>
              <a:rPr lang="en-US" dirty="0" smtClean="0"/>
              <a:t>, R. J. (2002). Accuracy of the peak day of cervical mucus as a biological marker of fertility. </a:t>
            </a:r>
            <a:r>
              <a:rPr lang="en-US" i="1" dirty="0" smtClean="0"/>
              <a:t>Contraception</a:t>
            </a:r>
            <a:r>
              <a:rPr lang="en-US" dirty="0" smtClean="0"/>
              <a:t>, </a:t>
            </a:r>
            <a:r>
              <a:rPr lang="en-US" i="1" dirty="0" smtClean="0"/>
              <a:t>66</a:t>
            </a:r>
            <a:r>
              <a:rPr lang="en-US" dirty="0" smtClean="0"/>
              <a:t>(4), 231-235.</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37</a:t>
            </a:fld>
            <a:endParaRPr lang="en-US"/>
          </a:p>
        </p:txBody>
      </p:sp>
    </p:spTree>
    <p:extLst>
      <p:ext uri="{BB962C8B-B14F-4D97-AF65-F5344CB8AC3E}">
        <p14:creationId xmlns:p14="http://schemas.microsoft.com/office/powerpoint/2010/main" val="45982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15B024E-54DA-AF43-8523-706A0D88E047}" type="slidenum">
              <a:rPr lang="en-US" smtClean="0"/>
              <a:pPr/>
              <a:t>38</a:t>
            </a:fld>
            <a:endParaRPr lang="en-US"/>
          </a:p>
        </p:txBody>
      </p:sp>
    </p:spTree>
    <p:extLst>
      <p:ext uri="{BB962C8B-B14F-4D97-AF65-F5344CB8AC3E}">
        <p14:creationId xmlns:p14="http://schemas.microsoft.com/office/powerpoint/2010/main" val="3558724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mj-lt"/>
              <a:buNone/>
            </a:pPr>
            <a:endParaRPr lang="en-US" baseline="0" dirty="0" smtClean="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E15B024E-54DA-AF43-8523-706A0D88E047}" type="slidenum">
              <a:rPr lang="en-US" smtClean="0"/>
              <a:pPr/>
              <a:t>39</a:t>
            </a:fld>
            <a:endParaRPr lang="en-US"/>
          </a:p>
        </p:txBody>
      </p:sp>
    </p:spTree>
    <p:extLst>
      <p:ext uri="{BB962C8B-B14F-4D97-AF65-F5344CB8AC3E}">
        <p14:creationId xmlns:p14="http://schemas.microsoft.com/office/powerpoint/2010/main" val="1226456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sz="1200" baseline="0" dirty="0" smtClean="0">
              <a:solidFill>
                <a:srgbClr val="D16349"/>
              </a:solidFill>
              <a:latin typeface="+mn-lt"/>
              <a:ea typeface="+mn-ea"/>
              <a:cs typeface="+mn-cs"/>
            </a:endParaRPr>
          </a:p>
          <a:p>
            <a:endParaRPr lang="en-US" sz="1200" baseline="0" dirty="0" smtClean="0">
              <a:solidFill>
                <a:srgbClr val="D16349"/>
              </a:solidFill>
              <a:latin typeface="+mn-lt"/>
              <a:ea typeface="+mn-ea"/>
              <a:cs typeface="+mn-cs"/>
            </a:endParaRPr>
          </a:p>
          <a:p>
            <a:r>
              <a:rPr lang="en-US" sz="1200" baseline="0" dirty="0" smtClean="0">
                <a:solidFill>
                  <a:srgbClr val="D16349"/>
                </a:solidFill>
                <a:latin typeface="+mn-lt"/>
                <a:ea typeface="+mn-ea"/>
                <a:cs typeface="+mn-cs"/>
              </a:rPr>
              <a:t>------------------------------------------------------------------------------------------</a:t>
            </a:r>
          </a:p>
          <a:p>
            <a:endParaRPr lang="en-US" sz="1200" dirty="0" smtClean="0">
              <a:solidFill>
                <a:srgbClr val="D16349"/>
              </a:solidFill>
              <a:latin typeface="+mn-lt"/>
              <a:ea typeface="+mn-ea"/>
              <a:cs typeface="+mn-cs"/>
            </a:endParaRPr>
          </a:p>
          <a:p>
            <a:endParaRPr lang="en-US" sz="1200" dirty="0" smtClean="0">
              <a:solidFill>
                <a:srgbClr val="D16349"/>
              </a:solidFill>
              <a:latin typeface="+mn-lt"/>
              <a:ea typeface="+mn-ea"/>
              <a:cs typeface="+mn-cs"/>
            </a:endParaRPr>
          </a:p>
          <a:p>
            <a:r>
              <a:rPr lang="en-US" sz="1200" baseline="0" dirty="0" smtClean="0">
                <a:solidFill>
                  <a:srgbClr val="D16349"/>
                </a:solidFill>
                <a:latin typeface="+mn-lt"/>
                <a:ea typeface="+mn-ea"/>
                <a:cs typeface="+mn-cs"/>
              </a:rPr>
              <a:t>Ultrasound and hormonal studies show that the fertile phase lasts from one to five days, with the average being three days.    Sperm can live in the cervical glands for up to five days.  Fertilization can occur for up to 24 hours after ovulation.  Thus there is a maximum fertile window of six days per menstrual cycle.  The five days prior and the day of ovulation.  The highest probability of pregnancy is in the two days just prior to ovulation, when the likelihood of pregnancy is 25 to 28%.  It decreases to zero probability of pregnancy six days before, and one day after ovulation.  </a:t>
            </a:r>
            <a:endParaRPr lang="en-US" sz="1200" dirty="0" smtClean="0">
              <a:solidFill>
                <a:srgbClr val="D16349"/>
              </a:solidFill>
              <a:latin typeface="+mn-lt"/>
              <a:ea typeface="+mn-ea"/>
              <a:cs typeface="+mn-cs"/>
            </a:endParaRPr>
          </a:p>
          <a:p>
            <a:r>
              <a:rPr lang="en-US" sz="1200" dirty="0" smtClean="0">
                <a:solidFill>
                  <a:srgbClr val="D16349"/>
                </a:solidFill>
                <a:latin typeface="+mn-lt"/>
                <a:ea typeface="+mn-ea"/>
                <a:cs typeface="+mn-cs"/>
              </a:rPr>
              <a:t>Length of the fertile window varies from one day up to six days.  Six-day Fertile Window: </a:t>
            </a:r>
            <a:r>
              <a:rPr lang="en-US" dirty="0" smtClean="0">
                <a:ea typeface="ＭＳ Ｐゴシック" charset="0"/>
                <a:cs typeface="ＭＳ Ｐゴシック" charset="0"/>
              </a:rPr>
              <a:t>The probability of pregnancy from unprotected intercourse</a:t>
            </a:r>
            <a:r>
              <a:rPr lang="en-US" baseline="0" dirty="0" smtClean="0">
                <a:ea typeface="ＭＳ Ｐゴシック" charset="0"/>
                <a:cs typeface="ＭＳ Ｐゴシック" charset="0"/>
              </a:rPr>
              <a:t> is: 4% if UPI occurs 5d before ovulation, 28% 2 days before ovulation, 8-10% in the 24h after ovulation</a:t>
            </a:r>
            <a:endParaRPr lang="en-US" dirty="0" smtClean="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D16349"/>
                </a:solidFill>
                <a:latin typeface="+mn-lt"/>
                <a:ea typeface="+mn-ea"/>
                <a:cs typeface="+mn-cs"/>
              </a:rPr>
              <a:t>Graph Data from: </a:t>
            </a:r>
            <a:r>
              <a:rPr lang="en-US" dirty="0" smtClean="0"/>
              <a:t>Wilcox, A. J., Weinberg, C. R., &amp; Baird, D. D. (1998). Post-</a:t>
            </a:r>
            <a:r>
              <a:rPr lang="en-US" dirty="0" err="1" smtClean="0"/>
              <a:t>ovulatory</a:t>
            </a:r>
            <a:r>
              <a:rPr lang="en-US" dirty="0" smtClean="0"/>
              <a:t> ageing of the human </a:t>
            </a:r>
            <a:r>
              <a:rPr lang="en-US" dirty="0" err="1" smtClean="0"/>
              <a:t>oocyte</a:t>
            </a:r>
            <a:r>
              <a:rPr lang="en-US" dirty="0" smtClean="0"/>
              <a:t> and embryo failure. </a:t>
            </a:r>
            <a:r>
              <a:rPr lang="en-US" i="1" dirty="0" smtClean="0"/>
              <a:t>Human Reproduction</a:t>
            </a:r>
            <a:r>
              <a:rPr lang="en-US" dirty="0" smtClean="0"/>
              <a:t>, </a:t>
            </a:r>
            <a:r>
              <a:rPr lang="en-US" i="1" dirty="0" smtClean="0"/>
              <a:t>13</a:t>
            </a:r>
            <a:r>
              <a:rPr lang="en-US" dirty="0" smtClean="0"/>
              <a:t>(2), 394-397.</a:t>
            </a:r>
          </a:p>
          <a:p>
            <a:endParaRPr lang="en-US" dirty="0" smtClean="0">
              <a:solidFill>
                <a:schemeClr val="lt1"/>
              </a:solidFill>
              <a:latin typeface="+mn-lt"/>
              <a:ea typeface="+mn-ea"/>
              <a:cs typeface="+mn-cs"/>
            </a:endParaRPr>
          </a:p>
          <a:p>
            <a:r>
              <a:rPr lang="en-US" dirty="0" err="1" smtClean="0">
                <a:solidFill>
                  <a:schemeClr val="lt1"/>
                </a:solidFill>
                <a:latin typeface="+mn-lt"/>
                <a:ea typeface="+mn-ea"/>
                <a:cs typeface="+mn-cs"/>
              </a:rPr>
              <a:t>Peri-ovulatory</a:t>
            </a:r>
            <a:r>
              <a:rPr lang="en-US" dirty="0" smtClean="0">
                <a:solidFill>
                  <a:schemeClr val="lt1"/>
                </a:solidFill>
                <a:latin typeface="+mn-lt"/>
                <a:ea typeface="+mn-ea"/>
                <a:cs typeface="+mn-cs"/>
              </a:rPr>
              <a:t> Libido Surge:</a:t>
            </a:r>
            <a:r>
              <a:rPr lang="en-US" baseline="0" dirty="0" smtClean="0">
                <a:solidFill>
                  <a:schemeClr val="lt1"/>
                </a:solidFill>
                <a:latin typeface="+mn-lt"/>
                <a:ea typeface="+mn-ea"/>
                <a:cs typeface="+mn-cs"/>
              </a:rPr>
              <a:t> Well documented that women tend to have </a:t>
            </a:r>
            <a:r>
              <a:rPr lang="en-US" baseline="0" dirty="0" err="1" smtClean="0">
                <a:solidFill>
                  <a:schemeClr val="lt1"/>
                </a:solidFill>
                <a:latin typeface="+mn-lt"/>
                <a:ea typeface="+mn-ea"/>
                <a:cs typeface="+mn-cs"/>
              </a:rPr>
              <a:t>peri-ovultoary</a:t>
            </a:r>
            <a:r>
              <a:rPr lang="en-US" baseline="0" dirty="0" smtClean="0">
                <a:solidFill>
                  <a:schemeClr val="lt1"/>
                </a:solidFill>
                <a:latin typeface="+mn-lt"/>
                <a:ea typeface="+mn-ea"/>
                <a:cs typeface="+mn-cs"/>
              </a:rPr>
              <a:t> peak in sexual desire. (</a:t>
            </a:r>
            <a:r>
              <a:rPr lang="en-US" dirty="0" err="1" smtClean="0"/>
              <a:t>Roney</a:t>
            </a:r>
            <a:r>
              <a:rPr lang="en-US" baseline="0" dirty="0" smtClean="0"/>
              <a:t> </a:t>
            </a:r>
            <a:r>
              <a:rPr lang="en-US" dirty="0" smtClean="0"/>
              <a:t>&amp; Simmons, 2013</a:t>
            </a:r>
            <a:r>
              <a:rPr lang="en-US" baseline="0" dirty="0" smtClean="0">
                <a:solidFill>
                  <a:schemeClr val="lt1"/>
                </a:solidFill>
                <a:latin typeface="+mn-lt"/>
                <a:ea typeface="+mn-ea"/>
                <a:cs typeface="+mn-cs"/>
              </a:rPr>
              <a:t>)</a:t>
            </a:r>
          </a:p>
          <a:p>
            <a:r>
              <a:rPr lang="en-US" dirty="0" smtClean="0">
                <a:ea typeface="ＭＳ Ｐゴシック" charset="0"/>
                <a:cs typeface="ＭＳ Ｐゴシック" charset="0"/>
              </a:rPr>
              <a:t>Looked at the pattern of intercourse in women with non-hormonal IUDs or </a:t>
            </a:r>
            <a:r>
              <a:rPr lang="en-US" dirty="0" err="1" smtClean="0">
                <a:ea typeface="ＭＳ Ｐゴシック" charset="0"/>
                <a:cs typeface="ＭＳ Ｐゴシック" charset="0"/>
              </a:rPr>
              <a:t>tubals</a:t>
            </a:r>
            <a:r>
              <a:rPr lang="en-US" dirty="0" smtClean="0">
                <a:ea typeface="ＭＳ Ｐゴシック" charset="0"/>
                <a:cs typeface="ＭＳ Ｐゴシック" charset="0"/>
              </a:rPr>
              <a:t>.  </a:t>
            </a:r>
          </a:p>
          <a:p>
            <a:r>
              <a:rPr lang="en-US" dirty="0" smtClean="0">
                <a:ea typeface="ＭＳ Ｐゴシック" charset="0"/>
                <a:cs typeface="ＭＳ Ｐゴシック" charset="0"/>
              </a:rPr>
              <a:t>Women have the most intercourse on the most fertile days.  Why – pheromones, increased attractiveness.  </a:t>
            </a:r>
          </a:p>
          <a:p>
            <a:endParaRPr lang="en-US" dirty="0" smtClean="0">
              <a:ea typeface="ＭＳ Ｐゴシック" charset="0"/>
              <a:cs typeface="ＭＳ Ｐゴシック" charset="0"/>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Wilcox, A. J., Weinberg, C. R., &amp; Baird, D. D. (1995). Timing of sexual intercourse in relation to ovulation—effects on the probability of conception, survival of the pregnancy, and sex of the baby. </a:t>
            </a:r>
            <a:r>
              <a:rPr lang="en-US" i="1" dirty="0" smtClean="0"/>
              <a:t>New England Journal of Medicine</a:t>
            </a:r>
            <a:r>
              <a:rPr lang="en-US" dirty="0" smtClean="0"/>
              <a:t>, </a:t>
            </a:r>
            <a:r>
              <a:rPr lang="en-US" i="1" dirty="0" smtClean="0"/>
              <a:t>333</a:t>
            </a:r>
            <a:r>
              <a:rPr lang="en-US" dirty="0" smtClean="0"/>
              <a:t>(23), 1517-1521.</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Wilcox, A. J., Weinberg, C. R., &amp; Baird, D. D. (1998). Post-</a:t>
            </a:r>
            <a:r>
              <a:rPr lang="en-US" dirty="0" err="1" smtClean="0"/>
              <a:t>ovulatory</a:t>
            </a:r>
            <a:r>
              <a:rPr lang="en-US" dirty="0" smtClean="0"/>
              <a:t> ageing of the human </a:t>
            </a:r>
            <a:r>
              <a:rPr lang="en-US" dirty="0" err="1" smtClean="0"/>
              <a:t>oocyte</a:t>
            </a:r>
            <a:r>
              <a:rPr lang="en-US" dirty="0" smtClean="0"/>
              <a:t> and embryo failure. </a:t>
            </a:r>
            <a:r>
              <a:rPr lang="en-US" i="1" dirty="0" smtClean="0"/>
              <a:t>Human Reproduction</a:t>
            </a:r>
            <a:r>
              <a:rPr lang="en-US" dirty="0" smtClean="0"/>
              <a:t>, </a:t>
            </a:r>
            <a:r>
              <a:rPr lang="en-US" i="1" dirty="0" smtClean="0"/>
              <a:t>13</a:t>
            </a:r>
            <a:r>
              <a:rPr lang="en-US" dirty="0" smtClean="0"/>
              <a:t>(2), 394-397.</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Roney</a:t>
            </a:r>
            <a:r>
              <a:rPr lang="en-US" dirty="0" smtClean="0"/>
              <a:t>, J. R., &amp; Simmons, Z. L. (2013). Hormonal predictors of sexual motivation in natural menstrual cycles. </a:t>
            </a:r>
            <a:r>
              <a:rPr lang="en-US" i="1" dirty="0" smtClean="0"/>
              <a:t>Hormones and Behavior</a:t>
            </a:r>
            <a:r>
              <a:rPr lang="en-US" dirty="0" smtClean="0"/>
              <a:t>, </a:t>
            </a:r>
            <a:r>
              <a:rPr lang="en-US" i="1" dirty="0" smtClean="0"/>
              <a:t>63</a:t>
            </a:r>
            <a:r>
              <a:rPr lang="en-US" dirty="0" smtClean="0"/>
              <a:t>(4), 636-645.</a:t>
            </a:r>
          </a:p>
          <a:p>
            <a:endParaRPr lang="en-US" dirty="0" smtClean="0">
              <a:ea typeface="ＭＳ Ｐゴシック" charset="0"/>
              <a:cs typeface="ＭＳ Ｐゴシック" charset="0"/>
            </a:endParaRPr>
          </a:p>
          <a:p>
            <a:endParaRPr lang="en-US" baseline="0" dirty="0" smtClean="0">
              <a:solidFill>
                <a:schemeClr val="lt1"/>
              </a:solidFill>
              <a:latin typeface="+mn-lt"/>
              <a:ea typeface="+mn-ea"/>
              <a:cs typeface="+mn-cs"/>
            </a:endParaRPr>
          </a:p>
          <a:p>
            <a:endParaRPr lang="en-US" baseline="0" dirty="0" smtClean="0">
              <a:solidFill>
                <a:schemeClr val="lt1"/>
              </a:solidFill>
              <a:latin typeface="+mn-lt"/>
              <a:ea typeface="+mn-ea"/>
              <a:cs typeface="+mn-cs"/>
            </a:endParaRPr>
          </a:p>
          <a:p>
            <a:endParaRPr lang="en-US" dirty="0" smtClean="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D16349"/>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lt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lt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40</a:t>
            </a:fld>
            <a:endParaRPr lang="en-US"/>
          </a:p>
        </p:txBody>
      </p:sp>
    </p:spTree>
    <p:extLst>
      <p:ext uri="{BB962C8B-B14F-4D97-AF65-F5344CB8AC3E}">
        <p14:creationId xmlns:p14="http://schemas.microsoft.com/office/powerpoint/2010/main" val="577537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typical cycle there would be menstruation</a:t>
            </a:r>
            <a:r>
              <a:rPr lang="en-US" baseline="0" dirty="0" smtClean="0"/>
              <a:t> and an infertile phase of varying length, depending on the length of the follicular phase, followed by a fertile phase lasting up to six days that occurs around ovulation, then after ovulation and the 24 hour lifespan of the egg, the rest of the cycle is infertile.  </a:t>
            </a:r>
            <a:endParaRPr lang="en-US" dirty="0" smtClean="0"/>
          </a:p>
          <a:p>
            <a:endParaRPr lang="en-US" dirty="0" smtClean="0"/>
          </a:p>
          <a:p>
            <a:endParaRPr lang="en-US" dirty="0" smtClean="0"/>
          </a:p>
          <a:p>
            <a:r>
              <a:rPr lang="en-US" dirty="0" smtClean="0"/>
              <a:t>http://</a:t>
            </a:r>
            <a:r>
              <a:rPr lang="en-US" dirty="0" err="1" smtClean="0"/>
              <a:t>www.fertilityuk.org</a:t>
            </a:r>
            <a:r>
              <a:rPr lang="en-US" dirty="0" smtClean="0"/>
              <a:t>/nfps20.html</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41</a:t>
            </a:fld>
            <a:endParaRPr lang="en-US"/>
          </a:p>
        </p:txBody>
      </p:sp>
    </p:spTree>
    <p:extLst>
      <p:ext uri="{BB962C8B-B14F-4D97-AF65-F5344CB8AC3E}">
        <p14:creationId xmlns:p14="http://schemas.microsoft.com/office/powerpoint/2010/main" val="1843290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Wilcox, A. J., </a:t>
            </a:r>
            <a:r>
              <a:rPr lang="en-US" dirty="0" err="1" smtClean="0"/>
              <a:t>Dunson</a:t>
            </a:r>
            <a:r>
              <a:rPr lang="en-US" dirty="0" smtClean="0"/>
              <a:t>, D., &amp; Baird, D. D. (2000). The timing of the “fertile window” in the menstrual cycle: day specific estimates from a prospective study. </a:t>
            </a:r>
            <a:r>
              <a:rPr lang="en-US" i="1" dirty="0" err="1" smtClean="0"/>
              <a:t>Bmj</a:t>
            </a:r>
            <a:r>
              <a:rPr lang="en-US" dirty="0" smtClean="0"/>
              <a:t>, </a:t>
            </a:r>
            <a:r>
              <a:rPr lang="en-US" i="1" dirty="0" smtClean="0"/>
              <a:t>321</a:t>
            </a:r>
            <a:r>
              <a:rPr lang="en-US" dirty="0" smtClean="0"/>
              <a:t>(7271), 1259-1262.</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42</a:t>
            </a:fld>
            <a:endParaRPr lang="en-US"/>
          </a:p>
        </p:txBody>
      </p:sp>
    </p:spTree>
    <p:extLst>
      <p:ext uri="{BB962C8B-B14F-4D97-AF65-F5344CB8AC3E}">
        <p14:creationId xmlns:p14="http://schemas.microsoft.com/office/powerpoint/2010/main" val="1168191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usually think that a sperm and an egg are all that is</a:t>
            </a:r>
            <a:r>
              <a:rPr lang="en-US" baseline="0" dirty="0" smtClean="0"/>
              <a:t> needed for pregnancy to occur, BUT, unless assisted reproductive technology is involved </a:t>
            </a:r>
            <a:r>
              <a:rPr lang="en-US" b="1" baseline="0" dirty="0" smtClean="0"/>
              <a:t>, in </a:t>
            </a:r>
            <a:r>
              <a:rPr lang="en-US" b="1" u="sng" baseline="0" dirty="0" smtClean="0"/>
              <a:t>reality</a:t>
            </a:r>
            <a:r>
              <a:rPr lang="en-US" b="1" baseline="0" dirty="0" smtClean="0"/>
              <a:t> cervical mucus is an </a:t>
            </a:r>
            <a:r>
              <a:rPr lang="en-US" b="1" u="sng" baseline="0" dirty="0" smtClean="0"/>
              <a:t>essential </a:t>
            </a:r>
            <a:r>
              <a:rPr lang="en-US" b="1" baseline="0" dirty="0" smtClean="0"/>
              <a:t>component of fertility.  </a:t>
            </a:r>
            <a:endParaRPr lang="en-US" b="1"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t>
            </a:r>
            <a:r>
              <a:rPr lang="en-US" baseline="0" dirty="0" smtClean="0"/>
              <a:t>are </a:t>
            </a:r>
            <a:r>
              <a:rPr lang="en-US" b="1" baseline="0" dirty="0" smtClean="0"/>
              <a:t>two basic categories of FAB methods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1" baseline="0" dirty="0" smtClean="0"/>
              <a:t>The calendar methods </a:t>
            </a:r>
            <a:r>
              <a:rPr lang="en-US" b="0" baseline="0" dirty="0" smtClean="0"/>
              <a:t>use </a:t>
            </a:r>
            <a:r>
              <a:rPr lang="en-US" baseline="0" dirty="0" smtClean="0"/>
              <a:t>the </a:t>
            </a:r>
            <a:r>
              <a:rPr lang="en-US" b="1" baseline="0" dirty="0" smtClean="0"/>
              <a:t>length of past cycles </a:t>
            </a:r>
            <a:r>
              <a:rPr lang="en-US" baseline="0" dirty="0" smtClean="0"/>
              <a:t>to </a:t>
            </a:r>
            <a:r>
              <a:rPr lang="en-US" b="1" u="sng" baseline="0" dirty="0" smtClean="0"/>
              <a:t>predict</a:t>
            </a:r>
            <a:r>
              <a:rPr lang="en-US" baseline="0" dirty="0" smtClean="0"/>
              <a:t> what will happen in the current cycle.  Therefore, </a:t>
            </a:r>
            <a:r>
              <a:rPr lang="en-US" sz="2000" b="1" i="1" dirty="0" smtClean="0"/>
              <a:t>Require that the user have regular menstrual cycles</a:t>
            </a:r>
          </a:p>
          <a:p>
            <a:endParaRPr lang="en-US" baseline="0" dirty="0" smtClean="0"/>
          </a:p>
          <a:p>
            <a:r>
              <a:rPr lang="en-US" baseline="0" dirty="0" smtClean="0"/>
              <a:t>Whereas The methods that use fertility signs, such as basal body temperature, cervical secretions are using </a:t>
            </a:r>
            <a:r>
              <a:rPr lang="en-US" b="1" baseline="0" dirty="0" smtClean="0"/>
              <a:t>specific signs of ovulation occurring in the </a:t>
            </a:r>
            <a:r>
              <a:rPr lang="en-US" b="1" u="sng" baseline="0" dirty="0" smtClean="0"/>
              <a:t>current</a:t>
            </a:r>
            <a:r>
              <a:rPr lang="en-US" b="1" baseline="0" dirty="0" smtClean="0"/>
              <a:t> cycle</a:t>
            </a:r>
            <a:r>
              <a:rPr lang="en-US" baseline="0" dirty="0" smtClean="0"/>
              <a:t> to identify the fertile days.</a:t>
            </a:r>
          </a:p>
        </p:txBody>
      </p:sp>
      <p:sp>
        <p:nvSpPr>
          <p:cNvPr id="4" name="Slide Number Placeholder 3"/>
          <p:cNvSpPr>
            <a:spLocks noGrp="1"/>
          </p:cNvSpPr>
          <p:nvPr>
            <p:ph type="sldNum" sz="quarter" idx="10"/>
          </p:nvPr>
        </p:nvSpPr>
        <p:spPr/>
        <p:txBody>
          <a:bodyPr/>
          <a:lstStyle/>
          <a:p>
            <a:fld id="{E15B024E-54DA-AF43-8523-706A0D88E047}"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TwoDay</a:t>
            </a:r>
            <a:r>
              <a:rPr lang="en-US" dirty="0" smtClean="0"/>
              <a:t> method</a:t>
            </a:r>
            <a:r>
              <a:rPr lang="en-US" baseline="0" dirty="0" smtClean="0"/>
              <a:t> is a very simplified cervical secretion method that was d</a:t>
            </a:r>
            <a:r>
              <a:rPr lang="en-US" dirty="0" smtClean="0"/>
              <a:t>eveloped at Institute for Reproductive Health at Georgetown University for use in low-resource countries.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Designed to be taught in 20 minutes to low-literacy clients.    STOP THERE AND GO 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People are encouraged to </a:t>
            </a:r>
            <a:r>
              <a:rPr lang="en-US" baseline="0" dirty="0" err="1" smtClean="0"/>
              <a:t>ck</a:t>
            </a:r>
            <a:r>
              <a:rPr lang="en-US" baseline="0" dirty="0" smtClean="0"/>
              <a:t> secretions in whatever way works for them, some might notice secretions in their underwear or the sensation at the vulva, others might touch the vulva to note the presence or absence of </a:t>
            </a:r>
            <a:r>
              <a:rPr lang="en-US" baseline="0" dirty="0" err="1" smtClean="0"/>
              <a:t>secretations</a:t>
            </a:r>
            <a:r>
              <a:rPr lang="en-US" baseline="0" dirty="0" smtClean="0"/>
              <a:t>. Therefor a benefit of this method it it has been shown to be effective with a wide range of detection methods.  </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Institute for Reproductive Health at Georgetown University</a:t>
            </a:r>
            <a:r>
              <a:rPr lang="en-US" baseline="0" dirty="0" smtClean="0"/>
              <a:t> (2016) </a:t>
            </a:r>
            <a:r>
              <a:rPr lang="en-US" dirty="0" err="1" smtClean="0"/>
              <a:t>TwoDay</a:t>
            </a:r>
            <a:r>
              <a:rPr lang="en-US" dirty="0" smtClean="0"/>
              <a:t> Method Family</a:t>
            </a:r>
            <a:r>
              <a:rPr lang="en-US" baseline="0" dirty="0" smtClean="0"/>
              <a:t> Planning Presentation</a:t>
            </a:r>
            <a:r>
              <a:rPr lang="en-US" dirty="0" smtClean="0"/>
              <a:t>. retrieved from:</a:t>
            </a:r>
            <a:r>
              <a:rPr lang="en-US" baseline="0" dirty="0" smtClean="0"/>
              <a:t> http://</a:t>
            </a:r>
            <a:r>
              <a:rPr lang="en-US" baseline="0" dirty="0" err="1" smtClean="0"/>
              <a:t>irh.org/?s</a:t>
            </a:r>
            <a:r>
              <a:rPr lang="en-US" baseline="0" dirty="0" smtClean="0"/>
              <a:t>=</a:t>
            </a:r>
            <a:r>
              <a:rPr lang="en-US" baseline="0" dirty="0" err="1" smtClean="0"/>
              <a:t>TwoDay&amp;search_type</a:t>
            </a:r>
            <a:r>
              <a:rPr lang="en-US" baseline="0" dirty="0" smtClean="0"/>
              <a:t>=</a:t>
            </a:r>
            <a:r>
              <a:rPr lang="en-US" baseline="0" dirty="0" err="1" smtClean="0"/>
              <a:t>resource&amp;country</a:t>
            </a:r>
            <a:r>
              <a:rPr lang="en-US" baseline="0" dirty="0" smtClean="0"/>
              <a:t>=&amp;paged=3</a:t>
            </a:r>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the algorithm used to identify fertile days.  it is very simple and easy to use.  Each day the user ask themselves these two questions: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person simply notes if the </a:t>
            </a:r>
            <a:r>
              <a:rPr lang="en-US" b="1" baseline="0" dirty="0" smtClean="0"/>
              <a:t>sensation of wetness </a:t>
            </a:r>
            <a:r>
              <a:rPr lang="en-US" baseline="0" dirty="0" smtClean="0"/>
              <a:t>is present </a:t>
            </a:r>
            <a:r>
              <a:rPr lang="en-US" b="1" baseline="0" dirty="0" smtClean="0"/>
              <a:t>today or yesterday</a:t>
            </a:r>
            <a:r>
              <a:rPr lang="en-US" baseline="0" dirty="0" smtClean="0"/>
              <a:t>. There </a:t>
            </a:r>
            <a:r>
              <a:rPr lang="en-US" b="1" baseline="0" dirty="0" smtClean="0"/>
              <a:t>is no teaching </a:t>
            </a:r>
            <a:r>
              <a:rPr lang="en-US" baseline="0" dirty="0" smtClean="0"/>
              <a:t>about the </a:t>
            </a:r>
            <a:r>
              <a:rPr lang="en-US" b="1" baseline="0" dirty="0" smtClean="0"/>
              <a:t>characteristics</a:t>
            </a:r>
            <a:r>
              <a:rPr lang="en-US" baseline="0" dirty="0" smtClean="0"/>
              <a:t> of the secretions.  </a:t>
            </a:r>
          </a:p>
          <a:p>
            <a:r>
              <a:rPr lang="en-US" baseline="0" dirty="0" smtClean="0"/>
              <a:t> These two questions are asked every day, if secretions are noted</a:t>
            </a:r>
            <a:r>
              <a:rPr lang="en-US" b="1" u="sng" baseline="0" dirty="0" smtClean="0"/>
              <a:t> either </a:t>
            </a:r>
            <a:r>
              <a:rPr lang="en-US" baseline="0" dirty="0" smtClean="0"/>
              <a:t>yesterday </a:t>
            </a:r>
            <a:r>
              <a:rPr lang="en-US" b="1" u="sng" baseline="0" dirty="0" smtClean="0"/>
              <a:t>or </a:t>
            </a:r>
            <a:r>
              <a:rPr lang="en-US" baseline="0" dirty="0" smtClean="0"/>
              <a:t>today then the person is assumed to be fertile.   If there were </a:t>
            </a:r>
            <a:r>
              <a:rPr lang="en-US" b="1" baseline="0" dirty="0" smtClean="0"/>
              <a:t>no secretions eithe</a:t>
            </a:r>
            <a:r>
              <a:rPr lang="en-US" baseline="0" dirty="0" smtClean="0"/>
              <a:t>r yesterday or today</a:t>
            </a:r>
            <a:r>
              <a:rPr lang="en-US" b="1" baseline="0" dirty="0" smtClean="0"/>
              <a:t>, pregnancy is unlikely  </a:t>
            </a:r>
          </a:p>
          <a:p>
            <a:r>
              <a:rPr lang="en-US" baseline="0" dirty="0" smtClean="0"/>
              <a:t>.  </a:t>
            </a:r>
          </a:p>
          <a:p>
            <a:endParaRPr lang="en-US" baseline="0" dirty="0" smtClean="0"/>
          </a:p>
          <a:p>
            <a:endParaRPr lang="en-US" b="0" baseline="0" dirty="0" smtClean="0"/>
          </a:p>
          <a:p>
            <a:r>
              <a:rPr lang="en-US" sz="1200" b="0" kern="1200" dirty="0" smtClean="0">
                <a:solidFill>
                  <a:schemeClr val="tx1"/>
                </a:solidFill>
                <a:latin typeface="+mn-lt"/>
                <a:ea typeface="+mn-ea"/>
                <a:cs typeface="+mn-cs"/>
              </a:rPr>
              <a:t>• Once they begin, secretions continue to appear for several days in a row and that they look different as the days go by. It is important to explain to the woman that she WILL NOT see or feel the same thing every day. What she sees or feels one day is not necessarily the same as she will see or feel on other days. What she sees or feels will depend on where she is in her cycle.</a:t>
            </a:r>
          </a:p>
          <a:p>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Although the quantity may change or they may look or feel different, any secretion indicates that a woman can become pregnant. She should not have unprotected sex when she has secretions, if she wants to avoid pregnancy.</a:t>
            </a:r>
            <a:endParaRPr lang="en-US" b="0" baseline="0" dirty="0" smtClean="0"/>
          </a:p>
          <a:p>
            <a:endParaRPr lang="en-US" b="0" baseline="0" dirty="0" smtClean="0"/>
          </a:p>
          <a:p>
            <a:endParaRPr lang="en-US" b="0" baseline="0" dirty="0" smtClean="0"/>
          </a:p>
          <a:p>
            <a:r>
              <a:rPr lang="en-US" sz="1200" b="1" kern="1200" dirty="0" smtClean="0">
                <a:solidFill>
                  <a:schemeClr val="tx1"/>
                </a:solidFill>
                <a:latin typeface="+mn-lt"/>
                <a:ea typeface="+mn-ea"/>
                <a:cs typeface="+mn-cs"/>
              </a:rPr>
              <a:t>She is postpartum or breastfeeding:</a:t>
            </a:r>
            <a:r>
              <a:rPr lang="en-US" sz="1200" b="1"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She must have had at least 4 periods after the childbirth. </a:t>
            </a:r>
          </a:p>
          <a:p>
            <a:r>
              <a:rPr lang="en-US" sz="1200" b="1" kern="1200" dirty="0" smtClean="0">
                <a:solidFill>
                  <a:schemeClr val="tx1"/>
                </a:solidFill>
                <a:latin typeface="+mn-lt"/>
                <a:ea typeface="+mn-ea"/>
                <a:cs typeface="+mn-cs"/>
              </a:rPr>
              <a:t>She recently used the 3-month </a:t>
            </a:r>
            <a:r>
              <a:rPr lang="en-US" sz="1200" b="1" kern="1200" dirty="0" err="1" smtClean="0">
                <a:solidFill>
                  <a:schemeClr val="tx1"/>
                </a:solidFill>
                <a:latin typeface="+mn-lt"/>
                <a:ea typeface="+mn-ea"/>
                <a:cs typeface="+mn-cs"/>
              </a:rPr>
              <a:t>injectable</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4 months must have passed since she received the last injection </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She must have had at least one period after those 4 months. </a:t>
            </a:r>
          </a:p>
          <a:p>
            <a:r>
              <a:rPr lang="en-US" sz="1200" b="1" kern="1200" dirty="0" smtClean="0">
                <a:solidFill>
                  <a:schemeClr val="tx1"/>
                </a:solidFill>
                <a:latin typeface="+mn-lt"/>
                <a:ea typeface="+mn-ea"/>
                <a:cs typeface="+mn-cs"/>
              </a:rPr>
              <a:t>She recently used the 1-month </a:t>
            </a:r>
            <a:r>
              <a:rPr lang="en-US" sz="1200" b="1" kern="1200" dirty="0" err="1" smtClean="0">
                <a:solidFill>
                  <a:schemeClr val="tx1"/>
                </a:solidFill>
                <a:latin typeface="+mn-lt"/>
                <a:ea typeface="+mn-ea"/>
                <a:cs typeface="+mn-cs"/>
              </a:rPr>
              <a:t>injectable</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At least one month must have passed since she received the last injection. She must have had her period after that month. </a:t>
            </a:r>
          </a:p>
          <a:p>
            <a:r>
              <a:rPr lang="en-US" sz="1200" b="1" kern="1200" dirty="0" smtClean="0">
                <a:solidFill>
                  <a:schemeClr val="tx1"/>
                </a:solidFill>
                <a:latin typeface="+mn-lt"/>
                <a:ea typeface="+mn-ea"/>
                <a:cs typeface="+mn-cs"/>
              </a:rPr>
              <a:t>She recently used the pill: </a:t>
            </a:r>
            <a:r>
              <a:rPr lang="en-US" sz="1200" b="0" kern="1200" dirty="0" smtClean="0">
                <a:solidFill>
                  <a:schemeClr val="tx1"/>
                </a:solidFill>
                <a:latin typeface="+mn-lt"/>
                <a:ea typeface="+mn-ea"/>
                <a:cs typeface="+mn-cs"/>
              </a:rPr>
              <a:t>She must have stopped using the method. She must have had her period after stopping the method. </a:t>
            </a:r>
          </a:p>
          <a:p>
            <a:r>
              <a:rPr lang="en-US" sz="1200" b="1" kern="1200" dirty="0" smtClean="0">
                <a:solidFill>
                  <a:schemeClr val="tx1"/>
                </a:solidFill>
                <a:latin typeface="+mn-lt"/>
                <a:ea typeface="+mn-ea"/>
                <a:cs typeface="+mn-cs"/>
              </a:rPr>
              <a:t>She recently used the emergency contraceptive pill: </a:t>
            </a:r>
            <a:r>
              <a:rPr lang="en-US" sz="1200" b="0" kern="1200" dirty="0" smtClean="0">
                <a:solidFill>
                  <a:schemeClr val="tx1"/>
                </a:solidFill>
                <a:latin typeface="+mn-lt"/>
                <a:ea typeface="+mn-ea"/>
                <a:cs typeface="+mn-cs"/>
              </a:rPr>
              <a:t>She must have had her period after taking the pill. She must wait until the bleeding associated with use of the pill ends. </a:t>
            </a:r>
          </a:p>
          <a:p>
            <a:r>
              <a:rPr lang="en-US" sz="1200" b="1" kern="1200" dirty="0" smtClean="0">
                <a:solidFill>
                  <a:schemeClr val="tx1"/>
                </a:solidFill>
                <a:latin typeface="+mn-lt"/>
                <a:ea typeface="+mn-ea"/>
                <a:cs typeface="+mn-cs"/>
              </a:rPr>
              <a:t>She recently used an IUD: </a:t>
            </a:r>
            <a:r>
              <a:rPr lang="en-US" sz="1200" b="0" kern="1200" dirty="0" smtClean="0">
                <a:solidFill>
                  <a:schemeClr val="tx1"/>
                </a:solidFill>
                <a:latin typeface="+mn-lt"/>
                <a:ea typeface="+mn-ea"/>
                <a:cs typeface="+mn-cs"/>
              </a:rPr>
              <a:t>Make sure that the IUD has been removed. </a:t>
            </a:r>
          </a:p>
          <a:p>
            <a:r>
              <a:rPr lang="en-US" sz="1200" b="1" kern="1200" dirty="0" smtClean="0">
                <a:solidFill>
                  <a:schemeClr val="tx1"/>
                </a:solidFill>
                <a:latin typeface="+mn-lt"/>
                <a:ea typeface="+mn-ea"/>
                <a:cs typeface="+mn-cs"/>
              </a:rPr>
              <a:t>She recently had an abortion: </a:t>
            </a:r>
            <a:r>
              <a:rPr lang="en-US" sz="1200" b="0" kern="1200" dirty="0" smtClean="0">
                <a:solidFill>
                  <a:schemeClr val="tx1"/>
                </a:solidFill>
                <a:latin typeface="+mn-lt"/>
                <a:ea typeface="+mn-ea"/>
                <a:cs typeface="+mn-cs"/>
              </a:rPr>
              <a:t>Wait until the bleeding associated with the loss of pregnancy ends. She must have had at least one period after childbirth.</a:t>
            </a:r>
          </a:p>
          <a:p>
            <a:endParaRPr lang="en-US" sz="1200" b="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Image from: Natural Family Planning (2012)Two Day Method. Retrieved from:</a:t>
            </a:r>
            <a:r>
              <a:rPr lang="en-US" sz="1200" b="0" kern="1200" baseline="0" dirty="0" smtClean="0">
                <a:solidFill>
                  <a:schemeClr val="tx1"/>
                </a:solidFill>
                <a:latin typeface="+mn-lt"/>
                <a:ea typeface="+mn-ea"/>
                <a:cs typeface="+mn-cs"/>
              </a:rPr>
              <a:t> </a:t>
            </a:r>
            <a:r>
              <a:rPr lang="en-US" baseline="0" dirty="0" err="1" smtClean="0"/>
              <a:t>http://www.naturalfp.com/twoday-method.html</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sz="1200" b="0" kern="120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marR="0" lvl="0" indent="-51435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a:t>
            </a:r>
            <a:r>
              <a:rPr lang="en-US" baseline="0" dirty="0" smtClean="0"/>
              <a:t>  </a:t>
            </a:r>
            <a:r>
              <a:rPr lang="en-US" dirty="0" smtClean="0"/>
              <a:t>factors to consider</a:t>
            </a:r>
            <a:r>
              <a:rPr lang="en-US" baseline="0" dirty="0" smtClean="0"/>
              <a:t> to determine if the person is a candidate for this method;   this method would not be effective in someone with current or recurrent vaginitis, who is lactating or has recent use of hormonal contraceptives, or does not have control over when intercourse occurs,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50</a:t>
            </a:fld>
            <a:endParaRPr lang="en-US"/>
          </a:p>
        </p:txBody>
      </p:sp>
    </p:spTree>
    <p:extLst>
      <p:ext uri="{BB962C8B-B14F-4D97-AF65-F5344CB8AC3E}">
        <p14:creationId xmlns:p14="http://schemas.microsoft.com/office/powerpoint/2010/main" val="17513466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excellent</a:t>
            </a:r>
            <a:r>
              <a:rPr lang="en-US" baseline="0" dirty="0" smtClean="0"/>
              <a:t> </a:t>
            </a:r>
            <a:r>
              <a:rPr lang="en-US" dirty="0" smtClean="0"/>
              <a:t> teaching tools for</a:t>
            </a:r>
            <a:r>
              <a:rPr lang="en-US" baseline="0" dirty="0" smtClean="0"/>
              <a:t> the </a:t>
            </a:r>
            <a:r>
              <a:rPr lang="en-US" baseline="0" dirty="0" err="1" smtClean="0"/>
              <a:t>TwoDay</a:t>
            </a:r>
            <a:r>
              <a:rPr lang="en-US" baseline="0" dirty="0" smtClean="0"/>
              <a:t> method </a:t>
            </a:r>
            <a:r>
              <a:rPr lang="en-US" dirty="0" smtClean="0"/>
              <a:t>available online.  </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5B024E-54DA-AF43-8523-706A0D88E047}"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r>
              <a:rPr lang="fr-FR" dirty="0" smtClean="0"/>
              <a:t>’</a:t>
            </a:r>
            <a:r>
              <a:rPr lang="en-US" dirty="0" smtClean="0"/>
              <a:t>T SAY PERCENT</a:t>
            </a:r>
          </a:p>
          <a:p>
            <a:r>
              <a:rPr lang="en-US" dirty="0" smtClean="0"/>
              <a:t>The </a:t>
            </a:r>
            <a:r>
              <a:rPr lang="en-US" dirty="0" err="1" smtClean="0"/>
              <a:t>TwoDay</a:t>
            </a:r>
            <a:r>
              <a:rPr lang="en-US" dirty="0" smtClean="0"/>
              <a:t> method algorithm was derived from large data sets from the World Health</a:t>
            </a:r>
            <a:r>
              <a:rPr lang="en-US" baseline="0" dirty="0" smtClean="0"/>
              <a:t> Organization</a:t>
            </a:r>
            <a:r>
              <a:rPr lang="en-US" dirty="0" smtClean="0"/>
              <a:t>, </a:t>
            </a:r>
            <a:r>
              <a:rPr lang="en-US" dirty="0" err="1" smtClean="0"/>
              <a:t>followedup</a:t>
            </a:r>
            <a:r>
              <a:rPr lang="en-US" dirty="0" smtClean="0"/>
              <a:t>  by clinical trials that included nearly 450 couples in low-resource</a:t>
            </a:r>
            <a:r>
              <a:rPr lang="en-US" baseline="0" dirty="0" smtClean="0"/>
              <a:t> countries, </a:t>
            </a:r>
            <a:r>
              <a:rPr lang="en-US" strike="noStrike" baseline="0" dirty="0" smtClean="0"/>
              <a:t>followed for 13 cycles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first-year pregnancy rate In all pregnancies-all cycles the </a:t>
            </a:r>
            <a:r>
              <a:rPr lang="en-US" baseline="0" dirty="0" err="1" smtClean="0"/>
              <a:t>preg</a:t>
            </a:r>
            <a:r>
              <a:rPr lang="en-US" baseline="0" dirty="0" smtClean="0"/>
              <a:t> rate was 13.7.  </a:t>
            </a:r>
            <a:endParaRPr lang="en-US" dirty="0" smtClean="0"/>
          </a:p>
          <a:p>
            <a:r>
              <a:rPr lang="en-US" baseline="0" dirty="0" smtClean="0"/>
              <a:t>With correct use </a:t>
            </a:r>
            <a:r>
              <a:rPr lang="en-US" b="1" baseline="0" dirty="0" smtClean="0"/>
              <a:t>and abstinence </a:t>
            </a:r>
            <a:r>
              <a:rPr lang="en-US" baseline="0" dirty="0" smtClean="0"/>
              <a:t>during the fertile phase it was  3.5,   and  if withdrawal or a barrier method is used during the fertile phase it was 6.3.   </a:t>
            </a:r>
            <a:endParaRPr lang="en-US" dirty="0" smtClean="0"/>
          </a:p>
          <a:p>
            <a:endParaRPr lang="en-US" dirty="0" smtClean="0"/>
          </a:p>
          <a:p>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Arévalo</a:t>
            </a:r>
            <a:r>
              <a:rPr lang="en-US" dirty="0" smtClean="0"/>
              <a:t>, M., Jennings, V., </a:t>
            </a:r>
            <a:r>
              <a:rPr lang="en-US" dirty="0" err="1" smtClean="0"/>
              <a:t>Nikula</a:t>
            </a:r>
            <a:r>
              <a:rPr lang="en-US" dirty="0" smtClean="0"/>
              <a:t>, M., &amp; Sinai, I. (2004). Efficacy of the new </a:t>
            </a:r>
            <a:r>
              <a:rPr lang="en-US" dirty="0" err="1" smtClean="0"/>
              <a:t>TwoDay</a:t>
            </a:r>
            <a:r>
              <a:rPr lang="en-US" dirty="0" smtClean="0"/>
              <a:t> Method of family planning. </a:t>
            </a:r>
            <a:r>
              <a:rPr lang="en-US" i="1" dirty="0" smtClean="0"/>
              <a:t>Fertility and Sterility</a:t>
            </a:r>
            <a:r>
              <a:rPr lang="en-US" dirty="0" smtClean="0"/>
              <a:t>, </a:t>
            </a:r>
            <a:r>
              <a:rPr lang="en-US" i="1" dirty="0" smtClean="0"/>
              <a:t>82</a:t>
            </a:r>
            <a:r>
              <a:rPr lang="en-US" dirty="0" smtClean="0"/>
              <a:t>(4), 885-892.</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52</a:t>
            </a:fld>
            <a:endParaRPr lang="en-US"/>
          </a:p>
        </p:txBody>
      </p:sp>
    </p:spTree>
    <p:extLst>
      <p:ext uri="{BB962C8B-B14F-4D97-AF65-F5344CB8AC3E}">
        <p14:creationId xmlns:p14="http://schemas.microsoft.com/office/powerpoint/2010/main" val="12732487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BOM uses</a:t>
            </a:r>
            <a:r>
              <a:rPr lang="en-US" baseline="0" dirty="0" smtClean="0"/>
              <a:t> </a:t>
            </a:r>
            <a:r>
              <a:rPr lang="en-US" b="1" dirty="0" smtClean="0"/>
              <a:t>only </a:t>
            </a:r>
            <a:r>
              <a:rPr lang="en-US" dirty="0" smtClean="0"/>
              <a:t>cervical secretions and requires t</a:t>
            </a:r>
            <a:r>
              <a:rPr lang="en-US" baseline="0" dirty="0" smtClean="0"/>
              <a:t>he user to go into more </a:t>
            </a:r>
            <a:r>
              <a:rPr lang="en-US" b="1" baseline="0" dirty="0" smtClean="0"/>
              <a:t>detail</a:t>
            </a:r>
            <a:r>
              <a:rPr lang="en-US" baseline="0" dirty="0" smtClean="0"/>
              <a:t> about the color, texture and stretchiness of the secretions.  </a:t>
            </a:r>
          </a:p>
          <a:p>
            <a:endParaRPr lang="en-US" baseline="0" dirty="0" smtClean="0"/>
          </a:p>
          <a:p>
            <a:r>
              <a:rPr lang="en-US" baseline="0" dirty="0" smtClean="0"/>
              <a:t>It was one of the </a:t>
            </a:r>
            <a:r>
              <a:rPr lang="en-US" b="1" baseline="0" dirty="0" smtClean="0"/>
              <a:t>earliest </a:t>
            </a:r>
            <a:r>
              <a:rPr lang="en-US" baseline="0" dirty="0" smtClean="0"/>
              <a:t>cervical secretions methods first developed in 1960s, it has some </a:t>
            </a:r>
            <a:r>
              <a:rPr lang="en-US" b="1" baseline="0" dirty="0" smtClean="0"/>
              <a:t>very specific rul</a:t>
            </a:r>
            <a:r>
              <a:rPr lang="en-US" baseline="0" dirty="0" smtClean="0"/>
              <a:t>es that are a bit complicated to teach and learn,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advantage of this method of using more  detailed observation of secretions is that users </a:t>
            </a:r>
            <a:r>
              <a:rPr lang="en-US" b="1" baseline="0" dirty="0" smtClean="0"/>
              <a:t>identify fewer days as fertile </a:t>
            </a:r>
            <a:r>
              <a:rPr lang="en-US" baseline="0" dirty="0" smtClean="0"/>
              <a:t>than they do with the more simplified </a:t>
            </a:r>
            <a:r>
              <a:rPr lang="en-US" baseline="0" dirty="0" err="1" smtClean="0"/>
              <a:t>Twoday</a:t>
            </a:r>
            <a:r>
              <a:rPr lang="en-US" baseline="0" dirty="0" smtClean="0"/>
              <a:t> method.  The mean number of days identified as fertile is 6.5-10, compared to 12 days with the </a:t>
            </a:r>
            <a:r>
              <a:rPr lang="en-US" baseline="0" dirty="0" err="1" smtClean="0"/>
              <a:t>TwoDay</a:t>
            </a:r>
            <a:r>
              <a:rPr lang="en-US" baseline="0" dirty="0" smtClean="0"/>
              <a:t> method</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Was the first method to use and research cervical</a:t>
            </a:r>
            <a:r>
              <a:rPr lang="en-US" sz="1200" kern="1200" baseline="0" dirty="0" smtClean="0">
                <a:solidFill>
                  <a:schemeClr val="tx1"/>
                </a:solidFill>
                <a:latin typeface="+mn-lt"/>
                <a:ea typeface="+mn-ea"/>
                <a:cs typeface="+mn-cs"/>
              </a:rPr>
              <a:t> secretion: these are the rules, they are complex, important to be aware of them, if you have a pt interested in this method they need to be referred to a billings </a:t>
            </a:r>
            <a:r>
              <a:rPr lang="en-US" sz="1200" kern="1200" baseline="0" dirty="0" err="1" smtClean="0">
                <a:solidFill>
                  <a:schemeClr val="tx1"/>
                </a:solidFill>
                <a:latin typeface="+mn-lt"/>
                <a:ea typeface="+mn-ea"/>
                <a:cs typeface="+mn-cs"/>
              </a:rPr>
              <a:t>ov</a:t>
            </a:r>
            <a:r>
              <a:rPr lang="en-US" sz="1200" kern="1200" baseline="0" dirty="0" smtClean="0">
                <a:solidFill>
                  <a:schemeClr val="tx1"/>
                </a:solidFill>
                <a:latin typeface="+mn-lt"/>
                <a:ea typeface="+mn-ea"/>
                <a:cs typeface="+mn-cs"/>
              </a:rPr>
              <a:t> teacher or self-educate…not user friendly version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fertile period starts at the onset of secretions and ends 3 days after the last day of clear, stretchy, or </a:t>
            </a:r>
            <a:r>
              <a:rPr lang="en-US" sz="1200" kern="1200" dirty="0" err="1" smtClean="0">
                <a:solidFill>
                  <a:schemeClr val="tx1"/>
                </a:solidFill>
                <a:latin typeface="+mn-lt"/>
                <a:ea typeface="+mn-ea"/>
                <a:cs typeface="+mn-cs"/>
              </a:rPr>
              <a:t>lubricative</a:t>
            </a:r>
            <a:r>
              <a:rPr lang="en-US" sz="1200" kern="1200" dirty="0" smtClean="0">
                <a:solidFill>
                  <a:schemeClr val="tx1"/>
                </a:solidFill>
                <a:latin typeface="+mn-lt"/>
                <a:ea typeface="+mn-ea"/>
                <a:cs typeface="+mn-cs"/>
              </a:rPr>
              <a:t> </a:t>
            </a:r>
            <a:r>
              <a:rPr lang="en-US" baseline="0" dirty="0" smtClean="0"/>
              <a:t>secretions</a:t>
            </a:r>
            <a:r>
              <a:rPr lang="en-US" sz="1200" kern="1200" dirty="0" smtClean="0">
                <a:solidFill>
                  <a:schemeClr val="tx1"/>
                </a:solidFill>
                <a:latin typeface="+mn-lt"/>
                <a:ea typeface="+mn-ea"/>
                <a:cs typeface="+mn-cs"/>
              </a:rPr>
              <a:t>.”</a:t>
            </a:r>
            <a:r>
              <a:rPr lang="en-US" sz="1200" kern="1200" baseline="30000" dirty="0" smtClean="0">
                <a:solidFill>
                  <a:schemeClr val="tx1"/>
                </a:solidFill>
                <a:latin typeface="+mn-lt"/>
                <a:ea typeface="+mn-ea"/>
                <a:cs typeface="+mn-cs"/>
              </a:rPr>
              <a:t>1</a:t>
            </a:r>
            <a:endParaRPr lang="en-US" baseline="30000" dirty="0" smtClean="0"/>
          </a:p>
          <a:p>
            <a:endParaRPr lang="en-US" dirty="0" smtClean="0"/>
          </a:p>
          <a:p>
            <a:r>
              <a:rPr lang="en-US" dirty="0" smtClean="0"/>
              <a:t>BIP: “</a:t>
            </a:r>
            <a:r>
              <a:rPr lang="en-US" sz="1200" kern="1200" dirty="0" smtClean="0">
                <a:solidFill>
                  <a:schemeClr val="tx1"/>
                </a:solidFill>
                <a:latin typeface="+mn-lt"/>
                <a:ea typeface="+mn-ea"/>
                <a:cs typeface="+mn-cs"/>
              </a:rPr>
              <a:t>unchanging pattern of dryness or a sensation or discharge that is the same day after day.” </a:t>
            </a:r>
            <a:r>
              <a:rPr lang="en-US" sz="1200" kern="1200" baseline="30000" dirty="0" smtClean="0">
                <a:solidFill>
                  <a:schemeClr val="tx1"/>
                </a:solidFill>
                <a:latin typeface="+mn-lt"/>
                <a:ea typeface="+mn-ea"/>
                <a:cs typeface="+mn-cs"/>
              </a:rPr>
              <a:t>2</a:t>
            </a:r>
          </a:p>
          <a:p>
            <a:endParaRPr lang="en-US" sz="1200" kern="1200" dirty="0" smtClean="0">
              <a:solidFill>
                <a:schemeClr val="tx1"/>
              </a:solidFill>
              <a:latin typeface="+mn-lt"/>
              <a:ea typeface="+mn-ea"/>
              <a:cs typeface="+mn-cs"/>
            </a:endParaRPr>
          </a:p>
          <a:p>
            <a:endParaRPr lang="en-US" dirty="0" smtClean="0"/>
          </a:p>
          <a:p>
            <a:pPr marL="228600" indent="-228600">
              <a:buFont typeface="+mj-lt"/>
              <a:buAutoNum type="arabicPeriod"/>
            </a:pPr>
            <a:r>
              <a:rPr lang="en-US" dirty="0" err="1" smtClean="0"/>
              <a:t>Manhart</a:t>
            </a:r>
            <a:r>
              <a:rPr lang="en-US" dirty="0" smtClean="0"/>
              <a:t>, M. D., Duane, M., Lind, A., Sinai, I., &amp; Golden-</a:t>
            </a:r>
            <a:r>
              <a:rPr lang="en-US" dirty="0" err="1" smtClean="0"/>
              <a:t>Tevald</a:t>
            </a:r>
            <a:r>
              <a:rPr lang="en-US" dirty="0" smtClean="0"/>
              <a:t>, J. (2013). Fertility awareness-based methods of family planning: a review of effectiveness for avoiding pregnancy using SORT. </a:t>
            </a:r>
            <a:r>
              <a:rPr lang="en-US" i="1" dirty="0" smtClean="0"/>
              <a:t>Osteopathic Family Physician</a:t>
            </a:r>
            <a:r>
              <a:rPr lang="en-US" dirty="0" smtClean="0"/>
              <a:t>, </a:t>
            </a:r>
            <a:r>
              <a:rPr lang="en-US" i="1" dirty="0" smtClean="0"/>
              <a:t>5</a:t>
            </a:r>
            <a:r>
              <a:rPr lang="en-US" dirty="0" smtClean="0"/>
              <a:t>(1), 2-8</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Corkill</a:t>
            </a:r>
            <a:r>
              <a:rPr lang="en-US" dirty="0" smtClean="0"/>
              <a:t>, M., &amp; </a:t>
            </a:r>
            <a:r>
              <a:rPr lang="en-US" dirty="0" err="1" smtClean="0"/>
              <a:t>Marshell</a:t>
            </a:r>
            <a:r>
              <a:rPr lang="en-US" dirty="0" smtClean="0"/>
              <a:t>, M. (2008) How to treat.: Natural fertility regulation — The Billings Ovulation Method </a:t>
            </a:r>
            <a:r>
              <a:rPr lang="en-US" i="1" dirty="0" smtClean="0"/>
              <a:t>Australian Doctor. </a:t>
            </a:r>
            <a:r>
              <a:rPr lang="en-US" dirty="0" smtClean="0"/>
              <a:t>Retrieved from: http://naturalfamilyplanning.sg/site/wp-content/uploads/2010/10/BOM-publication-19Dec08.pdf</a:t>
            </a:r>
            <a:endParaRPr lang="en-US" i="1"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Circular image</a:t>
            </a:r>
            <a:r>
              <a:rPr lang="en-US" baseline="0" dirty="0" smtClean="0"/>
              <a:t>: from old </a:t>
            </a:r>
            <a:r>
              <a:rPr lang="en-US" baseline="0" dirty="0" err="1" smtClean="0"/>
              <a:t>powerpoint</a:t>
            </a:r>
            <a:r>
              <a:rPr lang="en-US" baseline="0" dirty="0" smtClean="0"/>
              <a:t> link no longer active </a:t>
            </a:r>
            <a:r>
              <a:rPr lang="en-US" dirty="0" smtClean="0"/>
              <a:t>http://www.justisse.ca/554.htm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the production of the cervical </a:t>
            </a:r>
            <a:r>
              <a:rPr lang="en-US" baseline="0" dirty="0" smtClean="0"/>
              <a:t>secretions</a:t>
            </a:r>
            <a:r>
              <a:rPr lang="en-US" dirty="0" smtClean="0"/>
              <a:t> around the time of ovulation is an estrogen-dependent effect, and is produced at the time of the development of the follicle and approaching ovulation, when estrogen is increasing and ovulation approaching, the cervical </a:t>
            </a:r>
            <a:r>
              <a:rPr lang="en-US" baseline="0" dirty="0" smtClean="0"/>
              <a:t>secretions</a:t>
            </a:r>
            <a:r>
              <a:rPr lang="en-US" dirty="0" smtClean="0"/>
              <a:t> is produced and will be discharged before and during the time of ovulation.  In long cycles there may be occasional “patches” of </a:t>
            </a:r>
            <a:r>
              <a:rPr lang="en-US" baseline="0" dirty="0" smtClean="0"/>
              <a:t>secretions</a:t>
            </a:r>
            <a:r>
              <a:rPr lang="en-US" dirty="0" smtClean="0"/>
              <a:t> prior to the onset of the </a:t>
            </a:r>
            <a:r>
              <a:rPr lang="en-US" baseline="0" dirty="0" smtClean="0"/>
              <a:t>secretions</a:t>
            </a:r>
            <a:r>
              <a:rPr lang="en-US" dirty="0" smtClean="0"/>
              <a:t> associated with ovulation.  What is prolonged in these cycles is the pre-Peak (or </a:t>
            </a:r>
            <a:r>
              <a:rPr lang="en-US" dirty="0" err="1" smtClean="0"/>
              <a:t>preovulatory</a:t>
            </a:r>
            <a:r>
              <a:rPr lang="en-US" dirty="0" smtClean="0"/>
              <a:t>) phase of the cycle and what remains relatively consistent, is the post-Peak (postovulatory) phase of the cycle.” (http://</a:t>
            </a:r>
            <a:r>
              <a:rPr lang="en-US" dirty="0" err="1" smtClean="0"/>
              <a:t>creightonmodel.com/background.htm</a:t>
            </a:r>
            <a:r>
              <a:rPr lang="en-US" dirty="0" smtClean="0"/>
              <a:t>)</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use pregnancy</a:t>
            </a:r>
            <a:r>
              <a:rPr lang="en-US" baseline="0" dirty="0" smtClean="0"/>
              <a:t> rates have been reported as ranging 10-22%.  There is no recent research.</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56</a:t>
            </a:fld>
            <a:endParaRPr lang="en-US"/>
          </a:p>
        </p:txBody>
      </p:sp>
    </p:spTree>
    <p:extLst>
      <p:ext uri="{BB962C8B-B14F-4D97-AF65-F5344CB8AC3E}">
        <p14:creationId xmlns:p14="http://schemas.microsoft.com/office/powerpoint/2010/main" val="2228930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It is Similar to </a:t>
            </a:r>
            <a:r>
              <a:rPr lang="en-US" dirty="0" err="1" smtClean="0"/>
              <a:t>Billingsmethod</a:t>
            </a:r>
            <a:r>
              <a:rPr lang="en-US" dirty="0" smtClean="0"/>
              <a:t> </a:t>
            </a:r>
            <a:r>
              <a:rPr lang="en-US" baseline="0" dirty="0" smtClean="0"/>
              <a:t> in that it is based on detailed observation of secretions.  The type of secretions are put into four standardized categories.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was developed by the Pope Paul 6</a:t>
            </a:r>
            <a:r>
              <a:rPr lang="en-US" baseline="30000" dirty="0" smtClean="0"/>
              <a:t>th</a:t>
            </a:r>
            <a:r>
              <a:rPr lang="en-US" baseline="0" dirty="0" smtClean="0"/>
              <a:t> institute for the study of human reproduction, this institute was stated in response to Pope Paul </a:t>
            </a:r>
            <a:r>
              <a:rPr lang="en-US" baseline="0" dirty="0" err="1" smtClean="0"/>
              <a:t>VI’s</a:t>
            </a:r>
            <a:r>
              <a:rPr lang="en-US" baseline="0" dirty="0" smtClean="0"/>
              <a:t> 1968 letter </a:t>
            </a:r>
            <a:r>
              <a:rPr lang="en-US" baseline="0" dirty="0" err="1" smtClean="0"/>
              <a:t>Humanae</a:t>
            </a:r>
            <a:r>
              <a:rPr lang="en-US" baseline="0" dirty="0" smtClean="0"/>
              <a:t> Vitae.  This is the document that underpins the catholic churches stance against abortion and the use of hormonal contraception</a:t>
            </a:r>
          </a:p>
          <a:p>
            <a:endParaRPr lang="en-US" baseline="0" dirty="0" smtClean="0"/>
          </a:p>
          <a:p>
            <a:r>
              <a:rPr lang="en-US" dirty="0" smtClean="0"/>
              <a:t>The</a:t>
            </a:r>
            <a:r>
              <a:rPr lang="en-US" baseline="0" dirty="0" smtClean="0"/>
              <a:t> Creighton method </a:t>
            </a:r>
            <a:r>
              <a:rPr lang="en-US" dirty="0" smtClean="0"/>
              <a:t>uses a complicated and unusual method of reporting</a:t>
            </a:r>
            <a:r>
              <a:rPr lang="en-US" baseline="0" dirty="0" smtClean="0"/>
              <a:t> pregnancies so good information about efficacy does not exist.  </a:t>
            </a:r>
          </a:p>
          <a:p>
            <a:endParaRPr lang="en-US" baseline="0" dirty="0" smtClean="0"/>
          </a:p>
          <a:p>
            <a:endParaRPr lang="en-US" baseline="0" dirty="0" smtClean="0"/>
          </a:p>
          <a:p>
            <a:r>
              <a:rPr lang="en-US" baseline="0" dirty="0" smtClean="0"/>
              <a:t>-------</a:t>
            </a:r>
          </a:p>
          <a:p>
            <a:endParaRPr lang="en-US" baseline="0" dirty="0" smtClean="0"/>
          </a:p>
          <a:p>
            <a:endParaRPr lang="en-US" dirty="0" smtClean="0"/>
          </a:p>
          <a:p>
            <a:r>
              <a:rPr lang="en-US" dirty="0" smtClean="0"/>
              <a:t>developed by an OBGYN in the 1070s,</a:t>
            </a:r>
            <a:r>
              <a:rPr lang="en-US" baseline="0" dirty="0" smtClean="0"/>
              <a:t> Dr </a:t>
            </a:r>
            <a:r>
              <a:rPr lang="en-US" baseline="0" dirty="0" err="1" smtClean="0"/>
              <a:t>Hilgar</a:t>
            </a:r>
            <a:r>
              <a:rPr lang="en-US" baseline="0" dirty="0" smtClean="0"/>
              <a:t> and colleagues</a:t>
            </a:r>
          </a:p>
          <a:p>
            <a:endParaRPr lang="en-US" baseline="0" dirty="0" smtClean="0"/>
          </a:p>
          <a:p>
            <a:r>
              <a:rPr lang="en-US" baseline="0" dirty="0" smtClean="0"/>
              <a:t>“users are instructed that conscious departure from the method rules resulting in intercourse…on fertile days implies that they are no longer using the method for avoiding pregnancy bur for achieving pregnancy.  All pregnancies resulting from intercourse on fertile days are therefore classified as achieving-related pregnancies, without distinguishing between intended or unintended pregnancies.</a:t>
            </a:r>
            <a:r>
              <a:rPr lang="en-US" baseline="30000" dirty="0" smtClean="0"/>
              <a:t>3</a:t>
            </a:r>
            <a:r>
              <a:rPr lang="en-US" baseline="0" dirty="0" smtClean="0"/>
              <a:t>  </a:t>
            </a:r>
          </a:p>
          <a:p>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Manhart</a:t>
            </a:r>
            <a:r>
              <a:rPr lang="en-US" dirty="0" smtClean="0"/>
              <a:t>, M. D., Duane, M., Lind, A., Sinai, I., &amp; Golden-</a:t>
            </a:r>
            <a:r>
              <a:rPr lang="en-US" dirty="0" err="1" smtClean="0"/>
              <a:t>Tevald</a:t>
            </a:r>
            <a:r>
              <a:rPr lang="en-US" dirty="0" smtClean="0"/>
              <a:t>, J. (2013). Fertility awareness-based methods of family planning: a review of effectiveness for avoiding pregnancy using SORT. </a:t>
            </a:r>
            <a:r>
              <a:rPr lang="en-US" i="1" dirty="0" smtClean="0"/>
              <a:t>Osteopathic Family Physician</a:t>
            </a:r>
            <a:r>
              <a:rPr lang="en-US" dirty="0" smtClean="0"/>
              <a:t>, </a:t>
            </a:r>
            <a:r>
              <a:rPr lang="en-US" i="1" dirty="0" smtClean="0"/>
              <a:t>5</a:t>
            </a:r>
            <a:r>
              <a:rPr lang="en-US" dirty="0" smtClean="0"/>
              <a:t>(1), 2-8</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CreightonModel.com</a:t>
            </a:r>
            <a:r>
              <a:rPr lang="en-US" baseline="0" dirty="0" smtClean="0"/>
              <a:t> Creighton Model Fertility Care System retrieved from: http://</a:t>
            </a:r>
            <a:r>
              <a:rPr lang="en-US" baseline="0" dirty="0" err="1" smtClean="0"/>
              <a:t>www.creightonmodel.com/index.html</a:t>
            </a:r>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Pallone, S. R., </a:t>
            </a:r>
            <a:r>
              <a:rPr lang="en-US" baseline="0" dirty="0" err="1" smtClean="0"/>
              <a:t>Bergus</a:t>
            </a:r>
            <a:r>
              <a:rPr lang="en-US" baseline="0" dirty="0" smtClean="0"/>
              <a:t>, G. R. (2009). Fertility awareness-based methods: another option for family planning. Journal of the American Board of Family Medicine, 22(2), 147-157.</a:t>
            </a:r>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57</a:t>
            </a:fld>
            <a:endParaRPr lang="en-US"/>
          </a:p>
        </p:txBody>
      </p:sp>
    </p:spTree>
    <p:extLst>
      <p:ext uri="{BB962C8B-B14F-4D97-AF65-F5344CB8AC3E}">
        <p14:creationId xmlns:p14="http://schemas.microsoft.com/office/powerpoint/2010/main" val="1599169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Weschler</a:t>
            </a:r>
            <a:r>
              <a:rPr lang="en-US" dirty="0" smtClean="0"/>
              <a:t>, T. (2006). </a:t>
            </a:r>
            <a:r>
              <a:rPr lang="en-US" i="1" dirty="0" smtClean="0"/>
              <a:t>Taking charge of your fertility: the definitive guide to natural birth control, pregnancy achievement, and reproductive health</a:t>
            </a:r>
            <a:r>
              <a:rPr lang="en-US" dirty="0" smtClean="0"/>
              <a:t>. New York: HarperCollins.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smtClean="0"/>
              <a:t>1920’s Eugenics movement resulted in 30 states with compulsory sterilization laws. </a:t>
            </a:r>
          </a:p>
          <a:p>
            <a:pPr marL="457200" marR="0" lvl="2" indent="0" algn="l" defTabSz="457200" rtl="0" eaLnBrk="1" fontAlgn="auto" latinLnBrk="0" hangingPunct="1">
              <a:lnSpc>
                <a:spcPct val="100000"/>
              </a:lnSpc>
              <a:spcBef>
                <a:spcPts val="0"/>
              </a:spcBef>
              <a:spcAft>
                <a:spcPts val="0"/>
              </a:spcAft>
              <a:buClrTx/>
              <a:buSzTx/>
              <a:buFontTx/>
              <a:buNone/>
              <a:tabLst/>
              <a:defRPr/>
            </a:pPr>
            <a:r>
              <a:rPr lang="en-US" sz="2000" dirty="0" smtClean="0"/>
              <a:t>Initially focused on incarcerated/institutionalized men</a:t>
            </a:r>
            <a:r>
              <a:rPr lang="en-US" sz="2000" baseline="0" dirty="0" smtClean="0"/>
              <a:t> and later applied more aggressively to women especially women who were “promiscuous” or who had become pregnant out of wedlock.  Focus on institutionalized “criminals, imbeciles, feeble minded” etc. Concerns over black and southern European childbearing and interracial coupling. </a:t>
            </a:r>
          </a:p>
          <a:p>
            <a:pPr marL="457200" marR="0" lvl="2"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t>1927 Buck </a:t>
            </a:r>
            <a:r>
              <a:rPr lang="en-US" sz="2000" baseline="0" dirty="0" err="1" smtClean="0"/>
              <a:t>v</a:t>
            </a:r>
            <a:r>
              <a:rPr lang="en-US" sz="2000" baseline="0" dirty="0" smtClean="0"/>
              <a:t> Bell: supreme court upheld the state’s right to “preemptively sterilize people with hereditary defects”</a:t>
            </a:r>
            <a:endParaRPr lang="en-US" sz="2000"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1970’s “Mississippi Appendectomies”; Boston City Hospital; New York Municipal Hospitals; Los Angeles County Hospital</a:t>
            </a:r>
          </a:p>
          <a:p>
            <a:pPr lvl="1"/>
            <a:r>
              <a:rPr lang="en-US" dirty="0" smtClean="0"/>
              <a:t>Teaching</a:t>
            </a:r>
            <a:r>
              <a:rPr lang="en-US" baseline="0" dirty="0" smtClean="0"/>
              <a:t> hospitals performed sterilizations w/o consent for resident education. People pressured into the procedure during labor or when seeking abortion, 1973 Court Case found 100,000-150,000 sterilizations annually in the south with ½ being black women. Meanwhile white women encountered barriers in access sterilization. </a:t>
            </a:r>
          </a:p>
          <a:p>
            <a:r>
              <a:rPr lang="en-US" dirty="0" smtClean="0"/>
              <a:t>1978 sterilization reform: Federally funded programs required informed consent; 30-day waiting period; no hysterectomies for sterilization; sterilization of minors, mentally incompetent and institutionalized persons</a:t>
            </a:r>
          </a:p>
          <a:p>
            <a:r>
              <a:rPr lang="en-US" dirty="0" smtClean="0"/>
              <a:t>1990’s </a:t>
            </a:r>
            <a:r>
              <a:rPr lang="en-US" dirty="0" err="1" smtClean="0"/>
              <a:t>Noroplant</a:t>
            </a:r>
            <a:r>
              <a:rPr lang="en-US" dirty="0" smtClean="0"/>
              <a:t>: many states required or gave extra benefits to women who relied on government aid if they used this highly effective, provider-controlled method of contraception.</a:t>
            </a:r>
          </a:p>
          <a:p>
            <a:r>
              <a:rPr lang="en-US" dirty="0" smtClean="0"/>
              <a:t>2006-2010 CA Prisons: 150 inmates sterilized without required state approval. Many of these were coerced. (Johnson, 2013)  </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4572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dirty="0" smtClean="0">
                <a:solidFill>
                  <a:schemeClr val="bg1">
                    <a:lumMod val="50000"/>
                  </a:schemeClr>
                </a:solidFill>
              </a:rPr>
              <a:t>Roberts, D. (2014). </a:t>
            </a:r>
            <a:r>
              <a:rPr lang="en-US" sz="2000" i="1" dirty="0" smtClean="0">
                <a:solidFill>
                  <a:schemeClr val="bg1">
                    <a:lumMod val="50000"/>
                  </a:schemeClr>
                </a:solidFill>
              </a:rPr>
              <a:t>Killing the black body: Race, reproduction, and the meaning of liberty</a:t>
            </a:r>
            <a:r>
              <a:rPr lang="en-US" sz="2000" dirty="0" smtClean="0">
                <a:solidFill>
                  <a:schemeClr val="bg1">
                    <a:lumMod val="50000"/>
                  </a:schemeClr>
                </a:solidFill>
              </a:rPr>
              <a:t>. New York: Vintage.</a:t>
            </a:r>
          </a:p>
          <a:p>
            <a:pPr marL="4572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dirty="0" smtClean="0">
                <a:solidFill>
                  <a:schemeClr val="bg1">
                    <a:lumMod val="50000"/>
                  </a:schemeClr>
                </a:solidFill>
              </a:rPr>
              <a:t>Stern, A (January</a:t>
            </a:r>
            <a:r>
              <a:rPr lang="en-US" sz="2000" baseline="0" dirty="0" smtClean="0">
                <a:solidFill>
                  <a:schemeClr val="bg1">
                    <a:lumMod val="50000"/>
                  </a:schemeClr>
                </a:solidFill>
              </a:rPr>
              <a:t> 7,</a:t>
            </a:r>
            <a:r>
              <a:rPr lang="en-US" sz="2000" dirty="0" smtClean="0">
                <a:solidFill>
                  <a:schemeClr val="bg1">
                    <a:lumMod val="50000"/>
                  </a:schemeClr>
                </a:solidFill>
              </a:rPr>
              <a:t> 2016</a:t>
            </a:r>
            <a:r>
              <a:rPr lang="en-US" sz="2000" baseline="0" dirty="0" smtClean="0">
                <a:solidFill>
                  <a:schemeClr val="bg1">
                    <a:lumMod val="50000"/>
                  </a:schemeClr>
                </a:solidFill>
              </a:rPr>
              <a:t>) That Time The United States Sterilized 60,000 Of Its Citizens. </a:t>
            </a:r>
            <a:r>
              <a:rPr lang="en-US" sz="2000" i="1" baseline="0" dirty="0" smtClean="0">
                <a:solidFill>
                  <a:schemeClr val="bg1">
                    <a:lumMod val="50000"/>
                  </a:schemeClr>
                </a:solidFill>
              </a:rPr>
              <a:t>Politics. </a:t>
            </a:r>
            <a:r>
              <a:rPr lang="en-US" sz="2000" i="0" baseline="0" dirty="0" smtClean="0">
                <a:solidFill>
                  <a:schemeClr val="bg1">
                    <a:lumMod val="50000"/>
                  </a:schemeClr>
                </a:solidFill>
              </a:rPr>
              <a:t>The Huffington Post. Retrieved from http://www.huffingtonpost.com/entry/sterilization-united-states_us_568f35f2e4b0c8beacf68713</a:t>
            </a:r>
            <a:endParaRPr lang="en-US" sz="2000" dirty="0" smtClean="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t>
            </a:r>
          </a:p>
          <a:p>
            <a:endParaRPr lang="en-US" dirty="0" smtClean="0"/>
          </a:p>
          <a:p>
            <a:endParaRPr lang="en-US" dirty="0" smtClean="0"/>
          </a:p>
          <a:p>
            <a:r>
              <a:rPr lang="en-US" dirty="0" err="1" smtClean="0"/>
              <a:t>Middlesmertz</a:t>
            </a:r>
            <a:r>
              <a:rPr lang="en-US" dirty="0" smtClean="0"/>
              <a:t>:</a:t>
            </a:r>
            <a:r>
              <a:rPr lang="en-US" baseline="0" dirty="0" smtClean="0"/>
              <a:t> </a:t>
            </a:r>
            <a:r>
              <a:rPr lang="en-US" dirty="0" smtClean="0"/>
              <a:t>mid-cycle cues that may indicate proximity to ovulation</a:t>
            </a:r>
            <a:endParaRPr lang="en-US" baseline="0" dirty="0" smtClean="0"/>
          </a:p>
          <a:p>
            <a:endParaRPr lang="en-US" baseline="0" dirty="0" smtClean="0"/>
          </a:p>
          <a:p>
            <a:r>
              <a:rPr lang="en-US" dirty="0" smtClean="0"/>
              <a:t>Cross-checking</a:t>
            </a:r>
            <a:r>
              <a:rPr lang="en-US" baseline="0" dirty="0" smtClean="0"/>
              <a:t> two signs </a:t>
            </a:r>
          </a:p>
        </p:txBody>
      </p:sp>
      <p:sp>
        <p:nvSpPr>
          <p:cNvPr id="4" name="Slide Number Placeholder 3"/>
          <p:cNvSpPr>
            <a:spLocks noGrp="1"/>
          </p:cNvSpPr>
          <p:nvPr>
            <p:ph type="sldNum" sz="quarter" idx="10"/>
          </p:nvPr>
        </p:nvSpPr>
        <p:spPr/>
        <p:txBody>
          <a:bodyPr/>
          <a:lstStyle/>
          <a:p>
            <a:fld id="{E15B024E-54DA-AF43-8523-706A0D88E047}"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shows the biphasic temperature pattern, with the BBT being</a:t>
            </a:r>
            <a:r>
              <a:rPr lang="en-US" baseline="0" dirty="0" smtClean="0"/>
              <a:t> higher after ovulation.  The bottom shows the charting of the cervical secretions characteristic.   s  this method can also be used with online apps.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61</a:t>
            </a:fld>
            <a:endParaRPr lang="en-US"/>
          </a:p>
        </p:txBody>
      </p:sp>
    </p:spTree>
    <p:extLst>
      <p:ext uri="{BB962C8B-B14F-4D97-AF65-F5344CB8AC3E}">
        <p14:creationId xmlns:p14="http://schemas.microsoft.com/office/powerpoint/2010/main" val="958499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Frank-Herrmann,</a:t>
            </a:r>
            <a:r>
              <a:rPr lang="en-US" sz="1200" kern="1200" baseline="0" dirty="0" smtClean="0">
                <a:solidFill>
                  <a:schemeClr val="tx1"/>
                </a:solidFill>
                <a:effectLst/>
                <a:latin typeface="+mn-lt"/>
                <a:ea typeface="+mn-ea"/>
                <a:cs typeface="+mn-cs"/>
              </a:rPr>
              <a:t> P., </a:t>
            </a:r>
            <a:r>
              <a:rPr lang="en-US" sz="1200" kern="1200" dirty="0" err="1" smtClean="0">
                <a:solidFill>
                  <a:schemeClr val="tx1"/>
                </a:solidFill>
                <a:effectLst/>
                <a:latin typeface="+mn-lt"/>
                <a:ea typeface="+mn-ea"/>
                <a:cs typeface="+mn-cs"/>
              </a:rPr>
              <a:t>Heil</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Gnoth</a:t>
            </a:r>
            <a:r>
              <a:rPr lang="en-US" sz="1200" kern="1200" dirty="0" smtClean="0">
                <a:solidFill>
                  <a:schemeClr val="tx1"/>
                </a:solidFill>
                <a:effectLst/>
                <a:latin typeface="+mn-lt"/>
                <a:ea typeface="+mn-ea"/>
                <a:cs typeface="+mn-cs"/>
              </a:rPr>
              <a:t>, C., Toledo, E., </a:t>
            </a:r>
            <a:r>
              <a:rPr lang="en-US" sz="1200" kern="1200" dirty="0" err="1" smtClean="0">
                <a:solidFill>
                  <a:schemeClr val="tx1"/>
                </a:solidFill>
                <a:effectLst/>
                <a:latin typeface="+mn-lt"/>
                <a:ea typeface="+mn-ea"/>
                <a:cs typeface="+mn-cs"/>
              </a:rPr>
              <a:t>Baur</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Pyper</a:t>
            </a:r>
            <a:r>
              <a:rPr lang="en-US" sz="1200" kern="1200" dirty="0" smtClean="0">
                <a:solidFill>
                  <a:schemeClr val="tx1"/>
                </a:solidFill>
                <a:effectLst/>
                <a:latin typeface="+mn-lt"/>
                <a:ea typeface="+mn-ea"/>
                <a:cs typeface="+mn-cs"/>
              </a:rPr>
              <a:t>, C., </a:t>
            </a:r>
            <a:r>
              <a:rPr lang="en-US" sz="1200" kern="1200" dirty="0" err="1" smtClean="0">
                <a:solidFill>
                  <a:schemeClr val="tx1"/>
                </a:solidFill>
                <a:effectLst/>
                <a:latin typeface="+mn-lt"/>
                <a:ea typeface="+mn-ea"/>
                <a:cs typeface="+mn-cs"/>
              </a:rPr>
              <a:t>Jenetzky</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Strowitzki</a:t>
            </a:r>
            <a:r>
              <a:rPr lang="en-US" sz="1200" kern="1200" dirty="0" smtClean="0">
                <a:solidFill>
                  <a:schemeClr val="tx1"/>
                </a:solidFill>
                <a:effectLst/>
                <a:latin typeface="+mn-lt"/>
                <a:ea typeface="+mn-ea"/>
                <a:cs typeface="+mn-cs"/>
              </a:rPr>
              <a:t>, T., &amp; Freund,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 (2007)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effectiveness of a fertility awareness based method to avoid pregnancy in relation to a couple’s sexual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during the fertile time: a prospective longitudinal study </a:t>
            </a:r>
            <a:r>
              <a:rPr lang="fr-FR" sz="1200" i="1" kern="1200" dirty="0" err="1" smtClean="0">
                <a:solidFill>
                  <a:schemeClr val="tx1"/>
                </a:solidFill>
                <a:effectLst/>
                <a:latin typeface="+mn-lt"/>
                <a:ea typeface="+mn-ea"/>
                <a:cs typeface="+mn-cs"/>
              </a:rPr>
              <a:t>Human</a:t>
            </a:r>
            <a:r>
              <a:rPr lang="fr-FR" sz="1200" i="1" kern="1200" dirty="0" smtClean="0">
                <a:solidFill>
                  <a:schemeClr val="tx1"/>
                </a:solidFill>
                <a:effectLst/>
                <a:latin typeface="+mn-lt"/>
                <a:ea typeface="+mn-ea"/>
                <a:cs typeface="+mn-cs"/>
              </a:rPr>
              <a:t> Reproduction</a:t>
            </a:r>
            <a:r>
              <a:rPr lang="fr-FR" sz="1200" kern="1200" dirty="0" smtClean="0">
                <a:solidFill>
                  <a:schemeClr val="tx1"/>
                </a:solidFill>
                <a:effectLst/>
                <a:latin typeface="+mn-lt"/>
                <a:ea typeface="+mn-ea"/>
                <a:cs typeface="+mn-cs"/>
              </a:rPr>
              <a:t> 22(5) 1310–1319</a:t>
            </a:r>
            <a:endParaRPr lang="fr-FR" dirty="0" smtClean="0"/>
          </a:p>
        </p:txBody>
      </p:sp>
      <p:sp>
        <p:nvSpPr>
          <p:cNvPr id="4" name="Slide Number Placeholder 3"/>
          <p:cNvSpPr>
            <a:spLocks noGrp="1"/>
          </p:cNvSpPr>
          <p:nvPr>
            <p:ph type="sldNum" sz="quarter" idx="10"/>
          </p:nvPr>
        </p:nvSpPr>
        <p:spPr/>
        <p:txBody>
          <a:bodyPr/>
          <a:lstStyle/>
          <a:p>
            <a:fld id="{E15B024E-54DA-AF43-8523-706A0D88E047}" type="slidenum">
              <a:rPr lang="en-US" smtClean="0"/>
              <a:pPr/>
              <a:t>62</a:t>
            </a:fld>
            <a:endParaRPr lang="en-US"/>
          </a:p>
        </p:txBody>
      </p:sp>
    </p:spTree>
    <p:extLst>
      <p:ext uri="{BB962C8B-B14F-4D97-AF65-F5344CB8AC3E}">
        <p14:creationId xmlns:p14="http://schemas.microsoft.com/office/powerpoint/2010/main" val="9830785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book entitled Taking Charge</a:t>
            </a:r>
            <a:r>
              <a:rPr lang="en-US" baseline="0" dirty="0" smtClean="0"/>
              <a:t> of your fertility by Toni </a:t>
            </a:r>
            <a:r>
              <a:rPr lang="en-US" baseline="0" dirty="0" err="1" smtClean="0"/>
              <a:t>Weschler</a:t>
            </a:r>
            <a:r>
              <a:rPr lang="en-US" baseline="0" dirty="0" smtClean="0"/>
              <a:t> is kind of the </a:t>
            </a:r>
            <a:r>
              <a:rPr lang="en-US" b="0" baseline="0" dirty="0" smtClean="0"/>
              <a:t>bible</a:t>
            </a:r>
            <a:r>
              <a:rPr lang="en-US" b="1" baseline="0" dirty="0" smtClean="0"/>
              <a:t> </a:t>
            </a:r>
            <a:r>
              <a:rPr lang="en-US" baseline="0" dirty="0" smtClean="0"/>
              <a:t>of fertility awareness methods, and it has been used by many people to teach to themselves</a:t>
            </a:r>
            <a:endParaRPr lang="en-US" dirty="0" smtClean="0"/>
          </a:p>
          <a:p>
            <a:r>
              <a:rPr lang="en-US" dirty="0" smtClean="0"/>
              <a:t>(</a:t>
            </a:r>
            <a:r>
              <a:rPr lang="en-US" dirty="0" err="1" smtClean="0"/>
              <a:t>Manhart</a:t>
            </a:r>
            <a:r>
              <a:rPr lang="en-US" dirty="0" smtClean="0"/>
              <a:t>, Duane, Lind, Sinai, &amp; Golden-</a:t>
            </a:r>
            <a:r>
              <a:rPr lang="en-US" dirty="0" err="1" smtClean="0"/>
              <a:t>Tevald</a:t>
            </a:r>
            <a:r>
              <a:rPr lang="en-US" dirty="0" smtClean="0"/>
              <a:t>, 2013)</a:t>
            </a:r>
          </a:p>
          <a:p>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Weschler</a:t>
            </a:r>
            <a:r>
              <a:rPr lang="en-US" dirty="0" smtClean="0"/>
              <a:t>, T. (2006). </a:t>
            </a:r>
            <a:r>
              <a:rPr lang="en-US" i="1" dirty="0" smtClean="0"/>
              <a:t>Taking charge of your fertility: the definitive guide to natural birth control, pregnancy achievement, and reproductive health</a:t>
            </a:r>
            <a:r>
              <a:rPr lang="en-US" dirty="0" smtClean="0"/>
              <a:t>. New York: HarperCollins.</a:t>
            </a:r>
          </a:p>
          <a:p>
            <a:pPr marL="228600" indent="-228600">
              <a:buFont typeface="+mj-lt"/>
              <a:buNone/>
            </a:pPr>
            <a:endParaRPr lang="en-US" dirty="0" smtClean="0"/>
          </a:p>
        </p:txBody>
      </p:sp>
      <p:sp>
        <p:nvSpPr>
          <p:cNvPr id="4" name="Slide Number Placeholder 3"/>
          <p:cNvSpPr>
            <a:spLocks noGrp="1"/>
          </p:cNvSpPr>
          <p:nvPr>
            <p:ph type="sldNum" sz="quarter" idx="10"/>
          </p:nvPr>
        </p:nvSpPr>
        <p:spPr/>
        <p:txBody>
          <a:bodyPr/>
          <a:lstStyle/>
          <a:p>
            <a:fld id="{E15B024E-54DA-AF43-8523-706A0D88E047}"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baseline="0" dirty="0" smtClean="0"/>
              <a:t>Estrogen metabolites </a:t>
            </a:r>
            <a:r>
              <a:rPr lang="en-US" baseline="0" dirty="0" smtClean="0"/>
              <a:t>are used to identify the </a:t>
            </a:r>
            <a:r>
              <a:rPr lang="en-US" b="1" baseline="0" dirty="0" smtClean="0"/>
              <a:t>onset</a:t>
            </a:r>
            <a:r>
              <a:rPr lang="en-US" baseline="0" dirty="0" smtClean="0"/>
              <a:t> of the fertile phase and the </a:t>
            </a:r>
            <a:r>
              <a:rPr lang="en-US" b="1" baseline="0" dirty="0" smtClean="0"/>
              <a:t>LH surge </a:t>
            </a:r>
            <a:r>
              <a:rPr lang="en-US" baseline="0" dirty="0" smtClean="0"/>
              <a:t>identifies </a:t>
            </a:r>
            <a:r>
              <a:rPr lang="en-US" b="1" baseline="0" dirty="0" smtClean="0"/>
              <a:t>ovulation.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aseline="0" dirty="0" smtClean="0"/>
              <a:t>Can be </a:t>
            </a:r>
            <a:r>
              <a:rPr lang="en-US" dirty="0" smtClean="0"/>
              <a:t>Expensive.  </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Manhart</a:t>
            </a:r>
            <a:r>
              <a:rPr lang="en-US" dirty="0" smtClean="0"/>
              <a:t>, M. D., Duane, M., Lind, A., Sinai, I., &amp; Golden-</a:t>
            </a:r>
            <a:r>
              <a:rPr lang="en-US" dirty="0" err="1" smtClean="0"/>
              <a:t>Tevald</a:t>
            </a:r>
            <a:r>
              <a:rPr lang="en-US" dirty="0" smtClean="0"/>
              <a:t>, J. (2013). Fertility awareness-based methods of family planning: a review of effectiveness for avoiding pregnancy using SORT. </a:t>
            </a:r>
            <a:r>
              <a:rPr lang="en-US" i="1" dirty="0" smtClean="0"/>
              <a:t>Osteopathic Family Physician</a:t>
            </a:r>
            <a:r>
              <a:rPr lang="en-US" dirty="0" smtClean="0"/>
              <a:t>, </a:t>
            </a:r>
            <a:r>
              <a:rPr lang="en-US" i="1" dirty="0" smtClean="0"/>
              <a:t>5</a:t>
            </a:r>
            <a:r>
              <a:rPr lang="en-US" dirty="0" smtClean="0"/>
              <a:t>(1), 2-8.</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Fehring</a:t>
            </a:r>
            <a:r>
              <a:rPr lang="en-US" dirty="0" smtClean="0"/>
              <a:t>, R. J., Schneider, M., </a:t>
            </a:r>
            <a:r>
              <a:rPr lang="en-US" dirty="0" err="1" smtClean="0"/>
              <a:t>Raviele</a:t>
            </a:r>
            <a:r>
              <a:rPr lang="en-US" dirty="0" smtClean="0"/>
              <a:t>, K., &amp; Barron, M. L. (2007). Efficacy of cervical mucus observations plus electronic hormonal fertility monitoring as a method of natural family planning. </a:t>
            </a:r>
            <a:r>
              <a:rPr lang="en-US" i="1" dirty="0" smtClean="0"/>
              <a:t>Journal of Obstetric, Gynecologic, &amp; Neonatal Nursing</a:t>
            </a:r>
            <a:r>
              <a:rPr lang="en-US" dirty="0" smtClean="0"/>
              <a:t>, </a:t>
            </a:r>
            <a:r>
              <a:rPr lang="en-US" i="1" dirty="0" smtClean="0"/>
              <a:t>36</a:t>
            </a:r>
            <a:r>
              <a:rPr lang="en-US" dirty="0" smtClean="0"/>
              <a:t>(2), 152-160.</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Detecting estrogen metabolites and LH in the urine; ovulation typically follows within 24-48hrs. </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Marquette University</a:t>
            </a:r>
            <a:r>
              <a:rPr lang="en-US" baseline="0" dirty="0" smtClean="0"/>
              <a:t> (2016) NFP Quick Instructions for the Marquette Model (Monitor and Mucus). Retrieved from: http://</a:t>
            </a:r>
            <a:r>
              <a:rPr lang="en-US" baseline="0" dirty="0" err="1" smtClean="0"/>
              <a:t>nfp.marquette.edu/inst_monitormucus.php</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67</a:t>
            </a:fld>
            <a:endParaRPr lang="en-US"/>
          </a:p>
        </p:txBody>
      </p:sp>
    </p:spTree>
    <p:extLst>
      <p:ext uri="{BB962C8B-B14F-4D97-AF65-F5344CB8AC3E}">
        <p14:creationId xmlns:p14="http://schemas.microsoft.com/office/powerpoint/2010/main" val="1238837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reminder calendar</a:t>
            </a:r>
            <a:r>
              <a:rPr lang="en-US" baseline="0" dirty="0" smtClean="0"/>
              <a:t> based methods require that the user have regular cycles.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68</a:t>
            </a:fld>
            <a:endParaRPr lang="en-US"/>
          </a:p>
        </p:txBody>
      </p:sp>
    </p:spTree>
    <p:extLst>
      <p:ext uri="{BB962C8B-B14F-4D97-AF65-F5344CB8AC3E}">
        <p14:creationId xmlns:p14="http://schemas.microsoft.com/office/powerpoint/2010/main" val="19705239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err="1" smtClean="0"/>
              <a:t>Germano</a:t>
            </a:r>
            <a:r>
              <a:rPr lang="en-US" baseline="0" dirty="0" smtClean="0"/>
              <a:t> “in the great majority of cycles, ovulation occurs very close to the middle of the cycle, particularly in cycles between 26 and 32 days long.  </a:t>
            </a:r>
            <a:endParaRPr lang="en-US" dirty="0"/>
          </a:p>
        </p:txBody>
      </p:sp>
      <p:sp>
        <p:nvSpPr>
          <p:cNvPr id="4" name="Slide Number Placeholder 3"/>
          <p:cNvSpPr>
            <a:spLocks noGrp="1"/>
          </p:cNvSpPr>
          <p:nvPr>
            <p:ph type="sldNum" sz="quarter" idx="10"/>
          </p:nvPr>
        </p:nvSpPr>
        <p:spPr/>
        <p:txBody>
          <a:bodyPr/>
          <a:lstStyle/>
          <a:p>
            <a:pPr>
              <a:defRPr/>
            </a:pPr>
            <a:fld id="{68F0214E-8EA1-604C-A6C1-223B098E0521}" type="slidenum">
              <a:rPr lang="en-US" smtClean="0"/>
              <a:pPr>
                <a:defRPr/>
              </a:pPr>
              <a:t>69</a:t>
            </a:fld>
            <a:endParaRPr lang="en-US"/>
          </a:p>
        </p:txBody>
      </p:sp>
    </p:spTree>
    <p:extLst>
      <p:ext uri="{BB962C8B-B14F-4D97-AF65-F5344CB8AC3E}">
        <p14:creationId xmlns:p14="http://schemas.microsoft.com/office/powerpoint/2010/main" val="214605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Johnson, C. G., (2013, July 7) Female inmates sterilized in California prisons without approval. </a:t>
            </a:r>
            <a:r>
              <a:rPr lang="en-US" i="1" dirty="0" smtClean="0"/>
              <a:t>The Center for Investigative Reporting</a:t>
            </a:r>
            <a:r>
              <a:rPr lang="en-US" dirty="0" smtClean="0"/>
              <a:t>. Retrieved from: http://cironline.org/reports/female-inmates-sterilized-california-prisons-without-approval-4917</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National Conference of State Legislatures (200)</a:t>
            </a:r>
            <a:r>
              <a:rPr lang="en-US" baseline="0" dirty="0" smtClean="0"/>
              <a:t> Family Cap Policies. Retrieved from http://</a:t>
            </a:r>
            <a:r>
              <a:rPr lang="en-US" baseline="0" dirty="0" err="1" smtClean="0"/>
              <a:t>www.ncsl.org</a:t>
            </a:r>
            <a:r>
              <a:rPr lang="en-US" baseline="0" dirty="0" smtClean="0"/>
              <a:t>/research/human-services/welfare-reform-family-cap-</a:t>
            </a:r>
            <a:r>
              <a:rPr lang="en-US" baseline="0" dirty="0" err="1" smtClean="0"/>
              <a:t>policies.aspx</a:t>
            </a:r>
            <a:r>
              <a:rPr lang="en-US" baseline="0" dirty="0" smtClean="0"/>
              <a:t> </a:t>
            </a:r>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McKee, C. (2016, April 13) CMS Highlights State Policies to Improve Access to Long-Acting Reversible Contraceptive Methods. </a:t>
            </a:r>
            <a:r>
              <a:rPr lang="en-US" i="1" dirty="0" smtClean="0"/>
              <a:t>National Health Law Program Legal and Policy Matter. </a:t>
            </a:r>
            <a:r>
              <a:rPr lang="en-US" dirty="0" smtClean="0"/>
              <a:t>Retrieved from: http://</a:t>
            </a:r>
            <a:r>
              <a:rPr lang="en-US" dirty="0" err="1" smtClean="0"/>
              <a:t>www.healthlaw.org</a:t>
            </a:r>
            <a:r>
              <a:rPr lang="en-US" dirty="0" smtClean="0"/>
              <a:t>/issues/reproductive-health/LARC-issue-brief#.V4G1L6673KJ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smtClean="0"/>
          </a:p>
        </p:txBody>
      </p:sp>
      <p:sp>
        <p:nvSpPr>
          <p:cNvPr id="4" name="Slide Number Placeholder 3"/>
          <p:cNvSpPr>
            <a:spLocks noGrp="1"/>
          </p:cNvSpPr>
          <p:nvPr>
            <p:ph type="sldNum" sz="quarter" idx="10"/>
          </p:nvPr>
        </p:nvSpPr>
        <p:spPr/>
        <p:txBody>
          <a:bodyPr/>
          <a:lstStyle/>
          <a:p>
            <a:fld id="{E15B024E-54DA-AF43-8523-706A0D88E047}"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Standard Days method estimates the timing of the fertile window. </a:t>
            </a:r>
          </a:p>
          <a:p>
            <a:r>
              <a:rPr lang="en-US" sz="1200" b="1" dirty="0" smtClean="0"/>
              <a:t>Cycles:</a:t>
            </a:r>
            <a:r>
              <a:rPr lang="en-US" sz="1200" dirty="0" smtClean="0"/>
              <a:t> must be 26-32 days.  75% of women</a:t>
            </a:r>
            <a:r>
              <a:rPr lang="en-US" sz="1200" baseline="0" dirty="0" smtClean="0"/>
              <a:t> have 26-32 day cycles.  If the person reports that the periods usually come about a month apart and usually come when expected, that assessment is deemed sufficient for the person to initiate use of the this method.  </a:t>
            </a:r>
          </a:p>
          <a:p>
            <a:r>
              <a:rPr lang="en-US" sz="1200" baseline="0" dirty="0" err="1" smtClean="0"/>
              <a:t>Thse</a:t>
            </a:r>
            <a:r>
              <a:rPr lang="en-US" sz="1200" baseline="0" dirty="0" smtClean="0"/>
              <a:t> SDM Very easy to teach and use, no calculations, no observation of physical signs.  </a:t>
            </a:r>
          </a:p>
          <a:p>
            <a:endParaRPr lang="en-US" dirty="0" smtClean="0"/>
          </a:p>
          <a:p>
            <a:r>
              <a:rPr lang="en-US" dirty="0" smtClean="0"/>
              <a:t>The time identified as potentially fertile is 12 days,</a:t>
            </a:r>
            <a:r>
              <a:rPr lang="en-US" baseline="0" dirty="0" smtClean="0"/>
              <a:t> twice as long as the six days of actual fertility, this is because the calculations take into account fluctuations in cycle length between 26 and 32 days</a:t>
            </a:r>
          </a:p>
          <a:p>
            <a:endParaRPr lang="en-US" baseline="0" dirty="0" smtClean="0"/>
          </a:p>
          <a:p>
            <a:endParaRPr lang="en-US" baseline="0" dirty="0" smtClean="0"/>
          </a:p>
          <a:p>
            <a:endParaRPr lang="en-US" baseline="0" dirty="0" smtClean="0"/>
          </a:p>
          <a:p>
            <a:endParaRPr lang="en-US" dirty="0" smtClean="0"/>
          </a:p>
          <a:p>
            <a:r>
              <a:rPr lang="en-US" dirty="0" smtClean="0"/>
              <a:t>The Standard Days Method (SDM) determines fertile days using two sets of probabilities: the probability of pregnancy with respect to ovulation and the probability of correctly timing ovulation with respect to the mid-point of the cycle. (</a:t>
            </a:r>
            <a:r>
              <a:rPr lang="en-US" dirty="0" err="1" smtClean="0"/>
              <a:t>UpToDate</a:t>
            </a:r>
            <a:r>
              <a:rPr lang="en-US" dirty="0" smtClean="0"/>
              <a:t>)</a:t>
            </a:r>
          </a:p>
          <a:p>
            <a:endParaRPr lang="en-US"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string of </a:t>
            </a:r>
            <a:r>
              <a:rPr lang="en-US" b="1" dirty="0" smtClean="0"/>
              <a:t>32</a:t>
            </a:r>
            <a:r>
              <a:rPr lang="en-US" b="1" baseline="0" dirty="0" smtClean="0"/>
              <a:t> plastic beads </a:t>
            </a:r>
            <a:r>
              <a:rPr lang="en-US" baseline="0" dirty="0" smtClean="0"/>
              <a:t>has different </a:t>
            </a:r>
            <a:r>
              <a:rPr lang="en-US" b="1" baseline="0" dirty="0" smtClean="0"/>
              <a:t>colors</a:t>
            </a:r>
            <a:r>
              <a:rPr lang="en-US" baseline="0" dirty="0" smtClean="0"/>
              <a:t> representing the fertile and infertile days of the cycle.  It  is designed to make it </a:t>
            </a:r>
            <a:r>
              <a:rPr lang="en-US" b="1" baseline="0" dirty="0" smtClean="0"/>
              <a:t>very easy </a:t>
            </a:r>
            <a:r>
              <a:rPr lang="en-US" baseline="0" dirty="0" smtClean="0"/>
              <a:t>for users to know exactly which where they are in their cycles, without having to write or record any information.  The first day of the menses is represented by the red bead.  Each day the person  moves a small rubber ring from one bead to the next.  The fertile days, days 8 through 19, are represented by 12 white beads that glow in the dark. It also serves as a device for communication with the partner.  </a:t>
            </a:r>
          </a:p>
          <a:p>
            <a:endParaRPr lang="en-US" baseline="0" dirty="0" smtClean="0"/>
          </a:p>
          <a:p>
            <a:r>
              <a:rPr lang="en-US" baseline="0" dirty="0" smtClean="0"/>
              <a:t>There is an online app that can be used instead of the physical beads.    </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71</a:t>
            </a:fld>
            <a:endParaRPr lang="en-US"/>
          </a:p>
        </p:txBody>
      </p:sp>
    </p:spTree>
    <p:extLst>
      <p:ext uri="{BB962C8B-B14F-4D97-AF65-F5344CB8AC3E}">
        <p14:creationId xmlns:p14="http://schemas.microsoft.com/office/powerpoint/2010/main" val="30998957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SDM</a:t>
            </a:r>
            <a:r>
              <a:rPr lang="en-US" baseline="0" dirty="0" smtClean="0"/>
              <a:t> algorithm is based the same data set that we mentioned earlier, data from 7500 cycles collected as part of a clinical trial supported by the World Health Org.  </a:t>
            </a:r>
          </a:p>
          <a:p>
            <a:r>
              <a:rPr lang="en-US" baseline="0" dirty="0" smtClean="0"/>
              <a:t>A second clinical trial with nearly 500 women followed, showed here, documented a 95% effectiveness rate with perfect use and an 88% effectiveness rate with TYPICAL use.  </a:t>
            </a:r>
          </a:p>
          <a:p>
            <a:endParaRPr lang="en-US" baseline="0" dirty="0" smtClean="0"/>
          </a:p>
          <a:p>
            <a:endParaRPr lang="en-US" baseline="0" dirty="0" smtClean="0"/>
          </a:p>
          <a:p>
            <a:r>
              <a:rPr lang="en-US" baseline="0" dirty="0" smtClean="0"/>
              <a:t>----</a:t>
            </a:r>
          </a:p>
          <a:p>
            <a:endParaRPr lang="en-US" baseline="0" dirty="0" smtClean="0"/>
          </a:p>
          <a:p>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Keeping in mind that with regular intercourse and NO contraceptive use 85% of people will get pregnancy in one year</a:t>
            </a:r>
          </a:p>
          <a:p>
            <a:r>
              <a:rPr lang="en-US" baseline="0" dirty="0" smtClean="0"/>
              <a:t>-----------------------</a:t>
            </a:r>
            <a:endParaRPr lang="en-US" dirty="0" smtClean="0"/>
          </a:p>
          <a:p>
            <a:endParaRPr lang="en-US" dirty="0" smtClean="0"/>
          </a:p>
          <a:p>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Arévalo</a:t>
            </a:r>
            <a:r>
              <a:rPr lang="en-US" dirty="0" smtClean="0"/>
              <a:t>, M., Jennings, V., &amp; Sinai, I. (2002). Efficacy of a new method of family planning: the Standard Days Method. </a:t>
            </a:r>
            <a:r>
              <a:rPr lang="en-US" i="1" dirty="0" smtClean="0"/>
              <a:t>Contraception</a:t>
            </a:r>
            <a:r>
              <a:rPr lang="en-US" dirty="0" smtClean="0"/>
              <a:t>, </a:t>
            </a:r>
            <a:r>
              <a:rPr lang="en-US" i="1" dirty="0" smtClean="0"/>
              <a:t>65</a:t>
            </a:r>
            <a:r>
              <a:rPr lang="en-US" dirty="0" smtClean="0"/>
              <a:t>(5), 333-338.</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Kursun</a:t>
            </a:r>
            <a:r>
              <a:rPr lang="en-US" dirty="0" smtClean="0"/>
              <a:t>, Z., Cali, S., &amp; </a:t>
            </a:r>
            <a:r>
              <a:rPr lang="en-US" dirty="0" err="1" smtClean="0"/>
              <a:t>Sakarya</a:t>
            </a:r>
            <a:r>
              <a:rPr lang="en-US" dirty="0" smtClean="0"/>
              <a:t>, S. (2014). The Standard Days Method®: Efficacy, satisfaction and demand at regular family planning service delivery settings in Turkey. </a:t>
            </a:r>
            <a:r>
              <a:rPr lang="en-US" i="1" dirty="0" smtClean="0"/>
              <a:t>The European Journal of Contraception &amp; Reproductive Health Care</a:t>
            </a:r>
            <a:r>
              <a:rPr lang="en-US" dirty="0" smtClean="0"/>
              <a:t>, </a:t>
            </a:r>
            <a:r>
              <a:rPr lang="en-US" i="1" dirty="0" smtClean="0"/>
              <a:t>19</a:t>
            </a:r>
            <a:r>
              <a:rPr lang="en-US" dirty="0" smtClean="0"/>
              <a:t>(3), 203-210.</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Sinai, I., Lundgren, R. I., &amp; Gribble, J. N. (2012). Continued use of the Standard Days Method®. </a:t>
            </a:r>
            <a:r>
              <a:rPr lang="en-US" i="1" dirty="0" smtClean="0"/>
              <a:t>Journal of Family Planning and Reproductive Health Care</a:t>
            </a:r>
            <a:r>
              <a:rPr lang="en-US" dirty="0" smtClean="0"/>
              <a:t>, </a:t>
            </a:r>
            <a:r>
              <a:rPr lang="en-US" i="1" dirty="0" smtClean="0"/>
              <a:t>38</a:t>
            </a:r>
            <a:r>
              <a:rPr lang="en-US" dirty="0" smtClean="0"/>
              <a:t>(3), 150-156.</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Gribble, J. N., Lundgren, R. I., Velasquez, C., &amp; </a:t>
            </a:r>
            <a:r>
              <a:rPr lang="en-US" dirty="0" err="1" smtClean="0"/>
              <a:t>Anastasi</a:t>
            </a:r>
            <a:r>
              <a:rPr lang="en-US" dirty="0" smtClean="0"/>
              <a:t>, E. E. (2008). Being strategic about contraceptive introduction: the experience of the Standard Days Method®. </a:t>
            </a:r>
            <a:r>
              <a:rPr lang="en-US" i="1" dirty="0" smtClean="0"/>
              <a:t>Contraception</a:t>
            </a:r>
            <a:r>
              <a:rPr lang="en-US" dirty="0" smtClean="0"/>
              <a:t>, </a:t>
            </a:r>
            <a:r>
              <a:rPr lang="en-US" i="1" dirty="0" smtClean="0"/>
              <a:t>77</a:t>
            </a:r>
            <a:r>
              <a:rPr lang="en-US" dirty="0" smtClean="0"/>
              <a:t>(3), 147-154.</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8F0214E-8EA1-604C-A6C1-223B098E0521}" type="slidenum">
              <a:rPr lang="en-US" smtClean="0"/>
              <a:pPr>
                <a:defRPr/>
              </a:pPr>
              <a:t>72</a:t>
            </a:fld>
            <a:endParaRPr lang="en-US"/>
          </a:p>
        </p:txBody>
      </p:sp>
    </p:spTree>
    <p:extLst>
      <p:ext uri="{BB962C8B-B14F-4D97-AF65-F5344CB8AC3E}">
        <p14:creationId xmlns:p14="http://schemas.microsoft.com/office/powerpoint/2010/main" val="16519524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Marston, C. A., &amp; Church, K. (2016). Does the evidence support global promotion of the calendar-based Standard Days Method® of contraception?. </a:t>
            </a:r>
            <a:r>
              <a:rPr lang="en-US" i="1" dirty="0" smtClean="0"/>
              <a:t>Contraception</a:t>
            </a:r>
            <a:r>
              <a:rPr lang="en-US" dirty="0" smtClean="0"/>
              <a:t>, </a:t>
            </a:r>
            <a:r>
              <a:rPr lang="en-US" i="1" dirty="0" smtClean="0"/>
              <a:t>93</a:t>
            </a:r>
            <a:r>
              <a:rPr lang="en-US" dirty="0" smtClean="0"/>
              <a:t>(6), 492-497.</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calendar</a:t>
            </a:r>
            <a:r>
              <a:rPr lang="en-US" b="1" baseline="0" dirty="0" smtClean="0"/>
              <a:t> or rhythm method requires that the person determine the  length of the  last 6 cycles and then use a </a:t>
            </a:r>
            <a:r>
              <a:rPr lang="en-US" b="1" baseline="0" dirty="0" err="1" smtClean="0"/>
              <a:t>mathmetical</a:t>
            </a:r>
            <a:r>
              <a:rPr lang="en-US" b="1" baseline="0" dirty="0" smtClean="0"/>
              <a:t> calculation to determine the fertile phase.  No well designed trials have been done and this method is generally not taught although you WILL find it all over the internet.  </a:t>
            </a:r>
          </a:p>
          <a:p>
            <a:endParaRPr lang="en-US" b="1" dirty="0" smtClean="0"/>
          </a:p>
          <a:p>
            <a:r>
              <a:rPr lang="en-US" b="1" dirty="0" smtClean="0"/>
              <a:t>From </a:t>
            </a:r>
            <a:r>
              <a:rPr lang="en-US" b="1" dirty="0" err="1" smtClean="0"/>
              <a:t>UpToDate</a:t>
            </a:r>
            <a:r>
              <a:rPr lang="en-US" b="1" dirty="0" smtClean="0"/>
              <a:t>:</a:t>
            </a:r>
          </a:p>
          <a:p>
            <a:r>
              <a:rPr lang="en-US" b="1" dirty="0" smtClean="0"/>
              <a:t>Calendar rhythm </a:t>
            </a:r>
            <a:r>
              <a:rPr lang="en-US" dirty="0" smtClean="0"/>
              <a:t>— In the early decades of the 20th century, it was known that women were more likely to become pregnant at </a:t>
            </a:r>
            <a:r>
              <a:rPr lang="en-US" dirty="0" err="1" smtClean="0"/>
              <a:t>midcycle</a:t>
            </a:r>
            <a:r>
              <a:rPr lang="en-US" dirty="0" smtClean="0"/>
              <a:t> and that the </a:t>
            </a:r>
            <a:r>
              <a:rPr lang="en-US" dirty="0" err="1" smtClean="0"/>
              <a:t>luteal</a:t>
            </a:r>
            <a:r>
              <a:rPr lang="en-US" dirty="0" smtClean="0"/>
              <a:t> phase was of a more fixed length than the follicular phase [</a:t>
            </a:r>
            <a:r>
              <a:rPr lang="en-US" dirty="0" smtClean="0">
                <a:hlinkClick r:id="rId3"/>
              </a:rPr>
              <a:t>45</a:t>
            </a:r>
            <a:r>
              <a:rPr lang="en-US" dirty="0" smtClean="0"/>
              <a:t>]. The calendar rhythm method was developed based on this information.</a:t>
            </a:r>
          </a:p>
          <a:p>
            <a:r>
              <a:rPr lang="en-US" dirty="0" smtClean="0"/>
              <a:t>This method requires that, prior to using the method, the woman determine the length of her last six cycles and then subtract 18 from the number of days in her shortest cycle and 11 from the number of days in her longest cycle. This determines her fertile period, when unprotected intercourse should be avoided. As an example, if her shortest cycle is 26 days and her longest cycle is 34 days, then her fertile period is from day 8 to 23.</a:t>
            </a:r>
          </a:p>
          <a:p>
            <a:r>
              <a:rPr lang="en-US" dirty="0" smtClean="0"/>
              <a:t>While undoubtedly serving to prevent many unplanned pregnancies, calendar rhythm resulted in high failure rates because it required the user to maintain records of cycle length prior to and during method use, involved arithmetical calculations each cycle, had no eligibility criteria, and had poorly-defined parameters. No well-designed efficacy trials of the calendar rhythm method have been conducted, and generally it is not offered in clinical services today</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 of 95 Apps:</a:t>
            </a:r>
          </a:p>
          <a:p>
            <a:pPr lvl="1"/>
            <a:r>
              <a:rPr lang="en-US" dirty="0" smtClean="0"/>
              <a:t>55 apps excluded because they either had a disclaimer prohibiting use for avoiding pregnancy or did not claim to use an evidence-based FAB as described in </a:t>
            </a:r>
            <a:r>
              <a:rPr lang="en-US" dirty="0" err="1" smtClean="0"/>
              <a:t>Manhart</a:t>
            </a:r>
            <a:r>
              <a:rPr lang="en-US" dirty="0" smtClean="0"/>
              <a:t> et al.</a:t>
            </a:r>
          </a:p>
          <a:p>
            <a:pPr lvl="1"/>
            <a:endParaRPr lang="en-US" dirty="0" smtClean="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Duane, M.,  Contreras, A., Jensen, E., &amp; White, A. (2016) The Performance of Fertility Awareness-based Method Apps Marketed to Avoid Pregnancy. </a:t>
            </a:r>
            <a:r>
              <a:rPr lang="en-US" i="1" dirty="0" smtClean="0"/>
              <a:t>Journal of the American Board of Family Medicine. </a:t>
            </a:r>
            <a:r>
              <a:rPr lang="en-US" dirty="0" smtClean="0"/>
              <a:t>29 (4), 508-511</a:t>
            </a:r>
          </a:p>
          <a:p>
            <a:pPr marL="228600" lvl="0" indent="-228600">
              <a:buFont typeface="+mj-lt"/>
              <a:buAutoNum type="arabicPeriod"/>
            </a:pP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Professional membership group…</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77</a:t>
            </a:fld>
            <a:endParaRPr lang="en-US"/>
          </a:p>
        </p:txBody>
      </p:sp>
    </p:spTree>
    <p:extLst>
      <p:ext uri="{BB962C8B-B14F-4D97-AF65-F5344CB8AC3E}">
        <p14:creationId xmlns:p14="http://schemas.microsoft.com/office/powerpoint/2010/main" val="24908193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Director:</a:t>
            </a:r>
            <a:r>
              <a:rPr lang="en-US" baseline="0" dirty="0" smtClean="0"/>
              <a:t> Did family medicine clerkship at Georgetown Univ. , MD from SUNY and works </a:t>
            </a:r>
            <a:r>
              <a:rPr lang="en-US" baseline="0" dirty="0" err="1" smtClean="0"/>
              <a:t>w</a:t>
            </a:r>
            <a:r>
              <a:rPr lang="en-US" baseline="0" dirty="0" smtClean="0"/>
              <a:t> </a:t>
            </a:r>
            <a:r>
              <a:rPr lang="en-US" baseline="0" dirty="0" err="1" smtClean="0"/>
              <a:t>TeenSTAR</a:t>
            </a:r>
            <a:r>
              <a:rPr lang="en-US" baseline="0" dirty="0" smtClean="0"/>
              <a:t>, teaching fertility patterns to teens to teach responsible decision-making and communication skills in the area of sexual behavior…http://</a:t>
            </a:r>
            <a:r>
              <a:rPr lang="en-US" baseline="0" dirty="0" err="1" smtClean="0"/>
              <a:t>www.teenstar.org/page.asp?DH</a:t>
            </a:r>
            <a:r>
              <a:rPr lang="en-US" baseline="0" dirty="0" smtClean="0"/>
              <a:t>=4</a:t>
            </a:r>
          </a:p>
          <a:p>
            <a:endParaRPr lang="en-US" baseline="0" dirty="0" smtClean="0"/>
          </a:p>
          <a:p>
            <a:r>
              <a:rPr lang="en-US" baseline="0" dirty="0" smtClean="0"/>
              <a:t>One persons concerns regarding a recent symposium hosted by FACTS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http://chelseapolis.com/1/post/2015/11/when-a-scientific-meeting-on-contraception-is-not-so-scientific.html</a:t>
            </a:r>
            <a:endParaRPr lang="en-US" baseline="0" dirty="0" smtClean="0"/>
          </a:p>
          <a:p>
            <a:endParaRPr lang="en-US" dirty="0" smtClean="0"/>
          </a:p>
          <a:p>
            <a:endParaRPr lang="en-US" sz="1200" kern="1200" baseline="0" dirty="0" smtClean="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68F0214E-8EA1-604C-A6C1-223B098E0521}" type="slidenum">
              <a:rPr lang="en-US" smtClean="0"/>
              <a:pPr>
                <a:defRPr/>
              </a:pPr>
              <a:t>78</a:t>
            </a:fld>
            <a:endParaRPr lang="en-US"/>
          </a:p>
        </p:txBody>
      </p:sp>
    </p:spTree>
    <p:extLst>
      <p:ext uri="{BB962C8B-B14F-4D97-AF65-F5344CB8AC3E}">
        <p14:creationId xmlns:p14="http://schemas.microsoft.com/office/powerpoint/2010/main" val="4808733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79</a:t>
            </a:fld>
            <a:endParaRPr lang="en-US"/>
          </a:p>
        </p:txBody>
      </p:sp>
    </p:spTree>
    <p:extLst>
      <p:ext uri="{BB962C8B-B14F-4D97-AF65-F5344CB8AC3E}">
        <p14:creationId xmlns:p14="http://schemas.microsoft.com/office/powerpoint/2010/main" val="10417650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Contraceptive Tech.</a:t>
            </a:r>
          </a:p>
          <a:p>
            <a:r>
              <a:rPr lang="en-US" dirty="0" smtClean="0"/>
              <a:t>2 Jones, Fennell, Higgins, &amp; Blanchard, 2009</a:t>
            </a:r>
            <a:endParaRPr lang="en-US" b="1" dirty="0" smtClean="0">
              <a:ea typeface="ＭＳ Ｐゴシック" charset="-128"/>
              <a:cs typeface="ＭＳ Ｐゴシック" charset="-128"/>
            </a:endParaRPr>
          </a:p>
          <a:p>
            <a:endParaRPr lang="en-US" b="1" dirty="0" smtClean="0">
              <a:ea typeface="ＭＳ Ｐゴシック" charset="-128"/>
              <a:cs typeface="ＭＳ Ｐゴシック" charset="-128"/>
            </a:endParaRPr>
          </a:p>
          <a:p>
            <a:endParaRPr lang="en-US" b="1" dirty="0" smtClean="0">
              <a:ea typeface="ＭＳ Ｐゴシック" charset="-128"/>
              <a:cs typeface="ＭＳ Ｐゴシック" charset="-128"/>
            </a:endParaRPr>
          </a:p>
          <a:p>
            <a:r>
              <a:rPr lang="en-US" b="1" dirty="0" smtClean="0">
                <a:ea typeface="ＭＳ Ｐゴシック" charset="-128"/>
                <a:cs typeface="ＭＳ Ｐゴシック" charset="-128"/>
              </a:rPr>
              <a:t>From the </a:t>
            </a:r>
            <a:r>
              <a:rPr lang="en-US" sz="1200" b="1" dirty="0" smtClean="0"/>
              <a:t>Jones, Fennell, Higgins, &amp; Blanchard (2009)</a:t>
            </a:r>
            <a:r>
              <a:rPr lang="en-US" sz="1200" b="1" baseline="0" dirty="0" smtClean="0"/>
              <a:t> paper: </a:t>
            </a:r>
            <a:r>
              <a:rPr lang="en-US" dirty="0" smtClean="0">
                <a:ea typeface="ＭＳ Ｐゴシック" charset="-128"/>
                <a:cs typeface="ＭＳ Ｐゴシック" charset="-128"/>
              </a:rPr>
              <a:t>The field of family planning has a distinct lack of enthusiasm for withdrawal despite it</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s</a:t>
            </a:r>
            <a:r>
              <a:rPr lang="en-US" altLang="ja-JP" dirty="0" smtClean="0">
                <a:ea typeface="ＭＳ Ｐゴシック" charset="-128"/>
                <a:cs typeface="ＭＳ Ｐゴシック" charset="-128"/>
              </a:rPr>
              <a:t> comparative effectiveness. </a:t>
            </a:r>
            <a:r>
              <a:rPr lang="en-US" dirty="0" smtClean="0">
                <a:ea typeface="ＭＳ Ｐゴシック" charset="-128"/>
                <a:cs typeface="ＭＳ Ｐゴシック" charset="-128"/>
              </a:rPr>
              <a:t>Respondents to surveys do not consider it a contraceptive so don</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t</a:t>
            </a:r>
            <a:r>
              <a:rPr lang="en-US" altLang="ja-JP" dirty="0" smtClean="0">
                <a:ea typeface="ＭＳ Ｐゴシック" charset="-128"/>
                <a:cs typeface="ＭＳ Ｐゴシック" charset="-128"/>
              </a:rPr>
              <a:t> report it.  Also, in surveys, if someone reports withdrawal but also another method they are categorized  as using the more effective method</a:t>
            </a:r>
          </a:p>
          <a:p>
            <a:endParaRPr lang="en-US" b="1" dirty="0" smtClean="0"/>
          </a:p>
          <a:p>
            <a:r>
              <a:rPr lang="en-US" b="1" dirty="0" smtClean="0"/>
              <a:t>How</a:t>
            </a:r>
            <a:r>
              <a:rPr lang="en-US" b="1" baseline="0" dirty="0" smtClean="0"/>
              <a:t> is perfect use for withdrawal defined? </a:t>
            </a:r>
            <a:r>
              <a:rPr lang="en-US" baseline="0" dirty="0" smtClean="0"/>
              <a:t>“</a:t>
            </a:r>
            <a:r>
              <a:rPr lang="en-US" sz="1200" kern="1200" dirty="0" smtClean="0">
                <a:solidFill>
                  <a:schemeClr val="tx1"/>
                </a:solidFill>
                <a:latin typeface="+mn-lt"/>
                <a:ea typeface="+mn-ea"/>
                <a:cs typeface="+mn-cs"/>
              </a:rPr>
              <a:t>Our estimate of the proportion of women becoming pregnant during a year of perfect use of withdrawal is a guess based on the reasoning that the risk of pregnancy resulting from pre-ejaculatory fluid is modest. Although three studies found no motile sperm in the pre-ejaculate [19–21], the most recent study did not replicate this result, perhaps because the samples were examined within 2 min of production [22]. In that study, 37% of subjects produced pre-ejaculatory samples that contained motile sperm, and the sperm concentration and the percentage of motile sperm were similar in an individual's pre-ejaculatory and ejaculatory specimens. However, the actual number of sperm in the pre- ejaculate was low.” </a:t>
            </a:r>
            <a:r>
              <a:rPr lang="en-US" baseline="0" dirty="0" smtClean="0"/>
              <a:t> (</a:t>
            </a:r>
            <a:r>
              <a:rPr lang="en-US" dirty="0" err="1" smtClean="0"/>
              <a:t>Trussell</a:t>
            </a:r>
            <a:r>
              <a:rPr lang="en-US" dirty="0" smtClean="0"/>
              <a:t>, Henry, Hassan,</a:t>
            </a:r>
            <a:r>
              <a:rPr lang="en-US" baseline="0" dirty="0" smtClean="0"/>
              <a:t> </a:t>
            </a:r>
            <a:r>
              <a:rPr lang="en-US" dirty="0" err="1" smtClean="0"/>
              <a:t>Prezioso</a:t>
            </a:r>
            <a:r>
              <a:rPr lang="en-US" dirty="0" smtClean="0"/>
              <a:t>, Law, &amp; </a:t>
            </a:r>
            <a:r>
              <a:rPr lang="en-US" dirty="0" err="1" smtClean="0"/>
              <a:t>Filonenko</a:t>
            </a:r>
            <a:r>
              <a:rPr lang="en-US" dirty="0" smtClean="0"/>
              <a:t>,</a:t>
            </a:r>
            <a:r>
              <a:rPr lang="en-US" baseline="0" dirty="0" smtClean="0"/>
              <a:t> </a:t>
            </a:r>
            <a:r>
              <a:rPr lang="en-US" dirty="0" smtClean="0"/>
              <a:t>2013</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Gubrium</a:t>
            </a:r>
            <a:r>
              <a:rPr lang="en-US" dirty="0" smtClean="0"/>
              <a:t>, A. C., Mann, E. S., </a:t>
            </a:r>
            <a:r>
              <a:rPr lang="en-US" dirty="0" err="1" smtClean="0"/>
              <a:t>Borrero</a:t>
            </a:r>
            <a:r>
              <a:rPr lang="en-US" dirty="0" smtClean="0"/>
              <a:t>, S., </a:t>
            </a:r>
            <a:r>
              <a:rPr lang="en-US" dirty="0" err="1" smtClean="0"/>
              <a:t>Dehlendorf</a:t>
            </a:r>
            <a:r>
              <a:rPr lang="en-US" dirty="0" smtClean="0"/>
              <a:t>, C., Fields, J., </a:t>
            </a:r>
            <a:r>
              <a:rPr lang="en-US" dirty="0" err="1" smtClean="0"/>
              <a:t>Geronimus</a:t>
            </a:r>
            <a:r>
              <a:rPr lang="en-US" dirty="0" smtClean="0"/>
              <a:t>, A. T., ... &amp; </a:t>
            </a:r>
            <a:r>
              <a:rPr lang="en-US" dirty="0" err="1" smtClean="0"/>
              <a:t>Luker</a:t>
            </a:r>
            <a:r>
              <a:rPr lang="en-US" dirty="0" smtClean="0"/>
              <a:t>, K. (2016). Realizing reproductive health equity needs more than long-acting reversible contraception (LARC). </a:t>
            </a:r>
            <a:r>
              <a:rPr lang="en-US" i="1" dirty="0" smtClean="0"/>
              <a:t>American journal of public health</a:t>
            </a:r>
            <a:r>
              <a:rPr lang="en-US" dirty="0" smtClean="0"/>
              <a:t>, </a:t>
            </a:r>
            <a:r>
              <a:rPr lang="en-US" i="1" dirty="0" smtClean="0"/>
              <a:t>106</a:t>
            </a:r>
            <a:r>
              <a:rPr lang="en-US" dirty="0" smtClean="0"/>
              <a:t>(1)</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Gomez, A. M., Fuentes, L., &amp; Allina, A. (2014). Women or LARC first? Reproductive autonomy and the promotion of long-acting reversible contraceptive methods. </a:t>
            </a:r>
            <a:r>
              <a:rPr lang="en-US" i="1" dirty="0" smtClean="0"/>
              <a:t>Perspectives on sexual and reproductive health</a:t>
            </a:r>
            <a:r>
              <a:rPr lang="en-US" dirty="0" smtClean="0"/>
              <a:t>, </a:t>
            </a:r>
            <a:r>
              <a:rPr lang="en-US" i="1" dirty="0" smtClean="0"/>
              <a:t>46</a:t>
            </a:r>
            <a:r>
              <a:rPr lang="en-US" dirty="0" smtClean="0"/>
              <a:t>(3), 171</a:t>
            </a:r>
            <a:r>
              <a:rPr lang="en-US" dirty="0" smtClean="0"/>
              <a:t>.</a:t>
            </a:r>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Delendorf</a:t>
            </a:r>
            <a:r>
              <a:rPr lang="en-US" dirty="0" smtClean="0"/>
              <a:t>, C., </a:t>
            </a:r>
            <a:r>
              <a:rPr lang="en-US" dirty="0" err="1" smtClean="0"/>
              <a:t>Biftu</a:t>
            </a:r>
            <a:r>
              <a:rPr lang="en-US" dirty="0" smtClean="0"/>
              <a:t>., &amp; Angeline T. (2016) Improving Contraceptive Counseling through Shared Decision-Making Curriculum. Retrieved from: http://innovating-education.org/2016/03/2743/</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our pre-ejaculatory samples often contained sperm with equivalent concentration and motility to what would be regarded as fertile in ejaculatory samples, the actual number of sperm in the pre-ejaculates was very low. We are unable to say how this finding might translate into the chances of pregnancy if these samples of pre-ejaculate were deposited in the vagina except that the chances would not be zero.</a:t>
            </a:r>
            <a:r>
              <a:rPr lang="en-US" baseline="0" dirty="0" smtClean="0"/>
              <a:t> </a:t>
            </a:r>
            <a:r>
              <a:rPr lang="en-US" dirty="0" smtClean="0"/>
              <a:t>All but one of our pre-ejaculatory samples contained fewer than 23 million sperm, and values as low as this were seen in ejaculatory samples of less than 2.5% of men whose partners conceived in less than 1 year (</a:t>
            </a:r>
            <a:r>
              <a:rPr lang="en-US" dirty="0" smtClean="0">
                <a:hlinkClick r:id="rId3"/>
              </a:rPr>
              <a:t>Cooper et al., 2010</a:t>
            </a:r>
            <a:r>
              <a:rPr lang="en-US" dirty="0" smtClean="0"/>
              <a:t>). We did not, however, ask our volunteers to attempt to collect all their pre-ejaculatory secretions but merely to obtain a drop on a Petri dish, and it is possible that some of them emitted more than was collected.”</a:t>
            </a:r>
          </a:p>
          <a:p>
            <a:endParaRPr lang="en-US" dirty="0" smtClean="0"/>
          </a:p>
          <a:p>
            <a:r>
              <a:rPr lang="en-US" dirty="0" smtClean="0">
                <a:ea typeface="ＭＳ Ｐゴシック" charset="-128"/>
                <a:cs typeface="ＭＳ Ｐゴシック" charset="-128"/>
              </a:rPr>
              <a:t>older studies did not report the time interval to analysis, </a:t>
            </a:r>
          </a:p>
          <a:p>
            <a:endParaRPr lang="en-US" dirty="0" smtClean="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128"/>
                <a:cs typeface="ＭＳ Ｐゴシック" charset="-128"/>
              </a:rPr>
              <a:t>1. </a:t>
            </a:r>
            <a:r>
              <a:rPr lang="en-US" dirty="0" err="1" smtClean="0"/>
              <a:t>Killick</a:t>
            </a:r>
            <a:r>
              <a:rPr lang="en-US" dirty="0" smtClean="0"/>
              <a:t>, S. R., Leary, C., </a:t>
            </a:r>
            <a:r>
              <a:rPr lang="en-US" dirty="0" err="1" smtClean="0"/>
              <a:t>Trussell</a:t>
            </a:r>
            <a:r>
              <a:rPr lang="en-US" dirty="0" smtClean="0"/>
              <a:t>, J., &amp; Guthrie, K. A. (2011). Sperm content of pre-ejaculatory fluid. </a:t>
            </a:r>
            <a:r>
              <a:rPr lang="en-US" i="1" dirty="0" smtClean="0"/>
              <a:t>Human Fertility</a:t>
            </a:r>
            <a:r>
              <a:rPr lang="en-US" dirty="0" smtClean="0"/>
              <a:t>, </a:t>
            </a:r>
            <a:r>
              <a:rPr lang="en-US" i="1" dirty="0" smtClean="0"/>
              <a:t>14</a:t>
            </a:r>
            <a:r>
              <a:rPr lang="en-US" dirty="0" smtClean="0"/>
              <a:t>(1), 48-52.</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82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“Women who intend to have future births or are unsure of their intentions are roughly 3 times as likely to become pregnant while using withdrawal as those who do not intend a future birth (Table 4), and withdrawal users who have never been married are more than twice as likely to experience a failure as users who have ever been married. As during use of the pill and condom, </a:t>
            </a:r>
            <a:r>
              <a:rPr lang="en-US" sz="1200" kern="1200" dirty="0" err="1" smtClean="0">
                <a:solidFill>
                  <a:schemeClr val="tx1"/>
                </a:solidFill>
                <a:latin typeface="+mn-lt"/>
                <a:ea typeface="+mn-ea"/>
                <a:cs typeface="+mn-cs"/>
              </a:rPr>
              <a:t>nulliparous</a:t>
            </a:r>
            <a:r>
              <a:rPr lang="en-US" sz="1200" kern="1200" dirty="0" smtClean="0">
                <a:solidFill>
                  <a:schemeClr val="tx1"/>
                </a:solidFill>
                <a:latin typeface="+mn-lt"/>
                <a:ea typeface="+mn-ea"/>
                <a:cs typeface="+mn-cs"/>
              </a:rPr>
              <a:t> withdrawal users are about a quarter as likely to experience a failure as those who have had a birth. And, women living below or near poverty and relying on the withdrawal method experience almost twice the risk of failure as women whose family incomes are at least double the poverty threshold.” (</a:t>
            </a:r>
            <a:r>
              <a:rPr lang="en-US" dirty="0" err="1" smtClean="0"/>
              <a:t>Kost</a:t>
            </a:r>
            <a:r>
              <a:rPr lang="en-US" dirty="0" smtClean="0"/>
              <a:t>, Singh, Vaughan, </a:t>
            </a:r>
            <a:r>
              <a:rPr lang="en-US" dirty="0" err="1" smtClean="0"/>
              <a:t>Trussell</a:t>
            </a:r>
            <a:r>
              <a:rPr lang="en-US" dirty="0" smtClean="0"/>
              <a:t>, &amp; </a:t>
            </a:r>
            <a:r>
              <a:rPr lang="en-US" dirty="0" err="1" smtClean="0"/>
              <a:t>Bankole</a:t>
            </a:r>
            <a:r>
              <a:rPr lang="en-US" dirty="0" smtClean="0"/>
              <a:t>, 2008</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83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Jones Fennell Higgins &amp; Blanchard 2009</a:t>
            </a:r>
          </a:p>
          <a:p>
            <a:r>
              <a:rPr lang="en-US" dirty="0" smtClean="0"/>
              <a:t>“it is unfortunate that some couples do not realize they are substantially reducing risk of pregnancy when using withdrawal…these misperceptions may cause unnecessary levels of anxiety”</a:t>
            </a:r>
            <a:endParaRPr lang="en-US" b="1" dirty="0" smtClean="0"/>
          </a:p>
          <a:p>
            <a:r>
              <a:rPr lang="en-US" dirty="0" smtClean="0"/>
              <a:t>“Encouraging sexually active men and women to reduce their risk through a number of different mechanisms could be a more realistic and effective approach than insisting upon correct and consistent condom use during every sexual encounter”</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a:t>
            </a:r>
            <a:r>
              <a:rPr lang="en-US" sz="1200" dirty="0" smtClean="0"/>
              <a:t>Hatcher, R., </a:t>
            </a:r>
            <a:r>
              <a:rPr lang="en-US" sz="1200" dirty="0" err="1" smtClean="0"/>
              <a:t>Trussell</a:t>
            </a:r>
            <a:r>
              <a:rPr lang="en-US" sz="1200" dirty="0" smtClean="0"/>
              <a:t>, J., Nelson, A., Cates, W., </a:t>
            </a:r>
            <a:r>
              <a:rPr lang="en-US" sz="1200" dirty="0" err="1" smtClean="0"/>
              <a:t>Kowa</a:t>
            </a:r>
            <a:r>
              <a:rPr lang="en-US" sz="1200" dirty="0" smtClean="0"/>
              <a:t>, D., &amp; </a:t>
            </a:r>
            <a:r>
              <a:rPr lang="en-US" sz="1200" dirty="0" err="1" smtClean="0"/>
              <a:t>Policar</a:t>
            </a:r>
            <a:r>
              <a:rPr lang="en-US" sz="1200" dirty="0" smtClean="0"/>
              <a:t>, M., (2011). Contraceptive Technology. Ardent Media.</a:t>
            </a: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86</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smtClean="0"/>
              <a:t>Hatcher, R., </a:t>
            </a:r>
            <a:r>
              <a:rPr lang="en-US" sz="1200" dirty="0" err="1" smtClean="0"/>
              <a:t>Trussell</a:t>
            </a:r>
            <a:r>
              <a:rPr lang="en-US" sz="1200" dirty="0" smtClean="0"/>
              <a:t>, J., Nelson, A., Cates, W., </a:t>
            </a:r>
            <a:r>
              <a:rPr lang="en-US" sz="1200" dirty="0" err="1" smtClean="0"/>
              <a:t>Kowal</a:t>
            </a:r>
            <a:r>
              <a:rPr lang="en-US" sz="1200" dirty="0" smtClean="0"/>
              <a:t>, D., &amp; </a:t>
            </a:r>
            <a:r>
              <a:rPr lang="en-US" sz="1200" dirty="0" err="1" smtClean="0"/>
              <a:t>Policar</a:t>
            </a:r>
            <a:r>
              <a:rPr lang="en-US" sz="1200" dirty="0" smtClean="0"/>
              <a:t>, M., (2011). Contraceptive Technology. Ardent Media.</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err="1" smtClean="0"/>
              <a:t>Santelli</a:t>
            </a:r>
            <a:r>
              <a:rPr lang="en-US" dirty="0" smtClean="0"/>
              <a:t>, J., </a:t>
            </a:r>
            <a:r>
              <a:rPr lang="en-US" dirty="0" err="1" smtClean="0"/>
              <a:t>Ott</a:t>
            </a:r>
            <a:r>
              <a:rPr lang="en-US" dirty="0" smtClean="0"/>
              <a:t>, M. A., Lyon, M., Rogers, J., Summers, D., &amp; </a:t>
            </a:r>
            <a:r>
              <a:rPr lang="en-US" dirty="0" err="1" smtClean="0"/>
              <a:t>Schleifer</a:t>
            </a:r>
            <a:r>
              <a:rPr lang="en-US" dirty="0" smtClean="0"/>
              <a:t>, R. (2006). Abstinence and abstinence-only education: a review of US policies and programs. </a:t>
            </a:r>
            <a:r>
              <a:rPr lang="en-US" i="1" dirty="0" smtClean="0"/>
              <a:t>Journal of Adolescent Health</a:t>
            </a:r>
            <a:r>
              <a:rPr lang="en-US" dirty="0" smtClean="0"/>
              <a:t>, </a:t>
            </a:r>
            <a:r>
              <a:rPr lang="en-US" i="1" dirty="0" smtClean="0"/>
              <a:t>38</a:t>
            </a:r>
            <a:r>
              <a:rPr lang="en-US" dirty="0" smtClean="0"/>
              <a:t>(1), 72-81.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88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89</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ea typeface="ＭＳ Ｐゴシック" charset="-128"/>
                <a:cs typeface="ＭＳ Ｐゴシック" charset="-128"/>
              </a:rPr>
              <a:t>A</a:t>
            </a:r>
            <a:r>
              <a:rPr lang="en-US" baseline="0" dirty="0" smtClean="0">
                <a:ea typeface="ＭＳ Ｐゴシック" charset="-128"/>
                <a:cs typeface="ＭＳ Ｐゴシック" charset="-128"/>
              </a:rPr>
              <a:t> women can get pregnant while menstruating: </a:t>
            </a:r>
            <a:r>
              <a:rPr lang="en-US" dirty="0" smtClean="0">
                <a:ea typeface="ＭＳ Ｐゴシック" charset="-128"/>
                <a:cs typeface="ＭＳ Ｐゴシック" charset="-128"/>
              </a:rPr>
              <a:t>True. Women can produce cervical </a:t>
            </a:r>
            <a:r>
              <a:rPr lang="en-US" dirty="0" smtClean="0"/>
              <a:t>secretions</a:t>
            </a:r>
            <a:r>
              <a:rPr lang="en-US" dirty="0" smtClean="0">
                <a:ea typeface="ＭＳ Ｐゴシック" charset="-128"/>
                <a:cs typeface="ＭＳ Ｐゴシック" charset="-128"/>
              </a:rPr>
              <a:t> during menses and it can nourish sperm for up to five days.  If she has a very short cycle, i.e. a 20 day cycle she would ovulate on day 7.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err="1" smtClean="0">
                <a:solidFill>
                  <a:schemeClr val="tx1"/>
                </a:solidFill>
                <a:latin typeface="+mn-lt"/>
                <a:ea typeface="+mn-ea"/>
                <a:cs typeface="+mn-cs"/>
              </a:rPr>
              <a:t>luteal</a:t>
            </a:r>
            <a:r>
              <a:rPr lang="en-US" sz="1200" kern="1200" dirty="0" smtClean="0">
                <a:solidFill>
                  <a:schemeClr val="tx1"/>
                </a:solidFill>
                <a:latin typeface="+mn-lt"/>
                <a:ea typeface="+mn-ea"/>
                <a:cs typeface="+mn-cs"/>
              </a:rPr>
              <a:t> phase (11-16d)</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Breastfeeding; </a:t>
            </a:r>
            <a:r>
              <a:rPr lang="en-US" sz="1200" kern="1200" dirty="0" err="1" smtClean="0">
                <a:solidFill>
                  <a:schemeClr val="tx1"/>
                </a:solidFill>
                <a:latin typeface="+mn-lt"/>
                <a:ea typeface="+mn-ea"/>
                <a:cs typeface="+mn-cs"/>
              </a:rPr>
              <a:t>perimenoupause</a:t>
            </a:r>
            <a:r>
              <a:rPr lang="en-US" sz="1200" kern="1200" dirty="0" smtClean="0">
                <a:solidFill>
                  <a:schemeClr val="tx1"/>
                </a:solidFill>
                <a:latin typeface="+mn-lt"/>
                <a:ea typeface="+mn-ea"/>
                <a:cs typeface="+mn-cs"/>
              </a:rPr>
              <a:t>; stress; normal variations</a:t>
            </a:r>
            <a:r>
              <a:rPr lang="en-US" sz="1200" kern="1200" baseline="0" dirty="0" smtClean="0">
                <a:solidFill>
                  <a:schemeClr val="tx1"/>
                </a:solidFill>
                <a:latin typeface="+mn-lt"/>
                <a:ea typeface="+mn-ea"/>
                <a:cs typeface="+mn-cs"/>
              </a:rPr>
              <a:t> etc.</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1" dirty="0" smtClean="0">
                <a:ea typeface="ＭＳ Ｐゴシック" charset="-128"/>
                <a:cs typeface="ＭＳ Ｐゴシック" charset="-128"/>
              </a:rPr>
              <a:t>Cervical </a:t>
            </a:r>
            <a:r>
              <a:rPr lang="en-US" baseline="0" dirty="0" smtClean="0"/>
              <a:t>secretions</a:t>
            </a:r>
            <a:r>
              <a:rPr lang="en-US" b="1" dirty="0" smtClean="0">
                <a:ea typeface="ＭＳ Ｐゴシック" charset="-128"/>
                <a:cs typeface="ＭＳ Ｐゴシック" charset="-128"/>
              </a:rPr>
              <a:t> </a:t>
            </a:r>
            <a:r>
              <a:rPr lang="en-US" dirty="0" smtClean="0">
                <a:ea typeface="ＭＳ Ｐゴシック" charset="-128"/>
                <a:cs typeface="ＭＳ Ｐゴシック" charset="-128"/>
              </a:rPr>
              <a:t>– the texture, color and consistency changes under the influence of hormones.</a:t>
            </a:r>
            <a:r>
              <a:rPr lang="en-US" baseline="0" dirty="0" smtClean="0">
                <a:ea typeface="ＭＳ Ｐゴシック" charset="-128"/>
                <a:cs typeface="ＭＳ Ｐゴシック" charset="-128"/>
              </a:rPr>
              <a:t> And </a:t>
            </a:r>
            <a:r>
              <a:rPr lang="en-US" b="1" dirty="0" smtClean="0">
                <a:ea typeface="ＭＳ Ｐゴシック" charset="-128"/>
                <a:cs typeface="ＭＳ Ｐゴシック" charset="-128"/>
              </a:rPr>
              <a:t>BBT</a:t>
            </a:r>
            <a:r>
              <a:rPr lang="en-US" dirty="0" smtClean="0">
                <a:ea typeface="ＭＳ Ｐゴシック" charset="-128"/>
                <a:cs typeface="ＭＳ Ｐゴシック" charset="-128"/>
              </a:rPr>
              <a:t>:  the temp of the body at rest rises by at least 2/10 degree F or 0.3 degrees </a:t>
            </a:r>
            <a:r>
              <a:rPr lang="en-US" dirty="0" err="1" smtClean="0">
                <a:ea typeface="ＭＳ Ｐゴシック" charset="-128"/>
                <a:cs typeface="ＭＳ Ｐゴシック" charset="-128"/>
              </a:rPr>
              <a:t>Celcius</a:t>
            </a:r>
            <a:r>
              <a:rPr lang="en-US" dirty="0" smtClean="0">
                <a:ea typeface="ＭＳ Ｐゴシック" charset="-128"/>
                <a:cs typeface="ＭＳ Ｐゴシック" charset="-128"/>
              </a:rPr>
              <a:t> and remains elevated after ovulation.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latin typeface="+mn-lt"/>
                <a:ea typeface="+mn-ea"/>
                <a:cs typeface="+mn-cs"/>
              </a:rPr>
              <a:t>Cervical </a:t>
            </a:r>
            <a:r>
              <a:rPr lang="en-US" baseline="0" dirty="0" smtClean="0"/>
              <a:t>secretions</a:t>
            </a:r>
            <a:r>
              <a:rPr lang="en-US" sz="1200" kern="1200" baseline="0" dirty="0" smtClean="0">
                <a:solidFill>
                  <a:schemeClr val="tx1"/>
                </a:solidFill>
                <a:latin typeface="+mn-lt"/>
                <a:ea typeface="+mn-ea"/>
                <a:cs typeface="+mn-cs"/>
              </a:rPr>
              <a:t>: </a:t>
            </a:r>
            <a:r>
              <a:rPr lang="en-US" dirty="0" smtClean="0">
                <a:ea typeface="ＭＳ Ｐゴシック" charset="-128"/>
                <a:cs typeface="ＭＳ Ｐゴシック" charset="-128"/>
              </a:rPr>
              <a:t>Sperm are incapable of survival and transport to the egg in the absence of sufficient levels of estrogen-type </a:t>
            </a:r>
            <a:r>
              <a:rPr lang="en-US" baseline="0" dirty="0" smtClean="0"/>
              <a:t>secretions</a:t>
            </a:r>
            <a:r>
              <a:rPr lang="en-US" dirty="0" smtClean="0">
                <a:ea typeface="ＭＳ Ｐゴシック" charset="-128"/>
                <a:cs typeface="ＭＳ Ｐゴシック" charset="-128"/>
              </a:rPr>
              <a:t>. </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a:t>
            </a:r>
            <a:r>
              <a:rPr lang="en-US" dirty="0" err="1" smtClean="0"/>
              <a:t>arpa</a:t>
            </a:r>
            <a:r>
              <a:rPr lang="en-US" dirty="0" smtClean="0"/>
              <a:t>, </a:t>
            </a:r>
            <a:r>
              <a:rPr lang="en-US" dirty="0" err="1" smtClean="0"/>
              <a:t>Dunson</a:t>
            </a:r>
            <a:r>
              <a:rPr lang="en-US" dirty="0" smtClean="0"/>
              <a:t>, &amp; Colombo,</a:t>
            </a:r>
            <a:r>
              <a:rPr lang="en-US" baseline="0" dirty="0" smtClean="0"/>
              <a:t> </a:t>
            </a:r>
            <a:r>
              <a:rPr lang="en-US" dirty="0" smtClean="0"/>
              <a:t>2006</a:t>
            </a:r>
            <a:r>
              <a:rPr lang="en-US" sz="1200" kern="1200" baseline="0" dirty="0" smtClean="0">
                <a:solidFill>
                  <a:schemeClr val="tx1"/>
                </a:solidFill>
                <a:latin typeface="+mn-lt"/>
                <a:ea typeface="+mn-ea"/>
                <a:cs typeface="+mn-cs"/>
              </a:rPr>
              <a:t>)</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latin typeface="+mn-lt"/>
                <a:ea typeface="+mn-ea"/>
                <a:cs typeface="+mn-cs"/>
              </a:rPr>
              <a:t> False! All of the methods that rely on cervical secretions can be used by people with irregular cycles.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ea typeface="ＭＳ Ｐゴシック" charset="-128"/>
                <a:cs typeface="ＭＳ Ｐゴシック" charset="-128"/>
              </a:rPr>
              <a:t>Cooler</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90</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92</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93</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94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a:buNone/>
            </a:pPr>
            <a:r>
              <a:rPr lang="en-US" dirty="0" smtClean="0"/>
              <a:t>This list is by</a:t>
            </a:r>
            <a:r>
              <a:rPr lang="en-US" baseline="0" dirty="0" smtClean="0"/>
              <a:t> no means comprehensive but is a few good places to start to increase your awareness and understanding. </a:t>
            </a:r>
          </a:p>
          <a:p>
            <a:pPr>
              <a:buFont typeface="Arial"/>
              <a:buNone/>
            </a:pPr>
            <a:endParaRPr lang="en-US" dirty="0" smtClean="0"/>
          </a:p>
          <a:p>
            <a:pPr>
              <a:buFont typeface="Arial"/>
              <a:buChar char="•"/>
            </a:pPr>
            <a:r>
              <a:rPr lang="en-US" dirty="0" smtClean="0"/>
              <a:t>No</a:t>
            </a:r>
            <a:r>
              <a:rPr lang="en-US" baseline="0" dirty="0" smtClean="0"/>
              <a:t> </a:t>
            </a:r>
            <a:r>
              <a:rPr lang="en-US" baseline="0" dirty="0" err="1" smtClean="0"/>
              <a:t>Mas</a:t>
            </a:r>
            <a:r>
              <a:rPr lang="en-US" baseline="0" dirty="0" smtClean="0"/>
              <a:t> </a:t>
            </a:r>
            <a:r>
              <a:rPr lang="en-US" baseline="0" dirty="0" err="1" smtClean="0"/>
              <a:t>Bebes</a:t>
            </a:r>
            <a:endParaRPr lang="en-US" baseline="0" dirty="0" smtClean="0"/>
          </a:p>
          <a:p>
            <a:pPr lvl="1">
              <a:buFont typeface="Arial"/>
              <a:buChar char="•"/>
            </a:pPr>
            <a:r>
              <a:rPr lang="en-US" dirty="0" smtClean="0"/>
              <a:t>http://</a:t>
            </a:r>
            <a:r>
              <a:rPr lang="en-US" dirty="0" err="1" smtClean="0"/>
              <a:t>www.nomasbebesmovie.com</a:t>
            </a:r>
            <a:r>
              <a:rPr lang="en-US" dirty="0" smtClean="0"/>
              <a:t>/</a:t>
            </a:r>
          </a:p>
          <a:p>
            <a:pPr>
              <a:buFont typeface="Arial"/>
              <a:buChar char="•"/>
            </a:pPr>
            <a:r>
              <a:rPr lang="en-US" dirty="0" smtClean="0"/>
              <a:t>Killing the Black</a:t>
            </a:r>
            <a:r>
              <a:rPr lang="en-US" baseline="0" dirty="0" smtClean="0"/>
              <a:t> Body </a:t>
            </a:r>
          </a:p>
          <a:p>
            <a:pPr lvl="1">
              <a:buFont typeface="Arial"/>
              <a:buChar char="•"/>
            </a:pPr>
            <a:r>
              <a:rPr lang="en-US" baseline="0" dirty="0" smtClean="0"/>
              <a:t>https://www.amazon.com/Killing-Black-Body-Reproduction-Meaning/dp/0679758690</a:t>
            </a:r>
            <a:endParaRPr lang="en-US" dirty="0" smtClean="0"/>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0" dirty="0" smtClean="0"/>
              <a:t>That Time The United States Sterilized 60,000 Of Its Citizens</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t>http://www.huffingtonpost.com/entry/sterilization-united-states_us_568f35f2e4b0c8beacf68713</a:t>
            </a:r>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t>Female inmates sterilized in California prisons without approval. </a:t>
            </a:r>
            <a:endParaRPr lang="en-US" i="1" dirty="0" smtClean="0"/>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t>http://cironline.org/reports/female-inmates-sterilized-california-prisons-without-approval-4917</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err="1" smtClean="0">
                <a:solidFill>
                  <a:schemeClr val="tx1"/>
                </a:solidFill>
                <a:latin typeface="+mn-lt"/>
                <a:ea typeface="+mn-ea"/>
                <a:cs typeface="+mn-cs"/>
              </a:rPr>
              <a:t>Ropoductive</a:t>
            </a:r>
            <a:r>
              <a:rPr lang="en-US" sz="1200" kern="1200" dirty="0" smtClean="0">
                <a:solidFill>
                  <a:schemeClr val="tx1"/>
                </a:solidFill>
                <a:latin typeface="+mn-lt"/>
                <a:ea typeface="+mn-ea"/>
                <a:cs typeface="+mn-cs"/>
              </a:rPr>
              <a:t> Justice Briefing Book: A Primer on Reproductive Justice and Social Change</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www.google.com/url?sa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t&amp;rct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j&amp;q</a:t>
            </a:r>
            <a:r>
              <a:rPr lang="en-US" sz="1200" kern="1200" dirty="0" smtClean="0">
                <a:solidFill>
                  <a:schemeClr val="tx1"/>
                </a:solidFill>
                <a:latin typeface="+mn-lt"/>
                <a:ea typeface="+mn-ea"/>
                <a:cs typeface="+mn-cs"/>
              </a:rPr>
              <a:t>=&amp;</a:t>
            </a:r>
            <a:r>
              <a:rPr lang="en-US" sz="1200" kern="1200" dirty="0" err="1" smtClean="0">
                <a:solidFill>
                  <a:schemeClr val="tx1"/>
                </a:solidFill>
                <a:latin typeface="+mn-lt"/>
                <a:ea typeface="+mn-ea"/>
                <a:cs typeface="+mn-cs"/>
              </a:rPr>
              <a:t>esrc</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s&amp;source</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web&amp;cd</a:t>
            </a:r>
            <a:r>
              <a:rPr lang="en-US" sz="1200" kern="1200" dirty="0" smtClean="0">
                <a:solidFill>
                  <a:schemeClr val="tx1"/>
                </a:solidFill>
                <a:latin typeface="+mn-lt"/>
                <a:ea typeface="+mn-ea"/>
                <a:cs typeface="+mn-cs"/>
              </a:rPr>
              <a:t>=2&amp;cad=</a:t>
            </a:r>
            <a:r>
              <a:rPr lang="en-US" sz="1200" kern="1200" dirty="0" err="1" smtClean="0">
                <a:solidFill>
                  <a:schemeClr val="tx1"/>
                </a:solidFill>
                <a:latin typeface="+mn-lt"/>
                <a:ea typeface="+mn-ea"/>
                <a:cs typeface="+mn-cs"/>
              </a:rPr>
              <a:t>rja&amp;uact</a:t>
            </a:r>
            <a:r>
              <a:rPr lang="en-US" sz="1200" kern="1200" dirty="0" smtClean="0">
                <a:solidFill>
                  <a:schemeClr val="tx1"/>
                </a:solidFill>
                <a:latin typeface="+mn-lt"/>
                <a:ea typeface="+mn-ea"/>
                <a:cs typeface="+mn-cs"/>
              </a:rPr>
              <a:t>=8&amp;ved=0ahUKEwj_lcrRj5rOAhVYz2MKHWtbBVgQFggkMAE&amp;url=https%3A%2F%2Fwww.law.berkeley.edu%2Fphp-programs%2Fcourses%2FfileDL.php%3FfID%3D4051&amp;usg=AFQjCNHF8topEfdIVgi7LeGSB6EVv8J64A&amp;sig2=2Jf9SQk_oe8089N4CfOpXA&amp;bvm=bv.128617741,d.cGc</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t>Loretta Ross Video &amp; Publication</a:t>
            </a:r>
            <a:r>
              <a:rPr lang="en-US" baseline="0" dirty="0" smtClean="0"/>
              <a:t> List</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dirty="0" err="1" smtClean="0"/>
              <a:t>http://www.lorettaross.com/Videos-Publications.html</a:t>
            </a:r>
            <a:endParaRPr lang="en-US" dirty="0" smtClean="0"/>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t>Reproductive Justice </a:t>
            </a:r>
            <a:r>
              <a:rPr lang="en-US" sz="1200" dirty="0" smtClean="0"/>
              <a:t>by </a:t>
            </a:r>
            <a:r>
              <a:rPr lang="en-US" sz="1200" dirty="0" err="1" smtClean="0"/>
              <a:t>Zakiya</a:t>
            </a:r>
            <a:r>
              <a:rPr lang="en-US" sz="1200" dirty="0" smtClean="0"/>
              <a:t> Luna and Kristin </a:t>
            </a:r>
            <a:r>
              <a:rPr lang="en-US" sz="1200" dirty="0" err="1" smtClean="0"/>
              <a:t>Luker</a:t>
            </a:r>
            <a:endParaRPr lang="en-US" dirty="0" smtClean="0"/>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t>http://www.annualreviews.org/eprint/m9mbcNnQsNsP8vifExDe/full/10.1146/annurev-lawsocsci-102612-134037?utm_source=CRRJ+Account+-++Fall+2013&amp;utm_campaign=CRRJ+Account+-+Fall+2013&amp;utm_medium=archive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15B024E-54DA-AF43-8523-706A0D88E047}" type="slidenum">
              <a:rPr lang="en-US" smtClean="0"/>
              <a:pPr/>
              <a:t>9</a:t>
            </a:fld>
            <a:endParaRPr lang="en-US"/>
          </a:p>
        </p:txBody>
      </p:sp>
    </p:spTree>
    <p:extLst>
      <p:ext uri="{BB962C8B-B14F-4D97-AF65-F5344CB8AC3E}">
        <p14:creationId xmlns:p14="http://schemas.microsoft.com/office/powerpoint/2010/main" val="2255049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8.emf"/><Relationship Id="rId6" Type="http://schemas.openxmlformats.org/officeDocument/2006/relationships/image" Target="../media/image13.jpeg"/><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457722" y="2990443"/>
            <a:ext cx="659572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3814" y="3406590"/>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5813" y="6045890"/>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283" y="4338645"/>
            <a:ext cx="6477000" cy="193675"/>
          </a:xfrm>
        </p:spPr>
        <p:txBody>
          <a:bodyPr vert="horz" wrap="square" lIns="0" tIns="0" rIns="0" bIns="0" rtlCol="0" anchor="t" anchorCtr="0"/>
          <a:lstStyle>
            <a:lvl1pPr marL="0" indent="0">
              <a:spcBef>
                <a:spcPts val="0"/>
              </a:spcBef>
              <a:buFontTx/>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grpSp>
        <p:nvGrpSpPr>
          <p:cNvPr id="2" name="Group 6"/>
          <p:cNvGrpSpPr/>
          <p:nvPr/>
        </p:nvGrpSpPr>
        <p:grpSpPr>
          <a:xfrm>
            <a:off x="1850952" y="742091"/>
            <a:ext cx="1487211" cy="885917"/>
            <a:chOff x="2749439" y="752601"/>
            <a:chExt cx="1487211" cy="885917"/>
          </a:xfrm>
        </p:grpSpPr>
        <p:sp>
          <p:nvSpPr>
            <p:cNvPr id="9" name="Rectangle 8"/>
            <p:cNvSpPr/>
            <p:nvPr userDrawn="1"/>
          </p:nvSpPr>
          <p:spPr bwMode="auto">
            <a:xfrm>
              <a:off x="2749439" y="752601"/>
              <a:ext cx="1371600" cy="885917"/>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0" name="TextBox 9"/>
            <p:cNvSpPr txBox="1"/>
            <p:nvPr userDrawn="1"/>
          </p:nvSpPr>
          <p:spPr bwMode="auto">
            <a:xfrm>
              <a:off x="2785238" y="912373"/>
              <a:ext cx="1451412" cy="503215"/>
            </a:xfrm>
            <a:prstGeom prst="rect">
              <a:avLst/>
            </a:prstGeom>
            <a:noFill/>
            <a:ln w="19050" algn="ctr">
              <a:noFill/>
              <a:miter lim="800000"/>
              <a:headEnd/>
              <a:tailEnd/>
            </a:ln>
          </p:spPr>
          <p:txBody>
            <a:bodyPr wrap="square" lIns="0" tIns="0" rIns="0" bIns="0" rtlCol="0">
              <a:spAutoFit/>
            </a:bodyPr>
            <a:lstStyle/>
            <a:p>
              <a:pPr>
                <a:lnSpc>
                  <a:spcPct val="90000"/>
                </a:lnSpc>
              </a:pPr>
              <a:r>
                <a:rPr lang="en-US" sz="1800" dirty="0" smtClean="0">
                  <a:solidFill>
                    <a:schemeClr val="bg2"/>
                  </a:solidFill>
                  <a:latin typeface="+mj-lt"/>
                </a:rPr>
                <a:t>Partner </a:t>
              </a:r>
              <a:br>
                <a:rPr lang="en-US" sz="1800" dirty="0" smtClean="0">
                  <a:solidFill>
                    <a:schemeClr val="bg2"/>
                  </a:solidFill>
                  <a:latin typeface="+mj-lt"/>
                </a:rPr>
              </a:br>
              <a:r>
                <a:rPr lang="en-US" sz="1800" dirty="0" smtClean="0">
                  <a:solidFill>
                    <a:schemeClr val="bg2"/>
                  </a:solidFill>
                  <a:latin typeface="+mj-lt"/>
                </a:rPr>
                <a:t>Logo</a:t>
              </a:r>
            </a:p>
          </p:txBody>
        </p:sp>
      </p:grpSp>
      <p:cxnSp>
        <p:nvCxnSpPr>
          <p:cNvPr id="11" name="Straight Connector 10"/>
          <p:cNvCxnSpPr/>
          <p:nvPr/>
        </p:nvCxnSpPr>
        <p:spPr>
          <a:xfrm>
            <a:off x="1570939"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descr="UCSF_sig_white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3" y="723297"/>
            <a:ext cx="1049132" cy="909561"/>
          </a:xfrm>
          <a:prstGeom prst="rect">
            <a:avLst/>
          </a:prstGeom>
        </p:spPr>
      </p:pic>
    </p:spTree>
    <p:extLst>
      <p:ext uri="{BB962C8B-B14F-4D97-AF65-F5344CB8AC3E}">
        <p14:creationId xmlns:p14="http://schemas.microsoft.com/office/powerpoint/2010/main" val="3981804107"/>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with Image4">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6" name="Rectangle 5"/>
          <p:cNvSpPr/>
          <p:nvPr/>
        </p:nvSpPr>
        <p:spPr bwMode="ltGray">
          <a:xfrm>
            <a:off x="287487" y="366714"/>
            <a:ext cx="6205388" cy="5153025"/>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460085" y="2549180"/>
            <a:ext cx="603279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6178" y="2955527"/>
            <a:ext cx="6026698"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9786" y="4907754"/>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179" y="4096967"/>
            <a:ext cx="5944696" cy="365125"/>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pic>
        <p:nvPicPr>
          <p:cNvPr id="9" name="Picture 8" descr="UCSF_sig_white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92" y="728944"/>
            <a:ext cx="799867" cy="693456"/>
          </a:xfrm>
          <a:prstGeom prst="rect">
            <a:avLst/>
          </a:prstGeom>
        </p:spPr>
      </p:pic>
    </p:spTree>
    <p:extLst>
      <p:ext uri="{BB962C8B-B14F-4D97-AF65-F5344CB8AC3E}">
        <p14:creationId xmlns:p14="http://schemas.microsoft.com/office/powerpoint/2010/main" val="384326599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with Image5">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47" t="13225" r="3105" b="7252"/>
          <a:stretch/>
        </p:blipFill>
        <p:spPr bwMode="ltGray">
          <a:xfrm>
            <a:off x="1" y="0"/>
            <a:ext cx="9143999" cy="6858000"/>
          </a:xfrm>
          <a:prstGeom prst="rect">
            <a:avLst/>
          </a:prstGeom>
          <a:noFill/>
          <a:ln>
            <a:noFill/>
          </a:ln>
        </p:spPr>
      </p:pic>
      <p:sp>
        <p:nvSpPr>
          <p:cNvPr id="6" name="Rectangle 5"/>
          <p:cNvSpPr/>
          <p:nvPr/>
        </p:nvSpPr>
        <p:spPr bwMode="ltGray">
          <a:xfrm>
            <a:off x="287487" y="366714"/>
            <a:ext cx="6205388" cy="5153025"/>
          </a:xfrm>
          <a:prstGeom prst="rect">
            <a:avLst/>
          </a:prstGeom>
          <a:solidFill>
            <a:schemeClr val="accent3"/>
          </a:solidFill>
          <a:ln w="19050" algn="ctr">
            <a:noFill/>
            <a:miter lim="800000"/>
            <a:headEnd/>
            <a:tailEnd/>
          </a:ln>
        </p:spPr>
        <p:txBody>
          <a:bodyPr wrap="none" rtlCol="0" anchor="ctr"/>
          <a:lstStyle/>
          <a:p>
            <a:pPr lvl="0"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460085" y="2549180"/>
            <a:ext cx="603279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6178" y="2955527"/>
            <a:ext cx="6026698"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9786" y="4907754"/>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179" y="4096967"/>
            <a:ext cx="5944696" cy="365125"/>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pic>
        <p:nvPicPr>
          <p:cNvPr id="9" name="Picture 8" descr="UCSF_sig_white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92" y="728944"/>
            <a:ext cx="799867" cy="693456"/>
          </a:xfrm>
          <a:prstGeom prst="rect">
            <a:avLst/>
          </a:prstGeom>
        </p:spPr>
      </p:pic>
    </p:spTree>
    <p:extLst>
      <p:ext uri="{BB962C8B-B14F-4D97-AF65-F5344CB8AC3E}">
        <p14:creationId xmlns:p14="http://schemas.microsoft.com/office/powerpoint/2010/main" val="131880393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2775" t="17789" r="5570" b="13314"/>
          <a:stretch/>
        </p:blipFill>
        <p:spPr>
          <a:xfrm>
            <a:off x="-1" y="0"/>
            <a:ext cx="9144001" cy="6858000"/>
          </a:xfrm>
          <a:prstGeom prst="rect">
            <a:avLst/>
          </a:prstGeom>
          <a:noFill/>
          <a:ln>
            <a:noFill/>
          </a:ln>
        </p:spPr>
      </p:pic>
      <p:sp>
        <p:nvSpPr>
          <p:cNvPr id="6" name="Rectangle 5"/>
          <p:cNvSpPr/>
          <p:nvPr/>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2" name="Title 1"/>
          <p:cNvSpPr>
            <a:spLocks noGrp="1"/>
          </p:cNvSpPr>
          <p:nvPr>
            <p:ph type="title" hasCustomPrompt="1"/>
          </p:nvPr>
        </p:nvSpPr>
        <p:spPr>
          <a:xfrm>
            <a:off x="346335" y="2826940"/>
            <a:ext cx="8089901" cy="1154675"/>
          </a:xfrm>
        </p:spPr>
        <p:txBody>
          <a:bodyPr vert="horz" wrap="square" lIns="91440" tIns="45720" rIns="91440" bIns="45720" rtlCol="0" anchor="b" anchorCtr="0">
            <a:spAutoFit/>
          </a:bodyPr>
          <a:lstStyle>
            <a:lvl1pPr marL="280988" indent="-280988">
              <a:lnSpc>
                <a:spcPct val="90000"/>
              </a:lnSpc>
              <a:defRPr lang="en-US" sz="3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393133"/>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15"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bg2"/>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21"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bg2"/>
                </a:solidFill>
                <a:latin typeface="Arial" pitchFamily="34" charset="0"/>
                <a:cs typeface="Arial" pitchFamily="34" charset="0"/>
              </a:defRPr>
            </a:lvl1pPr>
          </a:lstStyle>
          <a:p>
            <a:endParaRPr lang="en-US"/>
          </a:p>
        </p:txBody>
      </p:sp>
      <p:sp>
        <p:nvSpPr>
          <p:cNvPr id="22"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bg2"/>
                </a:solidFill>
                <a:latin typeface="Arial" pitchFamily="34" charset="0"/>
                <a:cs typeface="Arial" pitchFamily="34" charset="0"/>
              </a:defRPr>
            </a:lvl1pPr>
          </a:lstStyle>
          <a:p>
            <a:fld id="{B86BF2E2-F1F4-BC44-8493-F4A2737BA3DD}" type="slidenum">
              <a:rPr lang="en-US" smtClean="0"/>
              <a:pPr/>
              <a:t>‹#›</a:t>
            </a:fld>
            <a:endParaRPr lang="en-US"/>
          </a:p>
        </p:txBody>
      </p:sp>
      <p:pic>
        <p:nvPicPr>
          <p:cNvPr id="24" name="Picture 41"/>
          <p:cNvPicPr>
            <a:picLocks noChangeAspect="1" noChangeArrowheads="1"/>
          </p:cNvPicPr>
          <p:nvPr/>
        </p:nvPicPr>
        <p:blipFill rotWithShape="1">
          <a:blip r:embed="rId3">
            <a:extLst>
              <a:ext uri="{28A0092B-C50C-407E-A947-70E740481C1C}">
                <a14:useLocalDpi xmlns:a14="http://schemas.microsoft.com/office/drawing/2010/main" val="0"/>
              </a:ext>
            </a:extLst>
          </a:blip>
          <a:srcRect b="35957"/>
          <a:stretch/>
        </p:blipFill>
        <p:spPr bwMode="invGray">
          <a:xfrm>
            <a:off x="8395919" y="6400800"/>
            <a:ext cx="588400" cy="329184"/>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cxnSp>
        <p:nvCxnSpPr>
          <p:cNvPr id="25" name="Straight Connector 24"/>
          <p:cNvCxnSpPr/>
          <p:nvPr/>
        </p:nvCxnSpPr>
        <p:spPr>
          <a:xfrm>
            <a:off x="277813" y="6250080"/>
            <a:ext cx="859536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959" y="1890756"/>
            <a:ext cx="8715166" cy="2733569"/>
          </a:xfrm>
        </p:spPr>
        <p:txBody>
          <a:bodyPr vert="horz" wrap="square" lIns="91440" tIns="45720" rIns="91440" bIns="45720" rtlCol="0" anchor="b" anchorCtr="0">
            <a:spAutoFit/>
          </a:bodyPr>
          <a:lstStyle>
            <a:lvl1pPr marL="280988" indent="-280988">
              <a:lnSpc>
                <a:spcPct val="90000"/>
              </a:lnSpc>
              <a:defRPr lang="en-US" sz="3800" spc="-20" baseline="0" dirty="0"/>
            </a:lvl1pPr>
          </a:lstStyle>
          <a:p>
            <a:pPr lvl="0"/>
            <a:r>
              <a:rPr lang="en-US" dirty="0" smtClean="0"/>
              <a:t>“	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458637" y="4921542"/>
            <a:ext cx="7934476" cy="721900"/>
          </a:xfrm>
        </p:spPr>
        <p:txBody>
          <a:bodyPr vert="horz" wrap="square" lIns="91440" tIns="45720" rIns="91440" bIns="45720" rtlCol="0">
            <a:noAutofit/>
          </a:bodyPr>
          <a:lstStyle>
            <a:lvl1pPr marL="0" indent="0">
              <a:spcBef>
                <a:spcPts val="300"/>
              </a:spcBef>
              <a:buNone/>
              <a:defRPr lang="en-US" sz="12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11"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12"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endParaRPr lang="en-US"/>
          </a:p>
        </p:txBody>
      </p:sp>
      <p:sp>
        <p:nvSpPr>
          <p:cNvPr id="13"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B86BF2E2-F1F4-BC44-8493-F4A2737BA3DD}" type="slidenum">
              <a:rPr lang="en-US" smtClean="0"/>
              <a:pPr/>
              <a:t>‹#›</a:t>
            </a:fld>
            <a:endParaRPr lang="en-US"/>
          </a:p>
        </p:txBody>
      </p:sp>
    </p:spTree>
    <p:extLst>
      <p:ext uri="{BB962C8B-B14F-4D97-AF65-F5344CB8AC3E}">
        <p14:creationId xmlns:p14="http://schemas.microsoft.com/office/powerpoint/2010/main" val="2552136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27293"/>
            <a:ext cx="8089901" cy="469359"/>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436525" y="1513786"/>
            <a:ext cx="8325548"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11"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endParaRPr lang="en-US"/>
          </a:p>
        </p:txBody>
      </p:sp>
      <p:sp>
        <p:nvSpPr>
          <p:cNvPr id="12"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B86BF2E2-F1F4-BC44-8493-F4A2737BA3DD}" type="slidenum">
              <a:rPr lang="en-US" smtClean="0"/>
              <a:pPr/>
              <a:t>‹#›</a:t>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26658"/>
            <a:ext cx="8089901" cy="469359"/>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436525" y="1971826"/>
            <a:ext cx="8325548"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445388" y="1513718"/>
            <a:ext cx="8087171" cy="313932"/>
          </a:xfrm>
        </p:spPr>
        <p:txBody>
          <a:bodyPr anchor="t"/>
          <a:lstStyle>
            <a:lvl1pPr marL="0" indent="0">
              <a:buNone/>
              <a:defRPr sz="18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11"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12"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endParaRPr lang="en-US"/>
          </a:p>
        </p:txBody>
      </p:sp>
      <p:sp>
        <p:nvSpPr>
          <p:cNvPr id="13"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B86BF2E2-F1F4-BC44-8493-F4A2737BA3DD}" type="slidenum">
              <a:rPr lang="en-US" smtClean="0"/>
              <a:pPr/>
              <a:t>‹#›</a:t>
            </a:fld>
            <a:endParaRPr lang="en-US"/>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30357"/>
            <a:ext cx="8080375" cy="469359"/>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435286" y="1575335"/>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448225" y="1013951"/>
            <a:ext cx="8077645" cy="383183"/>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680264" y="1569404"/>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14"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endParaRPr lang="en-US"/>
          </a:p>
        </p:txBody>
      </p:sp>
      <p:sp>
        <p:nvSpPr>
          <p:cNvPr id="15"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B86BF2E2-F1F4-BC44-8493-F4A2737BA3DD}" type="slidenum">
              <a:rPr lang="en-US" smtClean="0"/>
              <a:pPr/>
              <a:t>‹#›</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28451"/>
            <a:ext cx="8080375" cy="469359"/>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445062" y="1011993"/>
            <a:ext cx="8077645" cy="383183"/>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10"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11"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endParaRPr lang="en-US"/>
          </a:p>
        </p:txBody>
      </p:sp>
      <p:sp>
        <p:nvSpPr>
          <p:cNvPr id="12"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B86BF2E2-F1F4-BC44-8493-F4A2737BA3DD}" type="slidenum">
              <a:rPr lang="en-US" smtClean="0"/>
              <a:pPr/>
              <a:t>‹#›</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9"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endParaRPr lang="en-US"/>
          </a:p>
        </p:txBody>
      </p:sp>
      <p:sp>
        <p:nvSpPr>
          <p:cNvPr id="10"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B86BF2E2-F1F4-BC44-8493-F4A2737BA3DD}" type="slidenum">
              <a:rPr lang="en-US" smtClean="0"/>
              <a:pPr/>
              <a:t>‹#›</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11"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endParaRPr lang="en-US"/>
          </a:p>
        </p:txBody>
      </p:sp>
      <p:sp>
        <p:nvSpPr>
          <p:cNvPr id="12"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B86BF2E2-F1F4-BC44-8493-F4A2737BA3DD}" type="slidenum">
              <a:rPr lang="en-US" smtClean="0"/>
              <a:pPr/>
              <a:t>‹#›</a:t>
            </a:fld>
            <a:endParaRPr lang="en-US"/>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46" name="Date Placeholder 4"/>
          <p:cNvSpPr>
            <a:spLocks noGrp="1"/>
          </p:cNvSpPr>
          <p:nvPr>
            <p:ph type="dt" sz="half" idx="2"/>
          </p:nvPr>
        </p:nvSpPr>
        <p:spPr>
          <a:xfrm>
            <a:off x="547310" y="6045890"/>
            <a:ext cx="1925338" cy="238607"/>
          </a:xfrm>
          <a:prstGeom prst="rect">
            <a:avLst/>
          </a:prstGeom>
        </p:spPr>
        <p:txBody>
          <a:bodyPr vert="horz" wrap="square" lIns="0" tIns="0" rIns="0" bIns="0" rtlCol="0" anchor="b" anchorCtr="0"/>
          <a:lstStyle>
            <a:lvl1pPr algn="l">
              <a:defRPr sz="1000" i="0">
                <a:solidFill>
                  <a:schemeClr val="tx2"/>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6931" y="4339620"/>
            <a:ext cx="6477000" cy="193675"/>
          </a:xfrm>
        </p:spPr>
        <p:txBody>
          <a:bodyPr vert="horz" wrap="square" lIns="0" tIns="0" rIns="0" bIns="0" rtlCol="0" anchor="t" anchorCtr="0"/>
          <a:lstStyle>
            <a:lvl1pPr marL="0" indent="0">
              <a:spcBef>
                <a:spcPts val="0"/>
              </a:spcBef>
              <a:buFontTx/>
              <a:buNone/>
              <a:defRPr lang="en-US" sz="14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sp>
        <p:nvSpPr>
          <p:cNvPr id="35" name="Title 34"/>
          <p:cNvSpPr>
            <a:spLocks noGrp="1"/>
          </p:cNvSpPr>
          <p:nvPr>
            <p:ph type="title" hasCustomPrompt="1"/>
          </p:nvPr>
        </p:nvSpPr>
        <p:spPr>
          <a:xfrm>
            <a:off x="459547" y="2986644"/>
            <a:ext cx="659572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5639" y="3410926"/>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cxnSp>
        <p:nvCxnSpPr>
          <p:cNvPr id="10" name="Straight Connector 9"/>
          <p:cNvCxnSpPr/>
          <p:nvPr/>
        </p:nvCxnSpPr>
        <p:spPr>
          <a:xfrm>
            <a:off x="1570939"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1850952" y="742091"/>
            <a:ext cx="1487211" cy="885917"/>
            <a:chOff x="2749439" y="752601"/>
            <a:chExt cx="1487211" cy="885917"/>
          </a:xfrm>
        </p:grpSpPr>
        <p:sp>
          <p:nvSpPr>
            <p:cNvPr id="5" name="Rectangle 4"/>
            <p:cNvSpPr/>
            <p:nvPr userDrawn="1"/>
          </p:nvSpPr>
          <p:spPr bwMode="auto">
            <a:xfrm>
              <a:off x="2749439" y="752601"/>
              <a:ext cx="1371600" cy="885917"/>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503215"/>
            </a:xfrm>
            <a:prstGeom prst="rect">
              <a:avLst/>
            </a:prstGeom>
            <a:noFill/>
            <a:ln w="19050" algn="ctr">
              <a:noFill/>
              <a:miter lim="800000"/>
              <a:headEnd/>
              <a:tailEnd/>
            </a:ln>
          </p:spPr>
          <p:txBody>
            <a:bodyPr wrap="square" lIns="0" tIns="0" rIns="0" bIns="0" rtlCol="0">
              <a:spAutoFit/>
            </a:bodyPr>
            <a:lstStyle/>
            <a:p>
              <a:pPr>
                <a:lnSpc>
                  <a:spcPct val="90000"/>
                </a:lnSpc>
              </a:pPr>
              <a:r>
                <a:rPr lang="en-US" sz="1800" dirty="0" smtClean="0">
                  <a:solidFill>
                    <a:schemeClr val="tx2"/>
                  </a:solidFill>
                  <a:latin typeface="+mj-lt"/>
                </a:rPr>
                <a:t>Partner </a:t>
              </a:r>
              <a:br>
                <a:rPr lang="en-US" sz="1800" dirty="0" smtClean="0">
                  <a:solidFill>
                    <a:schemeClr val="tx2"/>
                  </a:solidFill>
                  <a:latin typeface="+mj-lt"/>
                </a:rPr>
              </a:br>
              <a:r>
                <a:rPr lang="en-US" sz="1800" dirty="0" smtClean="0">
                  <a:solidFill>
                    <a:schemeClr val="tx2"/>
                  </a:solidFill>
                  <a:latin typeface="+mj-lt"/>
                </a:rPr>
                <a:t>Logo</a:t>
              </a:r>
            </a:p>
          </p:txBody>
        </p:sp>
      </p:grpSp>
      <p:pic>
        <p:nvPicPr>
          <p:cNvPr id="12" name="Picture 11" descr="UCSF_sig_navy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71" y="723297"/>
            <a:ext cx="1049132" cy="909561"/>
          </a:xfrm>
          <a:prstGeom prst="rect">
            <a:avLst/>
          </a:prstGeom>
        </p:spPr>
      </p:pic>
    </p:spTree>
    <p:extLst>
      <p:ext uri="{BB962C8B-B14F-4D97-AF65-F5344CB8AC3E}">
        <p14:creationId xmlns:p14="http://schemas.microsoft.com/office/powerpoint/2010/main" val="259641295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1355" y="0"/>
            <a:ext cx="9141291" cy="68580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877885" y="2693284"/>
            <a:ext cx="1571041" cy="1367731"/>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441003" y="579566"/>
            <a:ext cx="6204666" cy="1446212"/>
          </a:xfrm>
        </p:spPr>
        <p:txBody>
          <a:bodyPr/>
          <a:lstStyle>
            <a:lvl1pPr marL="0" indent="0">
              <a:lnSpc>
                <a:spcPct val="95000"/>
              </a:lnSpc>
              <a:spcBef>
                <a:spcPts val="600"/>
              </a:spcBef>
              <a:buFontTx/>
              <a:buNone/>
              <a:defRPr sz="20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p:nvCxnSpPr>
        <p:spPr>
          <a:xfrm>
            <a:off x="549275" y="2562339"/>
            <a:ext cx="5486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549276" y="3407629"/>
            <a:ext cx="1123315" cy="97794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3958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19729" y="4372926"/>
            <a:ext cx="4924272" cy="248507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3850415"/>
            <a:ext cx="4228798" cy="3007587"/>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9144000" cy="3862508"/>
          </a:xfrm>
          <a:prstGeom prst="rect">
            <a:avLst/>
          </a:prstGeom>
        </p:spPr>
      </p:pic>
      <p:sp>
        <p:nvSpPr>
          <p:cNvPr id="16" name="Rectangle 15"/>
          <p:cNvSpPr/>
          <p:nvPr/>
        </p:nvSpPr>
        <p:spPr bwMode="ltGray">
          <a:xfrm>
            <a:off x="3185411" y="1670048"/>
            <a:ext cx="2765684" cy="369417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41"/>
          <p:cNvPicPr>
            <a:picLocks noChangeAspect="1" noChangeArrowheads="1"/>
          </p:cNvPicPr>
          <p:nvPr/>
        </p:nvPicPr>
        <p:blipFill rotWithShape="1">
          <a:blip r:embed="rId5">
            <a:extLst>
              <a:ext uri="{28A0092B-C50C-407E-A947-70E740481C1C}">
                <a14:useLocalDpi xmlns:a14="http://schemas.microsoft.com/office/drawing/2010/main" val="0"/>
              </a:ext>
            </a:extLst>
          </a:blip>
          <a:srcRect b="30759"/>
          <a:stretch/>
        </p:blipFill>
        <p:spPr bwMode="ltGray">
          <a:xfrm>
            <a:off x="4391345" y="2999863"/>
            <a:ext cx="1660961" cy="100122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42024" y="1670048"/>
            <a:ext cx="3201976" cy="2714973"/>
          </a:xfrm>
          <a:prstGeom prst="rect">
            <a:avLst/>
          </a:prstGeom>
        </p:spPr>
      </p:pic>
    </p:spTree>
    <p:extLst>
      <p:ext uri="{BB962C8B-B14F-4D97-AF65-F5344CB8AC3E}">
        <p14:creationId xmlns:p14="http://schemas.microsoft.com/office/powerpoint/2010/main" val="16748149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A84D874-B035-6942-99E6-8C0B7B790DBA}" type="datetimeFigureOut">
              <a:rPr lang="en-US" smtClean="0"/>
              <a:pPr/>
              <a:t>10/28/17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86BF2E2-F1F4-BC44-8493-F4A2737BA3DD}"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A84D874-B035-6942-99E6-8C0B7B790DBA}" type="datetimeFigureOut">
              <a:rPr lang="en-US" smtClean="0"/>
              <a:pPr/>
              <a:t>10/28/17</a:t>
            </a:fld>
            <a:endParaRPr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86BF2E2-F1F4-BC44-8493-F4A2737BA3DD}"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7A84D874-B035-6942-99E6-8C0B7B790DBA}" type="datetimeFigureOut">
              <a:rPr lang="en-US" smtClean="0"/>
              <a:pPr/>
              <a:t>10/28/17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BF2E2-F1F4-BC44-8493-F4A2737BA3DD}" type="slidenum">
              <a:rPr lang="en-US" smtClean="0"/>
              <a:pPr/>
              <a:t>‹#›</a:t>
            </a:fld>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A84D874-B035-6942-99E6-8C0B7B790DBA}" type="datetimeFigureOut">
              <a:rPr lang="en-US" smtClean="0"/>
              <a:pPr/>
              <a:t>10/28/17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86BF2E2-F1F4-BC44-8493-F4A2737BA3DD}"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21641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457722" y="2990443"/>
            <a:ext cx="659572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3814" y="3406590"/>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5813" y="6045890"/>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283" y="4338645"/>
            <a:ext cx="6477000" cy="193675"/>
          </a:xfrm>
        </p:spPr>
        <p:txBody>
          <a:bodyPr vert="horz" wrap="square" lIns="0" tIns="0" rIns="0" bIns="0" rtlCol="0" anchor="t" anchorCtr="0"/>
          <a:lstStyle>
            <a:lvl1pPr marL="0" indent="0">
              <a:spcBef>
                <a:spcPts val="0"/>
              </a:spcBef>
              <a:buFontTx/>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pic>
        <p:nvPicPr>
          <p:cNvPr id="9" name="Picture 8" descr="UCSF_sig_white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3" y="723297"/>
            <a:ext cx="1049132" cy="909561"/>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457722" y="2990443"/>
            <a:ext cx="659572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3814" y="3406590"/>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5813" y="6045890"/>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283" y="4338645"/>
            <a:ext cx="6477000" cy="193675"/>
          </a:xfrm>
        </p:spPr>
        <p:txBody>
          <a:bodyPr vert="horz" wrap="square" lIns="0" tIns="0" rIns="0" bIns="0" rtlCol="0" anchor="t" anchorCtr="0"/>
          <a:lstStyle>
            <a:lvl1pPr marL="0" indent="0">
              <a:spcBef>
                <a:spcPts val="0"/>
              </a:spcBef>
              <a:buFontTx/>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sp>
        <p:nvSpPr>
          <p:cNvPr id="7" name="TextBox 6"/>
          <p:cNvSpPr txBox="1"/>
          <p:nvPr/>
        </p:nvSpPr>
        <p:spPr bwMode="auto">
          <a:xfrm>
            <a:off x="5478435" y="756611"/>
            <a:ext cx="1295392" cy="369332"/>
          </a:xfrm>
          <a:prstGeom prst="rect">
            <a:avLst/>
          </a:prstGeom>
          <a:noFill/>
          <a:ln w="19050" algn="ctr">
            <a:noFill/>
            <a:miter lim="800000"/>
            <a:headEnd/>
            <a:tailEnd/>
          </a:ln>
        </p:spPr>
        <p:txBody>
          <a:bodyPr wrap="square" lIns="0" tIns="0" rIns="0" bIns="0" rtlCol="0">
            <a:spAutoFit/>
          </a:bodyPr>
          <a:lstStyle/>
          <a:p>
            <a:r>
              <a:rPr lang="en-US" sz="800" dirty="0" smtClean="0">
                <a:solidFill>
                  <a:schemeClr val="bg1"/>
                </a:solidFill>
                <a:latin typeface="+mj-lt"/>
              </a:rPr>
              <a:t>UCSF Helen Diller Family</a:t>
            </a:r>
          </a:p>
          <a:p>
            <a:r>
              <a:rPr lang="en-US" sz="800" dirty="0" smtClean="0">
                <a:solidFill>
                  <a:schemeClr val="bg1"/>
                </a:solidFill>
                <a:latin typeface="+mj-lt"/>
              </a:rPr>
              <a:t>Comprehensive </a:t>
            </a:r>
            <a:br>
              <a:rPr lang="en-US" sz="800" dirty="0" smtClean="0">
                <a:solidFill>
                  <a:schemeClr val="bg1"/>
                </a:solidFill>
                <a:latin typeface="+mj-lt"/>
              </a:rPr>
            </a:br>
            <a:r>
              <a:rPr lang="en-US" sz="800" dirty="0" smtClean="0">
                <a:solidFill>
                  <a:schemeClr val="bg1"/>
                </a:solidFill>
                <a:latin typeface="+mj-lt"/>
              </a:rPr>
              <a:t>Cancer Center</a:t>
            </a:r>
          </a:p>
        </p:txBody>
      </p:sp>
      <p:cxnSp>
        <p:nvCxnSpPr>
          <p:cNvPr id="9" name="Straight Connector 8"/>
          <p:cNvCxnSpPr/>
          <p:nvPr/>
        </p:nvCxnSpPr>
        <p:spPr>
          <a:xfrm>
            <a:off x="6763522"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6901817" y="756611"/>
            <a:ext cx="755433" cy="246221"/>
          </a:xfrm>
          <a:prstGeom prst="rect">
            <a:avLst/>
          </a:prstGeom>
          <a:noFill/>
          <a:ln w="19050" algn="ctr">
            <a:noFill/>
            <a:miter lim="800000"/>
            <a:headEnd/>
            <a:tailEnd/>
          </a:ln>
        </p:spPr>
        <p:txBody>
          <a:bodyPr wrap="square" lIns="0" tIns="0" rIns="0" bIns="0" rtlCol="0">
            <a:spAutoFit/>
          </a:bodyPr>
          <a:lstStyle/>
          <a:p>
            <a:r>
              <a:rPr lang="en-US" sz="800" dirty="0" smtClean="0">
                <a:solidFill>
                  <a:schemeClr val="bg1"/>
                </a:solidFill>
                <a:latin typeface="+mj-lt"/>
              </a:rPr>
              <a:t>UCSF School</a:t>
            </a:r>
            <a:br>
              <a:rPr lang="en-US" sz="800" dirty="0" smtClean="0">
                <a:solidFill>
                  <a:schemeClr val="bg1"/>
                </a:solidFill>
                <a:latin typeface="+mj-lt"/>
              </a:rPr>
            </a:br>
            <a:r>
              <a:rPr lang="en-US" sz="800" dirty="0" smtClean="0">
                <a:solidFill>
                  <a:schemeClr val="bg1"/>
                </a:solidFill>
                <a:latin typeface="+mj-lt"/>
              </a:rPr>
              <a:t>of Medicine</a:t>
            </a:r>
          </a:p>
        </p:txBody>
      </p:sp>
      <p:cxnSp>
        <p:nvCxnSpPr>
          <p:cNvPr id="11" name="Straight Connector 10"/>
          <p:cNvCxnSpPr/>
          <p:nvPr/>
        </p:nvCxnSpPr>
        <p:spPr>
          <a:xfrm>
            <a:off x="765724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7802882" y="756611"/>
            <a:ext cx="975995" cy="246221"/>
          </a:xfrm>
          <a:prstGeom prst="rect">
            <a:avLst/>
          </a:prstGeom>
          <a:noFill/>
          <a:ln w="19050" algn="ctr">
            <a:noFill/>
            <a:miter lim="800000"/>
            <a:headEnd/>
            <a:tailEnd/>
          </a:ln>
        </p:spPr>
        <p:txBody>
          <a:bodyPr wrap="square" lIns="0" tIns="0" rIns="0" bIns="0" rtlCol="0">
            <a:spAutoFit/>
          </a:bodyPr>
          <a:lstStyle/>
          <a:p>
            <a:r>
              <a:rPr lang="en-US" sz="800" dirty="0" smtClean="0">
                <a:solidFill>
                  <a:schemeClr val="bg1"/>
                </a:solidFill>
                <a:latin typeface="+mj-lt"/>
              </a:rPr>
              <a:t>AIDS Research</a:t>
            </a:r>
            <a:r>
              <a:rPr lang="en-US" sz="800" baseline="0" dirty="0" smtClean="0">
                <a:solidFill>
                  <a:schemeClr val="bg1"/>
                </a:solidFill>
                <a:latin typeface="+mj-lt"/>
              </a:rPr>
              <a:t> Institute at UCSF</a:t>
            </a:r>
            <a:endParaRPr lang="en-US" sz="800" dirty="0" smtClean="0">
              <a:solidFill>
                <a:schemeClr val="bg1"/>
              </a:solidFill>
              <a:latin typeface="+mj-lt"/>
            </a:endParaRPr>
          </a:p>
        </p:txBody>
      </p:sp>
      <p:pic>
        <p:nvPicPr>
          <p:cNvPr id="14" name="Picture 13" descr="UCSF_sig_white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3" y="723297"/>
            <a:ext cx="1049132" cy="909561"/>
          </a:xfrm>
          <a:prstGeom prst="rect">
            <a:avLst/>
          </a:prstGeom>
        </p:spPr>
      </p:pic>
    </p:spTree>
    <p:extLst>
      <p:ext uri="{BB962C8B-B14F-4D97-AF65-F5344CB8AC3E}">
        <p14:creationId xmlns:p14="http://schemas.microsoft.com/office/powerpoint/2010/main" val="192788333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6" name="Rectangle 5"/>
          <p:cNvSpPr/>
          <p:nvPr/>
        </p:nvSpPr>
        <p:spPr bwMode="invGray">
          <a:xfrm>
            <a:off x="287487" y="366714"/>
            <a:ext cx="62053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460085" y="2549180"/>
            <a:ext cx="603279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6178" y="2955527"/>
            <a:ext cx="6026698"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9786" y="4907754"/>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179" y="4096967"/>
            <a:ext cx="5944696" cy="365125"/>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pic>
        <p:nvPicPr>
          <p:cNvPr id="13" name="Picture 12" descr="UCSF_sig_white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92" y="728944"/>
            <a:ext cx="799867" cy="693456"/>
          </a:xfrm>
          <a:prstGeom prst="rect">
            <a:avLst/>
          </a:prstGeom>
        </p:spPr>
      </p:pic>
    </p:spTree>
    <p:extLst>
      <p:ext uri="{BB962C8B-B14F-4D97-AF65-F5344CB8AC3E}">
        <p14:creationId xmlns:p14="http://schemas.microsoft.com/office/powerpoint/2010/main" val="199384890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ternal Cobranding with Image">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6" name="Rectangle 5"/>
          <p:cNvSpPr/>
          <p:nvPr/>
        </p:nvSpPr>
        <p:spPr bwMode="invGray">
          <a:xfrm>
            <a:off x="287487" y="366714"/>
            <a:ext cx="62053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460085" y="2549180"/>
            <a:ext cx="603279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6178" y="2955527"/>
            <a:ext cx="6026698"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9786" y="4907754"/>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179" y="4096967"/>
            <a:ext cx="5944696" cy="365125"/>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sp>
        <p:nvSpPr>
          <p:cNvPr id="9" name="TextBox 8"/>
          <p:cNvSpPr txBox="1"/>
          <p:nvPr/>
        </p:nvSpPr>
        <p:spPr bwMode="auto">
          <a:xfrm>
            <a:off x="3274334" y="756611"/>
            <a:ext cx="1295392" cy="369332"/>
          </a:xfrm>
          <a:prstGeom prst="rect">
            <a:avLst/>
          </a:prstGeom>
          <a:noFill/>
          <a:ln w="19050" algn="ctr">
            <a:noFill/>
            <a:miter lim="800000"/>
            <a:headEnd/>
            <a:tailEnd/>
          </a:ln>
        </p:spPr>
        <p:txBody>
          <a:bodyPr wrap="square" lIns="0" tIns="0" rIns="0" bIns="0" rtlCol="0">
            <a:spAutoFit/>
          </a:bodyPr>
          <a:lstStyle/>
          <a:p>
            <a:r>
              <a:rPr lang="en-US" sz="800" dirty="0" smtClean="0">
                <a:solidFill>
                  <a:schemeClr val="bg1"/>
                </a:solidFill>
                <a:latin typeface="+mj-lt"/>
              </a:rPr>
              <a:t>UCSF Helen Diller Family</a:t>
            </a:r>
          </a:p>
          <a:p>
            <a:r>
              <a:rPr lang="en-US" sz="800" dirty="0" smtClean="0">
                <a:solidFill>
                  <a:schemeClr val="bg1"/>
                </a:solidFill>
                <a:latin typeface="+mj-lt"/>
              </a:rPr>
              <a:t>Comprehensive </a:t>
            </a:r>
            <a:br>
              <a:rPr lang="en-US" sz="800" dirty="0" smtClean="0">
                <a:solidFill>
                  <a:schemeClr val="bg1"/>
                </a:solidFill>
                <a:latin typeface="+mj-lt"/>
              </a:rPr>
            </a:br>
            <a:r>
              <a:rPr lang="en-US" sz="800" dirty="0" smtClean="0">
                <a:solidFill>
                  <a:schemeClr val="bg1"/>
                </a:solidFill>
                <a:latin typeface="+mj-lt"/>
              </a:rPr>
              <a:t>Cancer Center</a:t>
            </a:r>
          </a:p>
        </p:txBody>
      </p:sp>
      <p:cxnSp>
        <p:nvCxnSpPr>
          <p:cNvPr id="10" name="Straight Connector 9"/>
          <p:cNvCxnSpPr/>
          <p:nvPr/>
        </p:nvCxnSpPr>
        <p:spPr>
          <a:xfrm>
            <a:off x="4559421"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4697716" y="756611"/>
            <a:ext cx="755433" cy="246221"/>
          </a:xfrm>
          <a:prstGeom prst="rect">
            <a:avLst/>
          </a:prstGeom>
          <a:noFill/>
          <a:ln w="19050" algn="ctr">
            <a:noFill/>
            <a:miter lim="800000"/>
            <a:headEnd/>
            <a:tailEnd/>
          </a:ln>
        </p:spPr>
        <p:txBody>
          <a:bodyPr wrap="square" lIns="0" tIns="0" rIns="0" bIns="0" rtlCol="0">
            <a:spAutoFit/>
          </a:bodyPr>
          <a:lstStyle/>
          <a:p>
            <a:r>
              <a:rPr lang="en-US" sz="800" dirty="0" smtClean="0">
                <a:solidFill>
                  <a:schemeClr val="bg1"/>
                </a:solidFill>
                <a:latin typeface="+mj-lt"/>
              </a:rPr>
              <a:t>UCSF School</a:t>
            </a:r>
            <a:br>
              <a:rPr lang="en-US" sz="800" dirty="0" smtClean="0">
                <a:solidFill>
                  <a:schemeClr val="bg1"/>
                </a:solidFill>
                <a:latin typeface="+mj-lt"/>
              </a:rPr>
            </a:br>
            <a:r>
              <a:rPr lang="en-US" sz="800" dirty="0" smtClean="0">
                <a:solidFill>
                  <a:schemeClr val="bg1"/>
                </a:solidFill>
                <a:latin typeface="+mj-lt"/>
              </a:rPr>
              <a:t>of Medicine</a:t>
            </a:r>
          </a:p>
        </p:txBody>
      </p:sp>
      <p:cxnSp>
        <p:nvCxnSpPr>
          <p:cNvPr id="13" name="Straight Connector 12"/>
          <p:cNvCxnSpPr/>
          <p:nvPr/>
        </p:nvCxnSpPr>
        <p:spPr>
          <a:xfrm>
            <a:off x="5453148"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bwMode="auto">
          <a:xfrm>
            <a:off x="5598781" y="756611"/>
            <a:ext cx="975995" cy="246221"/>
          </a:xfrm>
          <a:prstGeom prst="rect">
            <a:avLst/>
          </a:prstGeom>
          <a:noFill/>
          <a:ln w="19050" algn="ctr">
            <a:noFill/>
            <a:miter lim="800000"/>
            <a:headEnd/>
            <a:tailEnd/>
          </a:ln>
        </p:spPr>
        <p:txBody>
          <a:bodyPr wrap="square" lIns="0" tIns="0" rIns="0" bIns="0" rtlCol="0">
            <a:spAutoFit/>
          </a:bodyPr>
          <a:lstStyle/>
          <a:p>
            <a:r>
              <a:rPr lang="en-US" sz="800" dirty="0" smtClean="0">
                <a:solidFill>
                  <a:schemeClr val="bg1"/>
                </a:solidFill>
                <a:latin typeface="+mj-lt"/>
              </a:rPr>
              <a:t>AIDS Research</a:t>
            </a:r>
            <a:r>
              <a:rPr lang="en-US" sz="800" baseline="0" dirty="0" smtClean="0">
                <a:solidFill>
                  <a:schemeClr val="bg1"/>
                </a:solidFill>
                <a:latin typeface="+mj-lt"/>
              </a:rPr>
              <a:t> Institute at UCSF</a:t>
            </a:r>
            <a:endParaRPr lang="en-US" sz="800" dirty="0" smtClean="0">
              <a:solidFill>
                <a:schemeClr val="bg1"/>
              </a:solidFill>
              <a:latin typeface="+mj-lt"/>
            </a:endParaRPr>
          </a:p>
        </p:txBody>
      </p:sp>
      <p:pic>
        <p:nvPicPr>
          <p:cNvPr id="16" name="Picture 15" descr="UCSF_sig_white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92" y="728944"/>
            <a:ext cx="799867" cy="693456"/>
          </a:xfrm>
          <a:prstGeom prst="rect">
            <a:avLst/>
          </a:prstGeom>
        </p:spPr>
      </p:pic>
    </p:spTree>
    <p:extLst>
      <p:ext uri="{BB962C8B-B14F-4D97-AF65-F5344CB8AC3E}">
        <p14:creationId xmlns:p14="http://schemas.microsoft.com/office/powerpoint/2010/main" val="193724113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xternal Co-branding with Image">
    <p:bg bwMode="ltGray">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6" name="Rectangle 5"/>
          <p:cNvSpPr/>
          <p:nvPr/>
        </p:nvSpPr>
        <p:spPr bwMode="invGray">
          <a:xfrm>
            <a:off x="287487" y="366714"/>
            <a:ext cx="62053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460085" y="2549180"/>
            <a:ext cx="603279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6178" y="2955527"/>
            <a:ext cx="6026698"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9786" y="4907754"/>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179" y="4096967"/>
            <a:ext cx="5944696" cy="365125"/>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grpSp>
        <p:nvGrpSpPr>
          <p:cNvPr id="2" name="Group 14"/>
          <p:cNvGrpSpPr/>
          <p:nvPr/>
        </p:nvGrpSpPr>
        <p:grpSpPr>
          <a:xfrm>
            <a:off x="1839262" y="742091"/>
            <a:ext cx="1487211" cy="674568"/>
            <a:chOff x="2749439" y="752601"/>
            <a:chExt cx="1487211" cy="885917"/>
          </a:xfrm>
        </p:grpSpPr>
        <p:sp>
          <p:nvSpPr>
            <p:cNvPr id="16" name="Rectangle 15"/>
            <p:cNvSpPr/>
            <p:nvPr userDrawn="1"/>
          </p:nvSpPr>
          <p:spPr bwMode="auto">
            <a:xfrm>
              <a:off x="2749439" y="752601"/>
              <a:ext cx="1371600" cy="885917"/>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7" name="TextBox 16"/>
            <p:cNvSpPr txBox="1"/>
            <p:nvPr userDrawn="1"/>
          </p:nvSpPr>
          <p:spPr bwMode="auto">
            <a:xfrm>
              <a:off x="2785238" y="886124"/>
              <a:ext cx="1451412" cy="514015"/>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smtClean="0">
                  <a:solidFill>
                    <a:schemeClr val="bg2"/>
                  </a:solidFill>
                  <a:latin typeface="+mj-lt"/>
                </a:rPr>
                <a:t>Partner </a:t>
              </a:r>
              <a:br>
                <a:rPr lang="en-US" sz="1400" dirty="0" smtClean="0">
                  <a:solidFill>
                    <a:schemeClr val="bg2"/>
                  </a:solidFill>
                  <a:latin typeface="+mj-lt"/>
                </a:rPr>
              </a:br>
              <a:r>
                <a:rPr lang="en-US" sz="1400" dirty="0" smtClean="0">
                  <a:solidFill>
                    <a:schemeClr val="bg2"/>
                  </a:solidFill>
                  <a:latin typeface="+mj-lt"/>
                </a:rPr>
                <a:t>Logo</a:t>
              </a:r>
            </a:p>
          </p:txBody>
        </p:sp>
      </p:grpSp>
      <p:cxnSp>
        <p:nvCxnSpPr>
          <p:cNvPr id="20" name="Straight Connector 19"/>
          <p:cNvCxnSpPr/>
          <p:nvPr/>
        </p:nvCxnSpPr>
        <p:spPr>
          <a:xfrm>
            <a:off x="1575576"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75576"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17" descr="UCSF_sig_white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92" y="728944"/>
            <a:ext cx="799867" cy="693456"/>
          </a:xfrm>
          <a:prstGeom prst="rect">
            <a:avLst/>
          </a:prstGeom>
        </p:spPr>
      </p:pic>
    </p:spTree>
    <p:extLst>
      <p:ext uri="{BB962C8B-B14F-4D97-AF65-F5344CB8AC3E}">
        <p14:creationId xmlns:p14="http://schemas.microsoft.com/office/powerpoint/2010/main" val="216283928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with Image2">
    <p:bg bwMode="ltGray">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6" name="Rectangle 5"/>
          <p:cNvSpPr/>
          <p:nvPr/>
        </p:nvSpPr>
        <p:spPr bwMode="invGray">
          <a:xfrm>
            <a:off x="287487" y="366714"/>
            <a:ext cx="62053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460085" y="2549180"/>
            <a:ext cx="603279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6178" y="2955527"/>
            <a:ext cx="6026698"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9786" y="4907754"/>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179" y="4096967"/>
            <a:ext cx="5944696" cy="365125"/>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pic>
        <p:nvPicPr>
          <p:cNvPr id="11" name="Picture 10" descr="UCSF_sig_white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92" y="728944"/>
            <a:ext cx="799867" cy="693456"/>
          </a:xfrm>
          <a:prstGeom prst="rect">
            <a:avLst/>
          </a:prstGeom>
        </p:spPr>
      </p:pic>
    </p:spTree>
    <p:extLst>
      <p:ext uri="{BB962C8B-B14F-4D97-AF65-F5344CB8AC3E}">
        <p14:creationId xmlns:p14="http://schemas.microsoft.com/office/powerpoint/2010/main" val="58676727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with Image3">
    <p:bg bwMode="ltGray">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6" name="Rectangle 5"/>
          <p:cNvSpPr/>
          <p:nvPr/>
        </p:nvSpPr>
        <p:spPr bwMode="invGray">
          <a:xfrm>
            <a:off x="287487" y="366714"/>
            <a:ext cx="6205388" cy="5153025"/>
          </a:xfrm>
          <a:prstGeom prst="rect">
            <a:avLst/>
          </a:prstGeom>
          <a:solidFill>
            <a:schemeClr val="accent5"/>
          </a:solidFill>
          <a:ln w="19050" algn="ctr">
            <a:noFill/>
            <a:miter lim="800000"/>
            <a:headEnd/>
            <a:tailEnd/>
          </a:ln>
        </p:spPr>
        <p:txBody>
          <a:bodyPr wrap="none" rtlCol="0" anchor="ctr"/>
          <a:lstStyle/>
          <a:p>
            <a:pPr lvl="0"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460085" y="2549180"/>
            <a:ext cx="6032790" cy="515526"/>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466178" y="2955527"/>
            <a:ext cx="6026698"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549786" y="4907754"/>
            <a:ext cx="1925338" cy="238607"/>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3" name="Text Placeholder 2"/>
          <p:cNvSpPr>
            <a:spLocks noGrp="1"/>
          </p:cNvSpPr>
          <p:nvPr>
            <p:ph type="body" sz="quarter" idx="10"/>
          </p:nvPr>
        </p:nvSpPr>
        <p:spPr>
          <a:xfrm>
            <a:off x="548179" y="4096967"/>
            <a:ext cx="5944696" cy="365125"/>
          </a:xfrm>
        </p:spPr>
        <p:txBody>
          <a:bodyPr vert="horz" wrap="square" lIns="0" tIns="0" rIns="0" bIns="0" rtlCol="0" anchor="t" anchorCtr="0"/>
          <a:lstStyle>
            <a:lvl1pPr marL="0" indent="0">
              <a:spcBef>
                <a:spcPts val="0"/>
              </a:spcBef>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Click to edit Master text styles</a:t>
            </a:r>
          </a:p>
        </p:txBody>
      </p:sp>
      <p:pic>
        <p:nvPicPr>
          <p:cNvPr id="10" name="Picture 9" descr="UCSF_sig_white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92" y="728944"/>
            <a:ext cx="799867" cy="693456"/>
          </a:xfrm>
          <a:prstGeom prst="rect">
            <a:avLst/>
          </a:prstGeom>
        </p:spPr>
      </p:pic>
    </p:spTree>
    <p:extLst>
      <p:ext uri="{BB962C8B-B14F-4D97-AF65-F5344CB8AC3E}">
        <p14:creationId xmlns:p14="http://schemas.microsoft.com/office/powerpoint/2010/main" val="259641654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1"/>
            <a:ext cx="8089900" cy="469359"/>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432941" y="1515610"/>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A84D874-B035-6942-99E6-8C0B7B790DBA}" type="datetimeFigureOut">
              <a:rPr lang="en-US" smtClean="0"/>
              <a:pPr/>
              <a:t>10/28/17</a:t>
            </a:fld>
            <a:endParaRPr lang="en-US"/>
          </a:p>
        </p:txBody>
      </p:sp>
      <p:sp>
        <p:nvSpPr>
          <p:cNvPr id="11"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endParaRPr lang="en-US"/>
          </a:p>
        </p:txBody>
      </p:sp>
      <p:sp>
        <p:nvSpPr>
          <p:cNvPr id="12"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B86BF2E2-F1F4-BC44-8493-F4A2737BA3DD}" type="slidenum">
              <a:rPr lang="en-US" smtClean="0"/>
              <a:pPr/>
              <a:t>‹#›</a:t>
            </a:fld>
            <a:endParaRPr lang="en-US"/>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9" name="Straight Connector 8"/>
          <p:cNvCxnSpPr/>
          <p:nvPr/>
        </p:nvCxnSpPr>
        <p:spPr>
          <a:xfrm>
            <a:off x="277813" y="6250080"/>
            <a:ext cx="859536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13" name="Freeform 77"/>
          <p:cNvSpPr>
            <a:spLocks/>
          </p:cNvSpPr>
          <p:nvPr/>
        </p:nvSpPr>
        <p:spPr bwMode="auto">
          <a:xfrm>
            <a:off x="8393113" y="6400800"/>
            <a:ext cx="481012"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31" r:id="rId26"/>
    <p:sldLayoutId id="2147483732" r:id="rId27"/>
  </p:sldLayoutIdLst>
  <p:transition>
    <p:fade/>
  </p:transition>
  <p:timing>
    <p:tnLst>
      <p:par>
        <p:cTn id="1" dur="indefinite" restart="never" nodeType="tmRoot"/>
      </p:par>
    </p:tnLst>
  </p:timing>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200"/>
        </a:spcBef>
        <a:buClr>
          <a:schemeClr val="accent1"/>
        </a:buClr>
        <a:buFont typeface="Wingdings" panose="05000000000000000000" pitchFamily="2" charset="2"/>
        <a:buChar char="§"/>
        <a:defRPr lang="en-US" sz="18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200"/>
        </a:spcBef>
        <a:buClr>
          <a:schemeClr val="accent1"/>
        </a:buClr>
        <a:buFont typeface="Wingdings" panose="05000000000000000000" pitchFamily="2" charset="2"/>
        <a:buChar char="§"/>
        <a:defRPr lang="en-US" sz="18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hyperlink" Target="https://www.cdc.gov/reproductivehealth/contraception/unintendedpregnancy/pdf/family-planning-methods-2014.pdf" TargetMode="External"/><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0.png"/><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hyperlink" Target="http://www.creightonmodel.com" TargetMode="External"/><Relationship Id="rId4" Type="http://schemas.openxmlformats.org/officeDocument/2006/relationships/hyperlink" Target="http://www.popepaulvi.com/about.php" TargetMode="External"/><Relationship Id="rId1" Type="http://schemas.openxmlformats.org/officeDocument/2006/relationships/slideLayout" Target="../slideLayouts/slideLayout2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image" Target="../media/image59.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4.xml"/><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6.xml"/><Relationship Id="rId3"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 Id="rId3"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4.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hyperlink" Target="http://www.factsaboutfertility.org" TargetMode="External"/><Relationship Id="rId1" Type="http://schemas.openxmlformats.org/officeDocument/2006/relationships/slideLayout" Target="../slideLayouts/slideLayout24.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3" Type="http://schemas.openxmlformats.org/officeDocument/2006/relationships/hyperlink" Target="http://www.nomasbebesmovie.com/" TargetMode="External"/><Relationship Id="rId4" Type="http://schemas.openxmlformats.org/officeDocument/2006/relationships/hyperlink" Target="https://www.amazon.com/Killing-Black-Body-Reproduction-Meaning/dp/0679758690" TargetMode="External"/><Relationship Id="rId5" Type="http://schemas.openxmlformats.org/officeDocument/2006/relationships/hyperlink" Target="http://www.huffingtonpost.com/entry/sterilization-united-states_us_568f35f2e4b0c8beacf68713" TargetMode="External"/><Relationship Id="rId6" Type="http://schemas.openxmlformats.org/officeDocument/2006/relationships/hyperlink" Target="http://cironline.org/reports/female-inmates-sterilized-california-prisons-without-approval-4917" TargetMode="External"/><Relationship Id="rId7" Type="http://schemas.openxmlformats.org/officeDocument/2006/relationships/hyperlink" Target="http://www.annualreviews.org/eprint/m9mbcNnQsNsP8vifExDe/full/10.1146/annurev-lawsocsci-102612-134037?utm_source=CRRJ+Account+-++Fall+2013&amp;utm_campaign=CRRJ+Account+-+Fall+2013&amp;utm_medium=archive" TargetMode="External"/><Relationship Id="rId8" Type="http://schemas.openxmlformats.org/officeDocument/2006/relationships/hyperlink" Target="https://www.google.com/url?sa=t&amp;rct=j&amp;q=&amp;esrc=s&amp;source=web&amp;cd=2&amp;cad=rja&amp;uact=8&amp;ved=0ahUKEwj_lcrRj5rOAhVYz2MKHWtbBVgQFggkMAE&amp;url=https://www.law.berkeley.edu/php-programs/courses/fileDL.php?fID=4051&amp;usg=AFQjCNHF8topEfdIVgi7LeGSB6EVv8J64A&amp;sig2=2Jf9SQk_oe8089N4CfOpXA&amp;bvm=bv.128617741,d.cGc" TargetMode="External"/><Relationship Id="rId9" Type="http://schemas.openxmlformats.org/officeDocument/2006/relationships/hyperlink" Target="http://www.lorettaross.com/Videos-Publications.html" TargetMode="External"/><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www.healthlaw.org/issues/reproductive-health/LARC-issue-brief#.V4G1L6673KJ"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www.popepaulvi.com/about.php" TargetMode="External"/><Relationship Id="rId3" Type="http://schemas.openxmlformats.org/officeDocument/2006/relationships/hyperlink" Target="http://www.huffingtonpost.com/entry/sterilization-united-states_us_568f35f2e4b0c8beacf68713"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www.usccb.org/issues-and-action/marriage-and-family/natural-family-planning/" TargetMode="External"/><Relationship Id="rId3" Type="http://schemas.openxmlformats.org/officeDocument/2006/relationships/hyperlink" Target="http://www.gfmer.ch/Endo/Lectures_11/Naturalc.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Fertility Awareness, Abstinence &amp; Withdrawal</a:t>
            </a:r>
            <a:endParaRPr lang="en-US" dirty="0"/>
          </a:p>
        </p:txBody>
      </p:sp>
      <p:sp>
        <p:nvSpPr>
          <p:cNvPr id="3" name="Text Placeholder 2"/>
          <p:cNvSpPr>
            <a:spLocks noGrp="1"/>
          </p:cNvSpPr>
          <p:nvPr>
            <p:ph type="body" idx="1"/>
          </p:nvPr>
        </p:nvSpPr>
        <p:spPr>
          <a:xfrm>
            <a:off x="574939" y="3612965"/>
            <a:ext cx="6570016" cy="507831"/>
          </a:xfrm>
        </p:spPr>
        <p:style>
          <a:lnRef idx="1">
            <a:schemeClr val="accent2"/>
          </a:lnRef>
          <a:fillRef idx="3">
            <a:schemeClr val="accent2"/>
          </a:fillRef>
          <a:effectRef idx="2">
            <a:schemeClr val="accent2"/>
          </a:effectRef>
          <a:fontRef idx="minor">
            <a:schemeClr val="lt1"/>
          </a:fontRef>
        </p:style>
        <p:txBody>
          <a:bodyPr/>
          <a:lstStyle/>
          <a:p>
            <a:r>
              <a:rPr lang="en-US" dirty="0" smtClean="0"/>
              <a:t>Introduction</a:t>
            </a:r>
            <a:endParaRPr lang="en-US" dirty="0"/>
          </a:p>
        </p:txBody>
      </p:sp>
      <p:sp>
        <p:nvSpPr>
          <p:cNvPr id="4" name="Text Placeholder 3"/>
          <p:cNvSpPr>
            <a:spLocks noGrp="1"/>
          </p:cNvSpPr>
          <p:nvPr>
            <p:ph type="body" sz="quarter" idx="10"/>
          </p:nvPr>
        </p:nvSpPr>
        <p:spPr/>
        <p:txBody>
          <a:bodyPr/>
          <a:lstStyle/>
          <a:p>
            <a:r>
              <a:rPr lang="en-US" smtClean="0"/>
              <a:t>Cynthia Belew, CNM, WHNP-BC</a:t>
            </a:r>
          </a:p>
          <a:p>
            <a:r>
              <a:rPr lang="en-US" smtClean="0"/>
              <a:t>Associate Clinical Professor</a:t>
            </a:r>
          </a:p>
          <a:p>
            <a:r>
              <a:rPr lang="en-US" smtClean="0"/>
              <a:t>UCSF School of Nursing</a:t>
            </a:r>
          </a:p>
          <a:p>
            <a:endParaRPr lang="en-US" smtClean="0"/>
          </a:p>
          <a:p>
            <a:r>
              <a:rPr lang="en-US" smtClean="0"/>
              <a:t>Elizabeth Donnelly, CNM, WHNP-BC </a:t>
            </a:r>
            <a:endParaRPr lang="en-US" dirty="0"/>
          </a:p>
        </p:txBody>
      </p:sp>
      <p:pic>
        <p:nvPicPr>
          <p:cNvPr id="6" name="Picture 5"/>
          <p:cNvPicPr>
            <a:picLocks noChangeAspect="1"/>
          </p:cNvPicPr>
          <p:nvPr/>
        </p:nvPicPr>
        <p:blipFill>
          <a:blip r:embed="rId3"/>
          <a:stretch>
            <a:fillRect/>
          </a:stretch>
        </p:blipFill>
        <p:spPr>
          <a:xfrm>
            <a:off x="1841500" y="619124"/>
            <a:ext cx="1771055" cy="1158875"/>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Pt Centered Care: Race &amp; SES Considerations</a:t>
            </a:r>
            <a:endParaRPr lang="en-US" dirty="0"/>
          </a:p>
        </p:txBody>
      </p:sp>
      <p:sp>
        <p:nvSpPr>
          <p:cNvPr id="3" name="Content Placeholder 2"/>
          <p:cNvSpPr>
            <a:spLocks noGrp="1"/>
          </p:cNvSpPr>
          <p:nvPr>
            <p:ph sz="quarter" idx="1"/>
          </p:nvPr>
        </p:nvSpPr>
        <p:spPr>
          <a:xfrm>
            <a:off x="301752" y="1040968"/>
            <a:ext cx="8503920" cy="4572000"/>
          </a:xfrm>
        </p:spPr>
        <p:txBody>
          <a:bodyPr/>
          <a:lstStyle/>
          <a:p>
            <a:r>
              <a:rPr lang="en-US" b="1" dirty="0" smtClean="0"/>
              <a:t>Latina and Black women report</a:t>
            </a:r>
          </a:p>
          <a:p>
            <a:pPr lvl="1"/>
            <a:r>
              <a:rPr lang="en-US" dirty="0" smtClean="0"/>
              <a:t>Higher rates of FAB method use than White women</a:t>
            </a:r>
            <a:r>
              <a:rPr lang="en-US" baseline="30000" dirty="0" smtClean="0"/>
              <a:t>1</a:t>
            </a:r>
          </a:p>
          <a:p>
            <a:pPr lvl="2"/>
            <a:r>
              <a:rPr lang="en-US" dirty="0" smtClean="0"/>
              <a:t>1%–4% of women use some form of FAB in a given year</a:t>
            </a:r>
          </a:p>
          <a:p>
            <a:pPr lvl="2"/>
            <a:r>
              <a:rPr lang="en-US" dirty="0" smtClean="0"/>
              <a:t>13-17% Hispanic women and 15% of black women report ever using FAB</a:t>
            </a:r>
          </a:p>
          <a:p>
            <a:pPr lvl="1"/>
            <a:r>
              <a:rPr lang="en-US" dirty="0" smtClean="0"/>
              <a:t>Higher level of interest in FAB methods</a:t>
            </a:r>
            <a:r>
              <a:rPr lang="en-US" baseline="30000" dirty="0" smtClean="0"/>
              <a:t>1,2</a:t>
            </a:r>
          </a:p>
          <a:p>
            <a:pPr lvl="1"/>
            <a:r>
              <a:rPr lang="en-US" dirty="0" smtClean="0"/>
              <a:t>Desire for more self-control over the method and methods that don’t change the menstrual cycles</a:t>
            </a:r>
            <a:r>
              <a:rPr lang="en-US" baseline="30000" dirty="0" smtClean="0"/>
              <a:t>3</a:t>
            </a:r>
          </a:p>
          <a:p>
            <a:r>
              <a:rPr lang="en-US" b="1" dirty="0"/>
              <a:t>Black and Latina women lack access to accurate information:</a:t>
            </a:r>
          </a:p>
          <a:p>
            <a:pPr lvl="1"/>
            <a:r>
              <a:rPr lang="en-US" dirty="0"/>
              <a:t>In-depth interviews of Latina and Black users of FAB methods (</a:t>
            </a:r>
            <a:r>
              <a:rPr lang="en-US" dirty="0" err="1"/>
              <a:t>n</a:t>
            </a:r>
            <a:r>
              <a:rPr lang="en-US" dirty="0"/>
              <a:t>=58):</a:t>
            </a:r>
            <a:r>
              <a:rPr lang="en-US" baseline="30000" dirty="0"/>
              <a:t>1</a:t>
            </a:r>
          </a:p>
          <a:p>
            <a:pPr lvl="2"/>
            <a:r>
              <a:rPr lang="en-US" dirty="0"/>
              <a:t>Almost all (92%) abstained intercourse during fertile window. </a:t>
            </a:r>
          </a:p>
          <a:p>
            <a:pPr lvl="2"/>
            <a:r>
              <a:rPr lang="en-US" dirty="0"/>
              <a:t>Only about half (58%) were able to correctly identify their fertile window. </a:t>
            </a:r>
          </a:p>
          <a:p>
            <a:pPr lvl="2"/>
            <a:r>
              <a:rPr lang="en-US" dirty="0"/>
              <a:t>“Our study finds that while women's behavior was there, the knowledge was often lacking for many to make their FAM use effective”</a:t>
            </a:r>
          </a:p>
          <a:p>
            <a:pPr lvl="1"/>
            <a:endParaRPr lang="en-US" baseline="30000" dirty="0" smtClean="0"/>
          </a:p>
          <a:p>
            <a:pPr lvl="1">
              <a:buNone/>
            </a:pPr>
            <a:endParaRPr lang="en-US" baseline="30000" dirty="0" smtClean="0"/>
          </a:p>
          <a:p>
            <a:endParaRPr lang="en-US" dirty="0" smtClean="0"/>
          </a:p>
          <a:p>
            <a:endParaRPr lang="en-US" dirty="0" smtClean="0"/>
          </a:p>
        </p:txBody>
      </p:sp>
      <p:sp>
        <p:nvSpPr>
          <p:cNvPr id="6" name="Rectangle 5"/>
          <p:cNvSpPr/>
          <p:nvPr/>
        </p:nvSpPr>
        <p:spPr>
          <a:xfrm>
            <a:off x="3211410" y="5872591"/>
            <a:ext cx="5577168" cy="646331"/>
          </a:xfrm>
          <a:prstGeom prst="rect">
            <a:avLst/>
          </a:prstGeom>
        </p:spPr>
        <p:txBody>
          <a:bodyPr wrap="none">
            <a:spAutoFit/>
          </a:bodyPr>
          <a:lstStyle/>
          <a:p>
            <a:pPr algn="r"/>
            <a:r>
              <a:rPr lang="en-US" dirty="0" smtClean="0"/>
              <a:t>Guzman et al, 2013: Jackson et al, 2016; Leonard et al, 2006 </a:t>
            </a:r>
          </a:p>
          <a:p>
            <a:pPr algn="r"/>
            <a:r>
              <a:rPr lang="en-US"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Pt. Centered Care: Feminist/DIY Gynecology </a:t>
            </a:r>
            <a:endParaRPr lang="en-US" dirty="0"/>
          </a:p>
        </p:txBody>
      </p:sp>
      <p:sp>
        <p:nvSpPr>
          <p:cNvPr id="6" name="Content Placeholder 5"/>
          <p:cNvSpPr>
            <a:spLocks noGrp="1"/>
          </p:cNvSpPr>
          <p:nvPr>
            <p:ph sz="quarter" idx="1"/>
          </p:nvPr>
        </p:nvSpPr>
        <p:spPr>
          <a:xfrm>
            <a:off x="301752" y="1260488"/>
            <a:ext cx="8503920" cy="4572000"/>
          </a:xfrm>
        </p:spPr>
        <p:txBody>
          <a:bodyPr/>
          <a:lstStyle/>
          <a:p>
            <a:r>
              <a:rPr lang="en-US" dirty="0" smtClean="0"/>
              <a:t>Values:  Self-resourcing, user-controlled, personal empowerment</a:t>
            </a:r>
          </a:p>
          <a:p>
            <a:pPr lvl="1"/>
            <a:r>
              <a:rPr lang="en-US" dirty="0" smtClean="0"/>
              <a:t>See examples:</a:t>
            </a:r>
          </a:p>
          <a:p>
            <a:pPr lvl="2"/>
            <a:r>
              <a:rPr lang="en-US" dirty="0" smtClean="0"/>
              <a:t>Hot Pantz</a:t>
            </a:r>
            <a:r>
              <a:rPr lang="en-US" baseline="30000" dirty="0" smtClean="0"/>
              <a:t>1</a:t>
            </a:r>
          </a:p>
          <a:p>
            <a:pPr lvl="2"/>
            <a:r>
              <a:rPr lang="en-US" dirty="0" err="1" smtClean="0"/>
              <a:t>Unreproductive</a:t>
            </a:r>
            <a:r>
              <a:rPr lang="en-US" dirty="0" smtClean="0"/>
              <a:t>: </a:t>
            </a:r>
            <a:r>
              <a:rPr lang="en-US" dirty="0" err="1" smtClean="0"/>
              <a:t>Zines</a:t>
            </a:r>
            <a:r>
              <a:rPr lang="en-US" dirty="0" smtClean="0"/>
              <a:t> on Herbal Abortion and Menstrual Extraction</a:t>
            </a:r>
            <a:r>
              <a:rPr lang="en-US" baseline="30000" dirty="0" smtClean="0"/>
              <a:t>2</a:t>
            </a:r>
          </a:p>
          <a:p>
            <a:pPr lvl="2"/>
            <a:r>
              <a:rPr lang="en-US" dirty="0" smtClean="0"/>
              <a:t>Mimi </a:t>
            </a:r>
            <a:r>
              <a:rPr lang="en-US" dirty="0" err="1" smtClean="0"/>
              <a:t>Zine</a:t>
            </a:r>
            <a:r>
              <a:rPr lang="en-US" dirty="0" smtClean="0"/>
              <a:t> </a:t>
            </a:r>
            <a:r>
              <a:rPr lang="en-US" dirty="0" err="1" smtClean="0"/>
              <a:t>Distro</a:t>
            </a:r>
            <a:r>
              <a:rPr lang="en-US" dirty="0" smtClean="0"/>
              <a:t>: Menstrual Health, Abortion Options, </a:t>
            </a:r>
            <a:r>
              <a:rPr lang="en-US" dirty="0" err="1" smtClean="0"/>
              <a:t>STI’s</a:t>
            </a:r>
            <a:r>
              <a:rPr lang="en-US" dirty="0" smtClean="0"/>
              <a:t> and General D.I.Y. Health/Self Care A-M</a:t>
            </a:r>
            <a:r>
              <a:rPr lang="en-US" baseline="30000" dirty="0" smtClean="0"/>
              <a:t>3</a:t>
            </a:r>
          </a:p>
          <a:p>
            <a:pPr lvl="2"/>
            <a:endParaRPr lang="en-US" dirty="0" smtClean="0"/>
          </a:p>
          <a:p>
            <a:pPr lvl="2"/>
            <a:r>
              <a:rPr lang="en-US" dirty="0" smtClean="0"/>
              <a:t>
</a:t>
            </a:r>
            <a:endParaRPr lang="en-US" dirty="0"/>
          </a:p>
        </p:txBody>
      </p:sp>
      <p:pic>
        <p:nvPicPr>
          <p:cNvPr id="10" name="Picture 9"/>
          <p:cNvPicPr>
            <a:picLocks noChangeAspect="1"/>
          </p:cNvPicPr>
          <p:nvPr/>
        </p:nvPicPr>
        <p:blipFill>
          <a:blip r:embed="rId3"/>
          <a:srcRect l="16048" t="35731" r="50850" b="11698"/>
          <a:stretch>
            <a:fillRect/>
          </a:stretch>
        </p:blipFill>
        <p:spPr>
          <a:xfrm>
            <a:off x="6405926" y="3273370"/>
            <a:ext cx="2157926" cy="2574798"/>
          </a:xfrm>
          <a:prstGeom prst="rect">
            <a:avLst/>
          </a:prstGeom>
        </p:spPr>
      </p:pic>
      <p:sp>
        <p:nvSpPr>
          <p:cNvPr id="7" name="Rectangle 6"/>
          <p:cNvSpPr/>
          <p:nvPr/>
        </p:nvSpPr>
        <p:spPr>
          <a:xfrm>
            <a:off x="4324958" y="5870836"/>
            <a:ext cx="4480714" cy="369332"/>
          </a:xfrm>
          <a:prstGeom prst="rect">
            <a:avLst/>
          </a:prstGeom>
        </p:spPr>
        <p:txBody>
          <a:bodyPr wrap="none">
            <a:spAutoFit/>
          </a:bodyPr>
          <a:lstStyle/>
          <a:p>
            <a:pPr algn="r"/>
            <a:r>
              <a:rPr lang="en-US" dirty="0" smtClean="0"/>
              <a:t>Slide adapted from presentation by Lucy </a:t>
            </a:r>
            <a:r>
              <a:rPr lang="en-US" dirty="0" err="1" smtClean="0"/>
              <a:t>Yanow</a:t>
            </a:r>
            <a:endParaRPr lang="en-US" dirty="0"/>
          </a:p>
        </p:txBody>
      </p:sp>
    </p:spTree>
    <p:extLst>
      <p:ext uri="{BB962C8B-B14F-4D97-AF65-F5344CB8AC3E}">
        <p14:creationId xmlns:p14="http://schemas.microsoft.com/office/powerpoint/2010/main" val="2555716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 Centered Care: Religion</a:t>
            </a:r>
            <a:endParaRPr lang="en-US" dirty="0"/>
          </a:p>
        </p:txBody>
      </p:sp>
      <p:sp>
        <p:nvSpPr>
          <p:cNvPr id="3" name="Content Placeholder 2"/>
          <p:cNvSpPr>
            <a:spLocks noGrp="1"/>
          </p:cNvSpPr>
          <p:nvPr>
            <p:ph sz="quarter" idx="1"/>
          </p:nvPr>
        </p:nvSpPr>
        <p:spPr>
          <a:xfrm>
            <a:off x="301752" y="1403152"/>
            <a:ext cx="8503920" cy="4572000"/>
          </a:xfrm>
        </p:spPr>
        <p:txBody>
          <a:bodyPr/>
          <a:lstStyle/>
          <a:p>
            <a:r>
              <a:rPr lang="en-US" dirty="0"/>
              <a:t>Roman Catholics</a:t>
            </a:r>
          </a:p>
          <a:p>
            <a:r>
              <a:rPr lang="en-US" dirty="0"/>
              <a:t>Orthodox </a:t>
            </a:r>
            <a:r>
              <a:rPr lang="en-US" dirty="0" smtClean="0"/>
              <a:t>Jews</a:t>
            </a:r>
          </a:p>
          <a:p>
            <a:r>
              <a:rPr lang="en-US" dirty="0" smtClean="0"/>
              <a:t>Conservative Protestants </a:t>
            </a:r>
          </a:p>
        </p:txBody>
      </p:sp>
      <p:sp>
        <p:nvSpPr>
          <p:cNvPr id="7" name="TextBox 6"/>
          <p:cNvSpPr txBox="1"/>
          <p:nvPr/>
        </p:nvSpPr>
        <p:spPr bwMode="auto">
          <a:xfrm>
            <a:off x="349378" y="5620175"/>
            <a:ext cx="8503920" cy="615553"/>
          </a:xfrm>
          <a:prstGeom prst="rect">
            <a:avLst/>
          </a:prstGeom>
          <a:noFill/>
          <a:ln w="19050" algn="ctr">
            <a:noFill/>
            <a:miter lim="800000"/>
            <a:headEnd/>
            <a:tailEnd/>
          </a:ln>
        </p:spPr>
        <p:txBody>
          <a:bodyPr wrap="square" lIns="0" tIns="0" rIns="0" bIns="0" rtlCol="0">
            <a:spAutoFit/>
          </a:bodyPr>
          <a:lstStyle/>
          <a:p>
            <a:pPr algn="r"/>
            <a:r>
              <a:rPr lang="en-US" sz="2000" dirty="0" smtClean="0"/>
              <a:t>Barrett et al, 2014; </a:t>
            </a:r>
            <a:r>
              <a:rPr lang="en-US" sz="2000" dirty="0" err="1" smtClean="0"/>
              <a:t>Haimov</a:t>
            </a:r>
            <a:r>
              <a:rPr lang="en-US" sz="2000" dirty="0" smtClean="0"/>
              <a:t> et al, 2007; Kellogg </a:t>
            </a:r>
            <a:r>
              <a:rPr lang="en-US" sz="2000" dirty="0" err="1" smtClean="0"/>
              <a:t>Spadt</a:t>
            </a:r>
            <a:r>
              <a:rPr lang="en-US" sz="2000" dirty="0" smtClean="0"/>
              <a:t> et al, 2014, </a:t>
            </a:r>
            <a:r>
              <a:rPr lang="en-US" sz="2000" dirty="0" err="1" smtClean="0"/>
              <a:t>Shahawy</a:t>
            </a:r>
            <a:r>
              <a:rPr lang="en-US" sz="2000" dirty="0" smtClean="0"/>
              <a:t> et al, 2015; United States Conference of Catholic Bishops</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Techniques &amp; Theories to Support Pt. Centered Care.</a:t>
            </a:r>
            <a:endParaRPr lang="en-US" dirty="0"/>
          </a:p>
        </p:txBody>
      </p:sp>
      <p:sp>
        <p:nvSpPr>
          <p:cNvPr id="3" name="Content Placeholder 2"/>
          <p:cNvSpPr>
            <a:spLocks noGrp="1"/>
          </p:cNvSpPr>
          <p:nvPr>
            <p:ph sz="quarter" idx="1"/>
          </p:nvPr>
        </p:nvSpPr>
        <p:spPr/>
        <p:txBody>
          <a:bodyPr/>
          <a:lstStyle/>
          <a:p>
            <a:r>
              <a:rPr lang="en-US" dirty="0"/>
              <a:t>Practice Shared Decision </a:t>
            </a:r>
            <a:r>
              <a:rPr lang="en-US" dirty="0" smtClean="0"/>
              <a:t>Making</a:t>
            </a:r>
            <a:r>
              <a:rPr lang="en-US" baseline="30000" dirty="0" smtClean="0"/>
              <a:t>1</a:t>
            </a:r>
          </a:p>
          <a:p>
            <a:pPr lvl="1"/>
            <a:r>
              <a:rPr lang="en-US" dirty="0"/>
              <a:t>Effectiveness is only one of many considerations when choosing BCM</a:t>
            </a:r>
            <a:r>
              <a:rPr lang="en-US" dirty="0" smtClean="0"/>
              <a:t>.</a:t>
            </a:r>
            <a:r>
              <a:rPr lang="en-US" baseline="30000" dirty="0" smtClean="0"/>
              <a:t>2</a:t>
            </a:r>
            <a:r>
              <a:rPr lang="en-US" dirty="0" smtClean="0"/>
              <a:t> </a:t>
            </a:r>
            <a:endParaRPr lang="en-US" dirty="0"/>
          </a:p>
          <a:p>
            <a:r>
              <a:rPr lang="en-US" dirty="0" smtClean="0"/>
              <a:t>Be aware of and avoid “statistical discrimination”</a:t>
            </a:r>
            <a:r>
              <a:rPr lang="en-US" baseline="30000" dirty="0" smtClean="0"/>
              <a:t> 3</a:t>
            </a:r>
            <a:endParaRPr lang="en-US" dirty="0" smtClean="0"/>
          </a:p>
          <a:p>
            <a:pPr lvl="1"/>
            <a:r>
              <a:rPr lang="en-US" dirty="0" smtClean="0"/>
              <a:t>“applying statistics … regarding specific subpopulations to an individual patient from that subgroup”</a:t>
            </a:r>
            <a:endParaRPr lang="en-US" baseline="30000" dirty="0" smtClean="0"/>
          </a:p>
          <a:p>
            <a:r>
              <a:rPr lang="en-US" dirty="0" smtClean="0"/>
              <a:t>Improve your Structural competency</a:t>
            </a:r>
            <a:r>
              <a:rPr lang="en-US" baseline="30000" dirty="0" smtClean="0"/>
              <a:t>4</a:t>
            </a:r>
            <a:endParaRPr lang="en-US" dirty="0" smtClean="0"/>
          </a:p>
          <a:p>
            <a:pPr lvl="1"/>
            <a:r>
              <a:rPr lang="en-US" dirty="0" smtClean="0"/>
              <a:t>The trained ability to understand how symptoms, attitudes, or diseases represent downstream implications of a wide variety of upstream structural systems.</a:t>
            </a:r>
            <a:endParaRPr lang="en-US" baseline="30000" dirty="0" smtClean="0"/>
          </a:p>
          <a:p>
            <a:endParaRPr lang="en-US" dirty="0" smtClean="0"/>
          </a:p>
          <a:p>
            <a:pPr lvl="1">
              <a:buNone/>
            </a:pPr>
            <a:endParaRPr lang="en-US" dirty="0" smtClean="0"/>
          </a:p>
          <a:p>
            <a:endParaRPr lang="en-US" dirty="0" smtClean="0"/>
          </a:p>
          <a:p>
            <a:endParaRPr lang="en-US" dirty="0" smtClean="0"/>
          </a:p>
          <a:p>
            <a:endParaRPr lang="en-US" dirty="0"/>
          </a:p>
        </p:txBody>
      </p:sp>
      <p:sp>
        <p:nvSpPr>
          <p:cNvPr id="5" name="Rectangle 4"/>
          <p:cNvSpPr/>
          <p:nvPr/>
        </p:nvSpPr>
        <p:spPr>
          <a:xfrm>
            <a:off x="1598394" y="5856716"/>
            <a:ext cx="7299783" cy="369332"/>
          </a:xfrm>
          <a:prstGeom prst="rect">
            <a:avLst/>
          </a:prstGeom>
        </p:spPr>
        <p:txBody>
          <a:bodyPr wrap="none">
            <a:spAutoFit/>
          </a:bodyPr>
          <a:lstStyle/>
          <a:p>
            <a:pPr algn="r"/>
            <a:r>
              <a:rPr lang="en-US" dirty="0" err="1" smtClean="0"/>
              <a:t>Delendorf</a:t>
            </a:r>
            <a:r>
              <a:rPr lang="en-US" dirty="0" smtClean="0"/>
              <a:t> et al, 2016;  Gomez et al, 2014; Jackson et al, 2016; </a:t>
            </a:r>
            <a:r>
              <a:rPr lang="en-US" dirty="0" err="1" smtClean="0"/>
              <a:t>Metzl</a:t>
            </a:r>
            <a:r>
              <a:rPr lang="en-US" dirty="0" smtClean="0"/>
              <a:t> et al, 2014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8A3AC"/>
                </a:solidFill>
              </a:rPr>
              <a:t>Shared Decision Making </a:t>
            </a:r>
            <a:endParaRPr lang="en-US" dirty="0">
              <a:solidFill>
                <a:srgbClr val="18A3AC"/>
              </a:solidFill>
            </a:endParaRPr>
          </a:p>
        </p:txBody>
      </p:sp>
      <p:sp>
        <p:nvSpPr>
          <p:cNvPr id="3" name="Content Placeholder 2"/>
          <p:cNvSpPr>
            <a:spLocks noGrp="1"/>
          </p:cNvSpPr>
          <p:nvPr>
            <p:ph type="body" idx="10"/>
          </p:nvPr>
        </p:nvSpPr>
        <p:spPr/>
        <p:txBody>
          <a:bodyPr/>
          <a:lstStyle/>
          <a:p>
            <a:r>
              <a:rPr lang="en-US" dirty="0" smtClean="0"/>
              <a:t>“A collaborative process that allows patients and their providers to make health care decisions together, taking into account the best scientific evidence available, as well as the patient’s values and preferences….This process provides patients with the support they need to make the best individualized care decisions.” – Informed Medical Decisions Foundation</a:t>
            </a:r>
            <a:r>
              <a:rPr lang="en-US" baseline="30000" dirty="0" smtClean="0"/>
              <a:t>1</a:t>
            </a:r>
          </a:p>
          <a:p>
            <a:r>
              <a:rPr lang="en-US" dirty="0" smtClean="0"/>
              <a:t>“All reproductive decision-making takes place within the power dynamics and social structures of patient’s lives, including the history of reproductive coercion, forced sterilization and bias between pts and providers. Using a SDM model…is a step toward addressing that social context.”</a:t>
            </a:r>
            <a:r>
              <a:rPr lang="en-US" baseline="30000" dirty="0" smtClean="0"/>
              <a:t>2</a:t>
            </a:r>
          </a:p>
          <a:p>
            <a:endParaRPr lang="en-US" dirty="0" smtClean="0"/>
          </a:p>
          <a:p>
            <a:pPr lvl="1"/>
            <a:endParaRPr lang="en-US" dirty="0" smtClean="0"/>
          </a:p>
        </p:txBody>
      </p:sp>
      <p:pic>
        <p:nvPicPr>
          <p:cNvPr id="4" name="Picture 3"/>
          <p:cNvPicPr>
            <a:picLocks noChangeAspect="1"/>
          </p:cNvPicPr>
          <p:nvPr/>
        </p:nvPicPr>
        <p:blipFill>
          <a:blip r:embed="rId3"/>
          <a:stretch>
            <a:fillRect/>
          </a:stretch>
        </p:blipFill>
        <p:spPr>
          <a:xfrm>
            <a:off x="301752" y="3810000"/>
            <a:ext cx="3644900" cy="2042746"/>
          </a:xfrm>
          <a:prstGeom prst="rect">
            <a:avLst/>
          </a:prstGeom>
        </p:spPr>
      </p:pic>
      <p:pic>
        <p:nvPicPr>
          <p:cNvPr id="6" name="Picture 5" descr="Screen shot 2016-07-11 at 7.49.42 PM.png"/>
          <p:cNvPicPr>
            <a:picLocks noChangeAspect="1"/>
          </p:cNvPicPr>
          <p:nvPr/>
        </p:nvPicPr>
        <p:blipFill>
          <a:blip r:embed="rId4"/>
          <a:stretch>
            <a:fillRect/>
          </a:stretch>
        </p:blipFill>
        <p:spPr>
          <a:xfrm>
            <a:off x="5038499" y="3782013"/>
            <a:ext cx="3803338" cy="2054859"/>
          </a:xfrm>
          <a:prstGeom prst="rect">
            <a:avLst/>
          </a:prstGeom>
        </p:spPr>
      </p:pic>
      <p:sp>
        <p:nvSpPr>
          <p:cNvPr id="5" name="TextBox 4"/>
          <p:cNvSpPr txBox="1"/>
          <p:nvPr/>
        </p:nvSpPr>
        <p:spPr bwMode="auto">
          <a:xfrm>
            <a:off x="190500" y="6166391"/>
            <a:ext cx="8810625" cy="307777"/>
          </a:xfrm>
          <a:prstGeom prst="rect">
            <a:avLst/>
          </a:prstGeom>
          <a:noFill/>
          <a:ln w="19050" algn="ctr">
            <a:noFill/>
            <a:miter lim="800000"/>
            <a:headEnd/>
            <a:tailEnd/>
          </a:ln>
        </p:spPr>
        <p:txBody>
          <a:bodyPr wrap="square" lIns="0" tIns="0" rIns="0" bIns="0" rtlCol="0">
            <a:spAutoFit/>
          </a:bodyPr>
          <a:lstStyle/>
          <a:p>
            <a:endParaRPr lang="en-US" sz="2000" dirty="0" err="1" smtClean="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Fertility Awareness, Abstinence &amp; Withdrawal</a:t>
            </a:r>
            <a:endParaRPr lang="en-US" dirty="0"/>
          </a:p>
        </p:txBody>
      </p:sp>
      <p:sp>
        <p:nvSpPr>
          <p:cNvPr id="3" name="Text Placeholder 2"/>
          <p:cNvSpPr>
            <a:spLocks noGrp="1"/>
          </p:cNvSpPr>
          <p:nvPr>
            <p:ph type="body" idx="1"/>
          </p:nvPr>
        </p:nvSpPr>
        <p:spPr>
          <a:xfrm>
            <a:off x="463814" y="3563390"/>
            <a:ext cx="5422636" cy="507831"/>
          </a:xfrm>
          <a:solidFill>
            <a:schemeClr val="accent2"/>
          </a:solidFill>
        </p:spPr>
        <p:txBody>
          <a:bodyPr/>
          <a:lstStyle/>
          <a:p>
            <a:r>
              <a:rPr lang="en-US" dirty="0" smtClean="0"/>
              <a:t>FAB Methods</a:t>
            </a:r>
            <a:endParaRPr lang="en-US" dirty="0"/>
          </a:p>
        </p:txBody>
      </p:sp>
      <p:sp>
        <p:nvSpPr>
          <p:cNvPr id="4" name="Text Placeholder 3"/>
          <p:cNvSpPr>
            <a:spLocks noGrp="1"/>
          </p:cNvSpPr>
          <p:nvPr>
            <p:ph type="body" sz="quarter" idx="10"/>
          </p:nvPr>
        </p:nvSpPr>
        <p:spPr/>
        <p:txBody>
          <a:bodyPr/>
          <a:lstStyle/>
          <a:p>
            <a:r>
              <a:rPr lang="en-US" smtClean="0"/>
              <a:t>Cynthia Belew, CNM, WHNP-BC</a:t>
            </a:r>
          </a:p>
          <a:p>
            <a:r>
              <a:rPr lang="en-US" smtClean="0"/>
              <a:t>Associate Clinical Professor</a:t>
            </a:r>
          </a:p>
          <a:p>
            <a:r>
              <a:rPr lang="en-US" smtClean="0"/>
              <a:t>UCSF School of Nursing</a:t>
            </a:r>
          </a:p>
          <a:p>
            <a:endParaRPr lang="en-US" smtClean="0"/>
          </a:p>
          <a:p>
            <a:r>
              <a:rPr lang="en-US" smtClean="0"/>
              <a:t>Elizabeth Donnelly, CNM, WHNP-BC </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376" y="371829"/>
            <a:ext cx="1496928" cy="131092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6592019" y="2091119"/>
            <a:ext cx="2121284" cy="1782381"/>
          </a:xfrm>
          <a:prstGeom prst="rect">
            <a:avLst/>
          </a:prstGeom>
        </p:spPr>
      </p:pic>
      <p:pic>
        <p:nvPicPr>
          <p:cNvPr id="7" name="Picture 6"/>
          <p:cNvPicPr>
            <a:picLocks noChangeAspect="1"/>
          </p:cNvPicPr>
          <p:nvPr/>
        </p:nvPicPr>
        <p:blipFill>
          <a:blip r:embed="rId5"/>
          <a:stretch>
            <a:fillRect/>
          </a:stretch>
        </p:blipFill>
        <p:spPr>
          <a:xfrm>
            <a:off x="5886450" y="4394200"/>
            <a:ext cx="2882900" cy="2120900"/>
          </a:xfrm>
          <a:prstGeom prst="rect">
            <a:avLst/>
          </a:prstGeom>
        </p:spPr>
      </p:pic>
      <p:pic>
        <p:nvPicPr>
          <p:cNvPr id="8" name="Picture 7"/>
          <p:cNvPicPr>
            <a:picLocks noChangeAspect="1"/>
          </p:cNvPicPr>
          <p:nvPr/>
        </p:nvPicPr>
        <p:blipFill>
          <a:blip r:embed="rId6"/>
          <a:stretch>
            <a:fillRect/>
          </a:stretch>
        </p:blipFill>
        <p:spPr>
          <a:xfrm>
            <a:off x="1714500" y="507815"/>
            <a:ext cx="1905000" cy="1174936"/>
          </a:xfrm>
          <a:prstGeom prst="rect">
            <a:avLst/>
          </a:prstGeom>
        </p:spPr>
      </p:pic>
    </p:spTree>
    <p:extLst>
      <p:ext uri="{BB962C8B-B14F-4D97-AF65-F5344CB8AC3E}">
        <p14:creationId xmlns:p14="http://schemas.microsoft.com/office/powerpoint/2010/main" val="155480023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a:xfrm>
            <a:off x="571501" y="2743200"/>
            <a:ext cx="7923212" cy="3432175"/>
          </a:xfrm>
        </p:spPr>
        <p:txBody>
          <a:bodyPr>
            <a:noAutofit/>
          </a:bodyPr>
          <a:lstStyle/>
          <a:p>
            <a:r>
              <a:rPr lang="en-US" sz="2000" dirty="0" smtClean="0"/>
              <a:t>FAB Methods Introduction</a:t>
            </a:r>
          </a:p>
          <a:p>
            <a:endParaRPr lang="en-US" sz="2000" dirty="0" smtClean="0"/>
          </a:p>
          <a:p>
            <a:endParaRPr lang="en-US" sz="2000" dirty="0" smtClean="0">
              <a:solidFill>
                <a:srgbClr val="178CCB">
                  <a:alpha val="0"/>
                </a:srgbClr>
              </a:solidFill>
            </a:endParaRPr>
          </a:p>
          <a:p>
            <a:pPr lvl="1" algn="ctr"/>
            <a:r>
              <a:rPr lang="en-US" sz="2400" dirty="0" smtClean="0">
                <a:solidFill>
                  <a:schemeClr val="bg2"/>
                </a:solidFill>
              </a:rPr>
              <a:t>Terminology </a:t>
            </a:r>
          </a:p>
          <a:p>
            <a:pPr lvl="1" algn="ctr"/>
            <a:r>
              <a:rPr lang="en-US" sz="2400" dirty="0" smtClean="0">
                <a:solidFill>
                  <a:schemeClr val="bg2"/>
                </a:solidFill>
              </a:rPr>
              <a:t>Efficacy</a:t>
            </a:r>
          </a:p>
          <a:p>
            <a:endParaRPr lang="en-US" sz="2000" dirty="0"/>
          </a:p>
        </p:txBody>
      </p:sp>
    </p:spTree>
    <p:extLst>
      <p:ext uri="{BB962C8B-B14F-4D97-AF65-F5344CB8AC3E}">
        <p14:creationId xmlns:p14="http://schemas.microsoft.com/office/powerpoint/2010/main" val="408034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 Methods Terminology</a:t>
            </a:r>
            <a:endParaRPr lang="en-US" dirty="0"/>
          </a:p>
        </p:txBody>
      </p:sp>
      <p:sp>
        <p:nvSpPr>
          <p:cNvPr id="3" name="Content Placeholder 2"/>
          <p:cNvSpPr>
            <a:spLocks noGrp="1"/>
          </p:cNvSpPr>
          <p:nvPr>
            <p:ph sz="quarter" idx="1"/>
          </p:nvPr>
        </p:nvSpPr>
        <p:spPr/>
        <p:txBody>
          <a:bodyPr/>
          <a:lstStyle/>
          <a:p>
            <a:r>
              <a:rPr lang="en-US" sz="2000" b="1" dirty="0"/>
              <a:t>NFP (Natural Family Planning</a:t>
            </a:r>
            <a:r>
              <a:rPr lang="en-US" sz="2000" dirty="0"/>
              <a:t>) </a:t>
            </a:r>
          </a:p>
          <a:p>
            <a:pPr lvl="1"/>
            <a:r>
              <a:rPr lang="en-US" sz="2000" dirty="0"/>
              <a:t>Avoiding intercourse during the fertile time</a:t>
            </a:r>
          </a:p>
          <a:p>
            <a:r>
              <a:rPr lang="en-US" sz="2000" b="1" dirty="0"/>
              <a:t>FAB (Fertility Awareness Based)</a:t>
            </a:r>
          </a:p>
          <a:p>
            <a:pPr lvl="1"/>
            <a:r>
              <a:rPr lang="en-US" sz="2000" dirty="0"/>
              <a:t>Avoiding intercourse </a:t>
            </a:r>
            <a:r>
              <a:rPr lang="en-US" sz="2000" b="1" dirty="0"/>
              <a:t>OR </a:t>
            </a:r>
            <a:r>
              <a:rPr lang="en-US" sz="2000" dirty="0"/>
              <a:t>Using barrier methods during the fertile </a:t>
            </a:r>
            <a:r>
              <a:rPr lang="en-US" sz="2000" dirty="0" smtClean="0"/>
              <a:t>time</a:t>
            </a:r>
          </a:p>
          <a:p>
            <a:pPr lvl="1">
              <a:buNone/>
            </a:pPr>
            <a:endParaRPr lang="en-US" sz="2000" b="1" dirty="0" smtClean="0"/>
          </a:p>
          <a:p>
            <a:pPr lvl="1">
              <a:buNone/>
            </a:pPr>
            <a:endParaRPr lang="en-US" sz="2000" dirty="0" smtClean="0"/>
          </a:p>
          <a:p>
            <a:pPr>
              <a:buNone/>
            </a:pPr>
            <a:endParaRPr lang="en-US" sz="2000" dirty="0" smtClean="0"/>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319166"/>
            <a:ext cx="8089900" cy="469359"/>
          </a:xfrm>
        </p:spPr>
        <p:txBody>
          <a:bodyPr/>
          <a:lstStyle/>
          <a:p>
            <a:r>
              <a:rPr lang="en-US" dirty="0" smtClean="0"/>
              <a:t>Why teach FAB Methods?</a:t>
            </a:r>
            <a:endParaRPr lang="en-US" dirty="0"/>
          </a:p>
        </p:txBody>
      </p:sp>
      <p:sp>
        <p:nvSpPr>
          <p:cNvPr id="3" name="Content Placeholder 2"/>
          <p:cNvSpPr>
            <a:spLocks noGrp="1"/>
          </p:cNvSpPr>
          <p:nvPr>
            <p:ph sz="quarter" idx="1"/>
          </p:nvPr>
        </p:nvSpPr>
        <p:spPr>
          <a:xfrm>
            <a:off x="301752" y="960838"/>
            <a:ext cx="8503920" cy="4572000"/>
          </a:xfrm>
        </p:spPr>
        <p:txBody>
          <a:bodyPr/>
          <a:lstStyle/>
          <a:p>
            <a:r>
              <a:rPr lang="en-US" b="1" dirty="0" smtClean="0"/>
              <a:t>Basic reproductive literacy and life skill: </a:t>
            </a:r>
            <a:r>
              <a:rPr lang="en-US" dirty="0" smtClean="0"/>
              <a:t>Supports individuals to prevent or plan a pregnancy</a:t>
            </a:r>
          </a:p>
          <a:p>
            <a:r>
              <a:rPr lang="en-US" b="1" dirty="0" smtClean="0"/>
              <a:t>People are interested: </a:t>
            </a:r>
          </a:p>
          <a:p>
            <a:pPr lvl="1"/>
            <a:r>
              <a:rPr lang="en-US" dirty="0" smtClean="0"/>
              <a:t>1 in 5 women expressed interest in using FAB</a:t>
            </a:r>
            <a:r>
              <a:rPr lang="en-US" baseline="30000" dirty="0" smtClean="0"/>
              <a:t>1</a:t>
            </a:r>
            <a:r>
              <a:rPr lang="en-US" dirty="0" smtClean="0"/>
              <a:t> and interest is as high as 60% in some populations</a:t>
            </a:r>
            <a:r>
              <a:rPr lang="en-US" baseline="30000" dirty="0" smtClean="0"/>
              <a:t>2</a:t>
            </a:r>
            <a:r>
              <a:rPr lang="en-US" dirty="0" smtClean="0"/>
              <a:t>.</a:t>
            </a:r>
          </a:p>
          <a:p>
            <a:r>
              <a:rPr lang="en-US" b="1" dirty="0" smtClean="0"/>
              <a:t>People commonly attempt to avoid the fertile phase to avoid pregnancy but have incomplete knowledge:</a:t>
            </a:r>
          </a:p>
          <a:p>
            <a:pPr lvl="1"/>
            <a:r>
              <a:rPr lang="en-US" dirty="0" smtClean="0"/>
              <a:t>7800 women with unintended pregnancy were asked why they didn’t use birth control</a:t>
            </a:r>
            <a:r>
              <a:rPr lang="en-US" baseline="30000" dirty="0" smtClean="0"/>
              <a:t>3</a:t>
            </a:r>
          </a:p>
          <a:p>
            <a:pPr lvl="2"/>
            <a:r>
              <a:rPr lang="en-US" dirty="0" smtClean="0"/>
              <a:t>12-33% felt they could not get pregnant at the time of the cycle that they had sex and conceived</a:t>
            </a:r>
          </a:p>
          <a:p>
            <a:pPr lvl="2"/>
            <a:r>
              <a:rPr lang="en-US" dirty="0" smtClean="0"/>
              <a:t>20% thought that they couldn’t get pregnant </a:t>
            </a:r>
            <a:r>
              <a:rPr lang="en-US" dirty="0" err="1" smtClean="0"/>
              <a:t>b/c</a:t>
            </a:r>
            <a:r>
              <a:rPr lang="en-US" dirty="0" smtClean="0"/>
              <a:t> unprotected intercourse had not resulted in pregnancy in the past.</a:t>
            </a:r>
          </a:p>
          <a:p>
            <a:pPr marL="0" indent="0">
              <a:buNone/>
            </a:pPr>
            <a:endParaRPr lang="en-US" dirty="0" smtClean="0"/>
          </a:p>
        </p:txBody>
      </p:sp>
      <p:sp>
        <p:nvSpPr>
          <p:cNvPr id="4" name="TextBox 3"/>
          <p:cNvSpPr txBox="1"/>
          <p:nvPr/>
        </p:nvSpPr>
        <p:spPr>
          <a:xfrm>
            <a:off x="414020" y="5905500"/>
            <a:ext cx="8543485" cy="369332"/>
          </a:xfrm>
          <a:prstGeom prst="rect">
            <a:avLst/>
          </a:prstGeom>
          <a:noFill/>
        </p:spPr>
        <p:txBody>
          <a:bodyPr wrap="square" rtlCol="0">
            <a:spAutoFit/>
          </a:bodyPr>
          <a:lstStyle/>
          <a:p>
            <a:pPr algn="r"/>
            <a:r>
              <a:rPr lang="en-US" dirty="0" smtClean="0"/>
              <a:t>Stanford</a:t>
            </a:r>
            <a:r>
              <a:rPr lang="en-US" dirty="0"/>
              <a:t> </a:t>
            </a:r>
            <a:r>
              <a:rPr lang="en-US" dirty="0" smtClean="0"/>
              <a:t>et al1998; Leonard et al, 2006; </a:t>
            </a:r>
            <a:r>
              <a:rPr lang="en-US" dirty="0" err="1"/>
              <a:t>Nettleman</a:t>
            </a:r>
            <a:r>
              <a:rPr lang="en-US" dirty="0"/>
              <a:t>, </a:t>
            </a:r>
            <a:r>
              <a:rPr lang="en-US" dirty="0" smtClean="0"/>
              <a:t>2007, Biggs  et al 2012</a:t>
            </a:r>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t="5014" r="46971" b="4743"/>
          <a:stretch>
            <a:fillRect/>
          </a:stretch>
        </p:blipFill>
        <p:spPr>
          <a:xfrm>
            <a:off x="204502" y="1158875"/>
            <a:ext cx="5827998" cy="4286250"/>
          </a:xfrm>
          <a:prstGeom prst="rect">
            <a:avLst/>
          </a:prstGeom>
        </p:spPr>
      </p:pic>
      <p:sp>
        <p:nvSpPr>
          <p:cNvPr id="2" name="Title 1"/>
          <p:cNvSpPr>
            <a:spLocks noGrp="1"/>
          </p:cNvSpPr>
          <p:nvPr>
            <p:ph type="title"/>
          </p:nvPr>
        </p:nvSpPr>
        <p:spPr/>
        <p:txBody>
          <a:bodyPr/>
          <a:lstStyle/>
          <a:p>
            <a:r>
              <a:rPr lang="en-US" dirty="0" smtClean="0"/>
              <a:t>FAB Methods are Effective</a:t>
            </a:r>
            <a:endParaRPr lang="en-US" dirty="0"/>
          </a:p>
        </p:txBody>
      </p:sp>
      <p:sp>
        <p:nvSpPr>
          <p:cNvPr id="4" name="Content Placeholder 3"/>
          <p:cNvSpPr>
            <a:spLocks noGrp="1"/>
          </p:cNvSpPr>
          <p:nvPr>
            <p:ph sz="quarter" idx="1"/>
          </p:nvPr>
        </p:nvSpPr>
        <p:spPr>
          <a:xfrm>
            <a:off x="6429374" y="1095367"/>
            <a:ext cx="2714625" cy="4749681"/>
          </a:xfrm>
        </p:spPr>
        <p:txBody>
          <a:bodyPr/>
          <a:lstStyle/>
          <a:p>
            <a:pPr>
              <a:buNone/>
            </a:pPr>
            <a:r>
              <a:rPr lang="en-US" b="1" dirty="0" smtClean="0"/>
              <a:t>Compare to:</a:t>
            </a:r>
            <a:r>
              <a:rPr lang="en-US" b="1" baseline="30000" dirty="0" smtClean="0"/>
              <a:t>2</a:t>
            </a:r>
            <a:r>
              <a:rPr lang="en-US" b="1" dirty="0" smtClean="0"/>
              <a:t>  </a:t>
            </a:r>
          </a:p>
          <a:p>
            <a:r>
              <a:rPr lang="en-US" dirty="0" smtClean="0"/>
              <a:t>Condoms</a:t>
            </a:r>
          </a:p>
          <a:p>
            <a:pPr lvl="1"/>
            <a:r>
              <a:rPr lang="en-US" dirty="0" smtClean="0"/>
              <a:t>2% perfect use</a:t>
            </a:r>
          </a:p>
          <a:p>
            <a:pPr lvl="1"/>
            <a:r>
              <a:rPr lang="en-US" dirty="0" smtClean="0"/>
              <a:t>18% typical use</a:t>
            </a:r>
          </a:p>
          <a:p>
            <a:r>
              <a:rPr lang="en-US" dirty="0" smtClean="0"/>
              <a:t>Pill</a:t>
            </a:r>
          </a:p>
          <a:p>
            <a:pPr lvl="1"/>
            <a:r>
              <a:rPr lang="en-US" dirty="0" smtClean="0"/>
              <a:t>3% perfect use </a:t>
            </a:r>
          </a:p>
          <a:p>
            <a:pPr lvl="1"/>
            <a:r>
              <a:rPr lang="en-US" dirty="0" smtClean="0"/>
              <a:t>9% typical use</a:t>
            </a:r>
          </a:p>
          <a:p>
            <a:r>
              <a:rPr lang="en-US" dirty="0" err="1" smtClean="0"/>
              <a:t>Paraguard</a:t>
            </a:r>
            <a:r>
              <a:rPr lang="en-US" dirty="0" smtClean="0"/>
              <a:t> IUD</a:t>
            </a:r>
          </a:p>
          <a:p>
            <a:pPr lvl="1"/>
            <a:r>
              <a:rPr lang="en-US" dirty="0" smtClean="0"/>
              <a:t>.6% perfect</a:t>
            </a:r>
          </a:p>
          <a:p>
            <a:pPr lvl="1"/>
            <a:r>
              <a:rPr lang="en-US" dirty="0" smtClean="0"/>
              <a:t>.8% typical</a:t>
            </a:r>
          </a:p>
          <a:p>
            <a:r>
              <a:rPr lang="en-US" b="1" dirty="0" smtClean="0"/>
              <a:t>No method</a:t>
            </a:r>
          </a:p>
          <a:p>
            <a:pPr lvl="1"/>
            <a:r>
              <a:rPr lang="en-US" b="1" dirty="0" smtClean="0"/>
              <a:t>80% typical </a:t>
            </a:r>
            <a:endParaRPr lang="en-US" b="1" dirty="0"/>
          </a:p>
        </p:txBody>
      </p:sp>
      <p:sp>
        <p:nvSpPr>
          <p:cNvPr id="5" name="TextBox 4"/>
          <p:cNvSpPr txBox="1"/>
          <p:nvPr/>
        </p:nvSpPr>
        <p:spPr>
          <a:xfrm>
            <a:off x="317627" y="3070249"/>
            <a:ext cx="1412747" cy="830997"/>
          </a:xfrm>
          <a:prstGeom prst="rect">
            <a:avLst/>
          </a:prstGeom>
          <a:solidFill>
            <a:srgbClr val="D7D7D7"/>
          </a:solidFill>
        </p:spPr>
        <p:txBody>
          <a:bodyPr wrap="square" rtlCol="0">
            <a:spAutoFit/>
          </a:bodyPr>
          <a:lstStyle/>
          <a:p>
            <a:r>
              <a:rPr lang="en-US" sz="1600" dirty="0" err="1" smtClean="0">
                <a:solidFill>
                  <a:srgbClr val="000000"/>
                </a:solidFill>
                <a:latin typeface="Calibri"/>
                <a:cs typeface="Calibri"/>
              </a:rPr>
              <a:t>Sympto</a:t>
            </a:r>
            <a:r>
              <a:rPr lang="en-US" sz="1600" dirty="0" smtClean="0">
                <a:solidFill>
                  <a:srgbClr val="000000"/>
                </a:solidFill>
                <a:latin typeface="Calibri"/>
                <a:cs typeface="Calibri"/>
              </a:rPr>
              <a:t>-</a:t>
            </a:r>
          </a:p>
          <a:p>
            <a:r>
              <a:rPr lang="en-US" sz="1600" dirty="0" smtClean="0">
                <a:solidFill>
                  <a:srgbClr val="000000"/>
                </a:solidFill>
                <a:latin typeface="Calibri"/>
                <a:cs typeface="Calibri"/>
              </a:rPr>
              <a:t>Thermal </a:t>
            </a:r>
          </a:p>
          <a:p>
            <a:r>
              <a:rPr lang="en-US" sz="1600" dirty="0" smtClean="0">
                <a:solidFill>
                  <a:srgbClr val="000000"/>
                </a:solidFill>
                <a:latin typeface="Calibri"/>
                <a:cs typeface="Calibri"/>
              </a:rPr>
              <a:t>Method</a:t>
            </a:r>
            <a:endParaRPr lang="en-US" sz="1600" dirty="0">
              <a:solidFill>
                <a:srgbClr val="000000"/>
              </a:solidFill>
              <a:latin typeface="Calibri"/>
              <a:cs typeface="Calibri"/>
            </a:endParaRPr>
          </a:p>
        </p:txBody>
      </p:sp>
      <p:sp>
        <p:nvSpPr>
          <p:cNvPr id="6" name="TextBox 5"/>
          <p:cNvSpPr txBox="1"/>
          <p:nvPr/>
        </p:nvSpPr>
        <p:spPr>
          <a:xfrm>
            <a:off x="174625" y="5916084"/>
            <a:ext cx="8969375" cy="338554"/>
          </a:xfrm>
          <a:prstGeom prst="rect">
            <a:avLst/>
          </a:prstGeom>
          <a:noFill/>
        </p:spPr>
        <p:txBody>
          <a:bodyPr wrap="square" rtlCol="0">
            <a:spAutoFit/>
          </a:bodyPr>
          <a:lstStyle/>
          <a:p>
            <a:pPr algn="r"/>
            <a:r>
              <a:rPr lang="en-US" sz="1600" dirty="0" err="1" smtClean="0"/>
              <a:t>Manhart</a:t>
            </a:r>
            <a:r>
              <a:rPr lang="en-US" sz="1600" dirty="0" smtClean="0"/>
              <a:t> et al, 2013; Hatcher et al 2011; </a:t>
            </a:r>
            <a:r>
              <a:rPr lang="en-US" sz="1600" dirty="0" err="1" smtClean="0"/>
              <a:t>Malarcher</a:t>
            </a:r>
            <a:r>
              <a:rPr lang="en-US" sz="1600" dirty="0" smtClean="0"/>
              <a:t>, </a:t>
            </a:r>
            <a:r>
              <a:rPr lang="en-US" sz="1600" dirty="0" err="1" smtClean="0"/>
              <a:t>Fabic</a:t>
            </a:r>
            <a:r>
              <a:rPr lang="en-US" sz="1600" dirty="0" smtClean="0"/>
              <a:t>, </a:t>
            </a:r>
            <a:r>
              <a:rPr lang="en-US" sz="1600" dirty="0" err="1" smtClean="0"/>
              <a:t>Spieler</a:t>
            </a:r>
            <a:r>
              <a:rPr lang="en-US" sz="1600" dirty="0" smtClean="0"/>
              <a:t> and </a:t>
            </a:r>
            <a:r>
              <a:rPr lang="en-US" sz="1600" dirty="0" err="1" smtClean="0"/>
              <a:t>Starbird</a:t>
            </a:r>
            <a:r>
              <a:rPr lang="en-US" sz="1600" dirty="0" smtClean="0"/>
              <a:t> 2016</a:t>
            </a:r>
            <a:endParaRPr lang="en-US"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sz="quarter" idx="1"/>
          </p:nvPr>
        </p:nvSpPr>
        <p:spPr/>
        <p:txBody>
          <a:bodyPr/>
          <a:lstStyle/>
          <a:p>
            <a:r>
              <a:rPr lang="en-US" dirty="0" smtClean="0"/>
              <a:t>Define </a:t>
            </a:r>
            <a:r>
              <a:rPr lang="en-US" dirty="0"/>
              <a:t>abstinence, withdrawal and fertility awareness-based methods of </a:t>
            </a:r>
            <a:r>
              <a:rPr lang="en-US" dirty="0" smtClean="0"/>
              <a:t>contraception</a:t>
            </a:r>
          </a:p>
          <a:p>
            <a:r>
              <a:rPr lang="en-US" dirty="0"/>
              <a:t>Describe the different types of FAB methods, including how </a:t>
            </a:r>
            <a:r>
              <a:rPr lang="en-US" dirty="0" smtClean="0"/>
              <a:t>they </a:t>
            </a:r>
            <a:r>
              <a:rPr lang="en-US" dirty="0"/>
              <a:t>work and how each is used.</a:t>
            </a:r>
            <a:endParaRPr lang="en-US" dirty="0" smtClean="0"/>
          </a:p>
          <a:p>
            <a:r>
              <a:rPr lang="en-US" dirty="0"/>
              <a:t>Describe the physiologic basis of the </a:t>
            </a:r>
            <a:r>
              <a:rPr lang="en-US" dirty="0" smtClean="0"/>
              <a:t>methods</a:t>
            </a:r>
          </a:p>
          <a:p>
            <a:r>
              <a:rPr lang="en-US" dirty="0" smtClean="0"/>
              <a:t>Discuss </a:t>
            </a:r>
            <a:r>
              <a:rPr lang="en-US" dirty="0"/>
              <a:t>the effectiveness of</a:t>
            </a:r>
            <a:r>
              <a:rPr lang="en-US" dirty="0" smtClean="0"/>
              <a:t> the </a:t>
            </a:r>
            <a:r>
              <a:rPr lang="en-US" dirty="0"/>
              <a:t>methods to avoid</a:t>
            </a:r>
            <a:r>
              <a:rPr lang="en-US" dirty="0" smtClean="0"/>
              <a:t> pregnancy</a:t>
            </a:r>
          </a:p>
          <a:p>
            <a:r>
              <a:rPr lang="en-US" dirty="0"/>
              <a:t>Indicate advantages and disadvantages of the these methods</a:t>
            </a:r>
            <a:endParaRPr lang="en-US" dirty="0" smtClean="0"/>
          </a:p>
          <a:p>
            <a:r>
              <a:rPr lang="en-US" dirty="0" smtClean="0"/>
              <a:t>Describe </a:t>
            </a:r>
            <a:r>
              <a:rPr lang="en-US" dirty="0"/>
              <a:t>resources for providers and clients</a:t>
            </a:r>
          </a:p>
          <a:p>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099450"/>
            <a:ext cx="9144000" cy="5877034"/>
          </a:xfrm>
          <a:prstGeom prst="rect">
            <a:avLst/>
          </a:prstGeom>
        </p:spPr>
      </p:pic>
      <p:sp>
        <p:nvSpPr>
          <p:cNvPr id="6" name="Title 5"/>
          <p:cNvSpPr>
            <a:spLocks noGrp="1"/>
          </p:cNvSpPr>
          <p:nvPr>
            <p:ph type="title"/>
          </p:nvPr>
        </p:nvSpPr>
        <p:spPr/>
        <p:txBody>
          <a:bodyPr/>
          <a:lstStyle/>
          <a:p>
            <a:r>
              <a:rPr lang="en-US" dirty="0" smtClean="0"/>
              <a:t>Misinformation in counseling resources</a:t>
            </a:r>
            <a:endParaRPr lang="en-US" dirty="0"/>
          </a:p>
        </p:txBody>
      </p:sp>
      <p:sp>
        <p:nvSpPr>
          <p:cNvPr id="5" name="Frame 4"/>
          <p:cNvSpPr/>
          <p:nvPr/>
        </p:nvSpPr>
        <p:spPr>
          <a:xfrm>
            <a:off x="4127500" y="5397499"/>
            <a:ext cx="2825750" cy="1254125"/>
          </a:xfrm>
          <a:prstGeom prst="frame">
            <a:avLst/>
          </a:prstGeom>
          <a:solidFill>
            <a:schemeClr val="accent5"/>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1"/>
            <a:ext cx="8089900" cy="467820"/>
          </a:xfrm>
        </p:spPr>
        <p:txBody>
          <a:bodyPr/>
          <a:lstStyle/>
          <a:p>
            <a:r>
              <a:rPr lang="en-US" dirty="0" smtClean="0"/>
              <a:t>Popular Media</a:t>
            </a:r>
            <a:endParaRPr lang="en-US" dirty="0"/>
          </a:p>
        </p:txBody>
      </p:sp>
      <p:pic>
        <p:nvPicPr>
          <p:cNvPr id="4" name="Content Placeholder 3"/>
          <p:cNvPicPr>
            <a:picLocks noGrp="1" noChangeAspect="1"/>
          </p:cNvPicPr>
          <p:nvPr>
            <p:ph sz="quarter" idx="1"/>
          </p:nvPr>
        </p:nvPicPr>
        <p:blipFill>
          <a:blip r:embed="rId3"/>
          <a:stretch>
            <a:fillRect/>
          </a:stretch>
        </p:blipFill>
        <p:spPr>
          <a:xfrm>
            <a:off x="1891245" y="1126122"/>
            <a:ext cx="5167281" cy="3855788"/>
          </a:xfrm>
          <a:prstGeom prst="rect">
            <a:avLst/>
          </a:prstGeom>
        </p:spPr>
      </p:pic>
      <p:sp>
        <p:nvSpPr>
          <p:cNvPr id="5" name="TextBox 4"/>
          <p:cNvSpPr txBox="1"/>
          <p:nvPr/>
        </p:nvSpPr>
        <p:spPr bwMode="auto">
          <a:xfrm>
            <a:off x="593558" y="5229726"/>
            <a:ext cx="7949927" cy="923330"/>
          </a:xfrm>
          <a:prstGeom prst="rect">
            <a:avLst/>
          </a:prstGeom>
          <a:noFill/>
          <a:ln w="19050" algn="ctr">
            <a:noFill/>
            <a:miter lim="800000"/>
            <a:headEnd/>
            <a:tailEnd/>
          </a:ln>
        </p:spPr>
        <p:txBody>
          <a:bodyPr wrap="square" lIns="0" tIns="0" rIns="0" bIns="0" rtlCol="0">
            <a:spAutoFit/>
          </a:bodyPr>
          <a:lstStyle/>
          <a:p>
            <a:r>
              <a:rPr lang="en-US" sz="2000" smtClean="0"/>
              <a:t>“The </a:t>
            </a:r>
            <a:r>
              <a:rPr lang="en-US" sz="2000"/>
              <a:t>Trump administration wants to replace reliable birth control methods with "fertility awareness," a dubious family-planning technique that fails </a:t>
            </a:r>
            <a:r>
              <a:rPr lang="en-US" sz="2000">
                <a:hlinkClick r:id="rId4"/>
              </a:rPr>
              <a:t>nearly a quarter</a:t>
            </a:r>
            <a:r>
              <a:rPr lang="en-US" sz="2000"/>
              <a:t> of women every </a:t>
            </a:r>
            <a:r>
              <a:rPr lang="en-US" sz="2000"/>
              <a:t>year</a:t>
            </a:r>
            <a:r>
              <a:rPr lang="en-US" sz="2000" smtClean="0"/>
              <a:t>.”</a:t>
            </a:r>
            <a:endParaRPr lang="en-US" sz="2000" dirty="0" err="1" smtClean="0"/>
          </a:p>
        </p:txBody>
      </p:sp>
    </p:spTree>
    <p:extLst>
      <p:ext uri="{BB962C8B-B14F-4D97-AF65-F5344CB8AC3E}">
        <p14:creationId xmlns:p14="http://schemas.microsoft.com/office/powerpoint/2010/main" val="1512308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Problems w research on </a:t>
            </a:r>
            <a:r>
              <a:rPr lang="en-US" dirty="0" smtClean="0"/>
              <a:t>efficacy</a:t>
            </a:r>
            <a:endParaRPr lang="en-US" baseline="30000" dirty="0"/>
          </a:p>
        </p:txBody>
      </p:sp>
      <p:sp>
        <p:nvSpPr>
          <p:cNvPr id="6" name="Content Placeholder 5"/>
          <p:cNvSpPr>
            <a:spLocks noGrp="1"/>
          </p:cNvSpPr>
          <p:nvPr>
            <p:ph sz="quarter" idx="1"/>
          </p:nvPr>
        </p:nvSpPr>
        <p:spPr>
          <a:xfrm>
            <a:off x="301752" y="962527"/>
            <a:ext cx="8503920" cy="5449637"/>
          </a:xfrm>
        </p:spPr>
        <p:txBody>
          <a:bodyPr>
            <a:normAutofit/>
          </a:bodyPr>
          <a:lstStyle/>
          <a:p>
            <a:r>
              <a:rPr lang="en-US" b="1" dirty="0" smtClean="0"/>
              <a:t>Where does 24% risk of pregnancy comes </a:t>
            </a:r>
            <a:r>
              <a:rPr lang="en-US" b="1" dirty="0" smtClean="0"/>
              <a:t>from</a:t>
            </a:r>
            <a:r>
              <a:rPr lang="en-US" b="1" baseline="30000" dirty="0" smtClean="0"/>
              <a:t>1,2</a:t>
            </a:r>
            <a:r>
              <a:rPr lang="en-US" b="1" dirty="0" smtClean="0"/>
              <a:t>? </a:t>
            </a:r>
            <a:endParaRPr lang="en-US" b="1" dirty="0" smtClean="0"/>
          </a:p>
          <a:p>
            <a:pPr lvl="1"/>
            <a:r>
              <a:rPr lang="en-US" dirty="0" smtClean="0"/>
              <a:t>1995 </a:t>
            </a:r>
            <a:r>
              <a:rPr lang="en-US" dirty="0"/>
              <a:t>and 2002 National Surveys of  Family </a:t>
            </a:r>
            <a:r>
              <a:rPr lang="en-US" dirty="0" smtClean="0"/>
              <a:t>Growth: </a:t>
            </a:r>
            <a:r>
              <a:rPr lang="en-US" dirty="0" smtClean="0"/>
              <a:t>Women </a:t>
            </a:r>
            <a:r>
              <a:rPr lang="en-US" dirty="0" smtClean="0"/>
              <a:t>with unintended pregnancies were asked to recall which family planning method they were using at the time of </a:t>
            </a:r>
            <a:r>
              <a:rPr lang="en-US" dirty="0" smtClean="0"/>
              <a:t>conception.</a:t>
            </a:r>
            <a:r>
              <a:rPr lang="en-US" b="1" baseline="30000" dirty="0"/>
              <a:t> </a:t>
            </a:r>
            <a:r>
              <a:rPr lang="en-US" b="1" baseline="30000" dirty="0" smtClean="0"/>
              <a:t>3</a:t>
            </a:r>
            <a:r>
              <a:rPr lang="en-US" dirty="0" smtClean="0"/>
              <a:t> </a:t>
            </a:r>
            <a:endParaRPr lang="en-US" dirty="0" smtClean="0"/>
          </a:p>
          <a:p>
            <a:pPr lvl="1"/>
            <a:r>
              <a:rPr lang="en-US" dirty="0" smtClean="0"/>
              <a:t>From this number, all FAB methods were pooled and efficacy was estimated from this data. </a:t>
            </a:r>
            <a:r>
              <a:rPr lang="en-US" dirty="0" smtClean="0"/>
              <a:t>The majority of women using FAB reported using Calendar Rhythm method.</a:t>
            </a:r>
            <a:r>
              <a:rPr lang="en-US" b="1" baseline="30000" dirty="0"/>
              <a:t> </a:t>
            </a:r>
            <a:r>
              <a:rPr lang="en-US" b="1" baseline="30000" dirty="0" smtClean="0"/>
              <a:t>3</a:t>
            </a:r>
            <a:endParaRPr lang="en-US" dirty="0" smtClean="0"/>
          </a:p>
          <a:p>
            <a:pPr lvl="1"/>
            <a:r>
              <a:rPr lang="en-US" dirty="0" smtClean="0"/>
              <a:t>Lumping </a:t>
            </a:r>
            <a:r>
              <a:rPr lang="en-US" dirty="0" smtClean="0"/>
              <a:t>together of data for all FAB methods masks important differences in their effectiveness</a:t>
            </a:r>
            <a:r>
              <a:rPr lang="en-US" i="1" dirty="0" smtClean="0"/>
              <a:t>, a fact acknowledged by the author of this estimate</a:t>
            </a:r>
            <a:r>
              <a:rPr lang="en-US" b="1" dirty="0" smtClean="0"/>
              <a:t>.</a:t>
            </a:r>
            <a:r>
              <a:rPr lang="en-US" b="1" baseline="30000" dirty="0"/>
              <a:t> </a:t>
            </a:r>
            <a:r>
              <a:rPr lang="en-US" b="1" baseline="30000" dirty="0" smtClean="0"/>
              <a:t>1,2</a:t>
            </a:r>
            <a:endParaRPr lang="en-US" b="1" dirty="0" smtClean="0"/>
          </a:p>
          <a:p>
            <a:r>
              <a:rPr lang="en-US" b="1" dirty="0" smtClean="0"/>
              <a:t>Research challenges</a:t>
            </a:r>
            <a:r>
              <a:rPr lang="en-US" b="1" baseline="30000" dirty="0" smtClean="0"/>
              <a:t>3</a:t>
            </a:r>
            <a:r>
              <a:rPr lang="en-US" b="1" dirty="0" smtClean="0"/>
              <a:t>: </a:t>
            </a:r>
            <a:endParaRPr lang="en-US" b="1" dirty="0"/>
          </a:p>
          <a:p>
            <a:pPr lvl="1"/>
            <a:r>
              <a:rPr lang="en-US" dirty="0" smtClean="0"/>
              <a:t>Methods developed concurrently in many locations. Difficult to have standardized definition.</a:t>
            </a:r>
          </a:p>
          <a:p>
            <a:pPr lvl="1"/>
            <a:r>
              <a:rPr lang="en-US" dirty="0" smtClean="0"/>
              <a:t>Characteristics of study population</a:t>
            </a:r>
          </a:p>
          <a:p>
            <a:pPr lvl="1"/>
            <a:r>
              <a:rPr lang="en-US" dirty="0" smtClean="0"/>
              <a:t>How pregnancy rates are calculated and how pregnancies are determined to be intentional or unintentional  </a:t>
            </a:r>
            <a:endParaRPr lang="en-US" b="1" dirty="0" smtClean="0"/>
          </a:p>
          <a:p>
            <a:r>
              <a:rPr lang="en-US" b="1" dirty="0"/>
              <a:t>Not profitable = less research.</a:t>
            </a:r>
          </a:p>
          <a:p>
            <a:pPr>
              <a:buNone/>
            </a:pPr>
            <a:endParaRPr lang="en-US" b="1" dirty="0" smtClean="0"/>
          </a:p>
        </p:txBody>
      </p:sp>
      <p:sp>
        <p:nvSpPr>
          <p:cNvPr id="7" name="TextBox 6"/>
          <p:cNvSpPr txBox="1"/>
          <p:nvPr/>
        </p:nvSpPr>
        <p:spPr>
          <a:xfrm>
            <a:off x="301752" y="6355834"/>
            <a:ext cx="8415587" cy="369332"/>
          </a:xfrm>
          <a:prstGeom prst="rect">
            <a:avLst/>
          </a:prstGeom>
          <a:noFill/>
        </p:spPr>
        <p:txBody>
          <a:bodyPr wrap="square" rtlCol="0">
            <a:spAutoFit/>
          </a:bodyPr>
          <a:lstStyle/>
          <a:p>
            <a:pPr algn="r"/>
            <a:r>
              <a:rPr lang="en-US" dirty="0" smtClean="0"/>
              <a:t>Frank-Herrmann et al 2007; Duane, Motley &amp; </a:t>
            </a:r>
            <a:r>
              <a:rPr lang="en-US" dirty="0" err="1" smtClean="0"/>
              <a:t>Manhart</a:t>
            </a:r>
            <a:r>
              <a:rPr lang="en-US" dirty="0" smtClean="0"/>
              <a:t> 2013, </a:t>
            </a:r>
            <a:r>
              <a:rPr lang="en-US" dirty="0" err="1" smtClean="0"/>
              <a:t>Trussell</a:t>
            </a:r>
            <a:r>
              <a:rPr lang="en-US" dirty="0" smtClean="0"/>
              <a:t> 1990; Fu et al 1999</a:t>
            </a:r>
            <a:endParaRPr lang="en-US" dirty="0"/>
          </a:p>
        </p:txBody>
      </p:sp>
    </p:spTree>
    <p:extLst>
      <p:ext uri="{BB962C8B-B14F-4D97-AF65-F5344CB8AC3E}">
        <p14:creationId xmlns:p14="http://schemas.microsoft.com/office/powerpoint/2010/main" val="3426266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Provider based Barriers in Access to FAB methods</a:t>
            </a:r>
            <a:endParaRPr lang="en-US" dirty="0"/>
          </a:p>
        </p:txBody>
      </p:sp>
      <p:sp>
        <p:nvSpPr>
          <p:cNvPr id="3" name="Content Placeholder 2"/>
          <p:cNvSpPr>
            <a:spLocks noGrp="1"/>
          </p:cNvSpPr>
          <p:nvPr>
            <p:ph sz="quarter" idx="1"/>
          </p:nvPr>
        </p:nvSpPr>
        <p:spPr>
          <a:xfrm>
            <a:off x="301752" y="894361"/>
            <a:ext cx="8503920" cy="5204688"/>
          </a:xfrm>
        </p:spPr>
        <p:txBody>
          <a:bodyPr/>
          <a:lstStyle/>
          <a:p>
            <a:r>
              <a:rPr lang="en-US" sz="2000" b="1" dirty="0" smtClean="0"/>
              <a:t>Providers are </a:t>
            </a:r>
            <a:r>
              <a:rPr lang="en-US" sz="2000" b="1" dirty="0" smtClean="0"/>
              <a:t>poorly </a:t>
            </a:r>
            <a:r>
              <a:rPr lang="en-US" sz="2000" b="1" dirty="0" smtClean="0"/>
              <a:t>educated</a:t>
            </a:r>
          </a:p>
          <a:p>
            <a:pPr lvl="1"/>
            <a:r>
              <a:rPr lang="en-US" sz="2000" dirty="0" smtClean="0"/>
              <a:t>2013 F</a:t>
            </a:r>
            <a:r>
              <a:rPr lang="en-US" sz="2000" dirty="0" smtClean="0"/>
              <a:t>amily </a:t>
            </a:r>
            <a:r>
              <a:rPr lang="en-US" sz="2000" dirty="0"/>
              <a:t>Medicine Residency Programs (N=120) </a:t>
            </a:r>
            <a:endParaRPr lang="en-US" sz="2000" dirty="0" smtClean="0"/>
          </a:p>
          <a:p>
            <a:pPr lvl="2"/>
            <a:r>
              <a:rPr lang="en-US" sz="2000" dirty="0"/>
              <a:t>&gt;</a:t>
            </a:r>
            <a:r>
              <a:rPr lang="en-US" sz="2000" dirty="0" smtClean="0"/>
              <a:t>1/2 women's </a:t>
            </a:r>
            <a:r>
              <a:rPr lang="en-US" sz="2000" dirty="0" smtClean="0"/>
              <a:t>health faculty members </a:t>
            </a:r>
            <a:r>
              <a:rPr lang="en-US" sz="2000" dirty="0" smtClean="0"/>
              <a:t>not </a:t>
            </a:r>
            <a:r>
              <a:rPr lang="en-US" sz="2000" dirty="0" smtClean="0"/>
              <a:t>familiar </a:t>
            </a:r>
            <a:r>
              <a:rPr lang="en-US" sz="2000" dirty="0" smtClean="0"/>
              <a:t>with FAB, </a:t>
            </a:r>
          </a:p>
          <a:p>
            <a:pPr lvl="2"/>
            <a:r>
              <a:rPr lang="en-US" sz="2000" dirty="0" smtClean="0"/>
              <a:t>2</a:t>
            </a:r>
            <a:r>
              <a:rPr lang="en-US" sz="2000" dirty="0" smtClean="0"/>
              <a:t>5</a:t>
            </a:r>
            <a:r>
              <a:rPr lang="en-US" sz="2000" dirty="0" smtClean="0"/>
              <a:t>% </a:t>
            </a:r>
            <a:r>
              <a:rPr lang="en-US" sz="2000" dirty="0" smtClean="0"/>
              <a:t>do </a:t>
            </a:r>
            <a:r>
              <a:rPr lang="en-US" sz="2000" dirty="0" smtClean="0"/>
              <a:t>not include </a:t>
            </a:r>
            <a:r>
              <a:rPr lang="en-US" sz="2000" dirty="0" smtClean="0"/>
              <a:t>FAB </a:t>
            </a:r>
            <a:r>
              <a:rPr lang="en-US" sz="2000" dirty="0" smtClean="0"/>
              <a:t>in the women's health curriculum”.</a:t>
            </a:r>
            <a:r>
              <a:rPr lang="en-US" sz="2000" baseline="30000" dirty="0" smtClean="0"/>
              <a:t>1</a:t>
            </a:r>
            <a:r>
              <a:rPr lang="en-US" sz="2000" dirty="0" smtClean="0"/>
              <a:t> </a:t>
            </a:r>
            <a:endParaRPr lang="en-US" sz="2000" baseline="30000" dirty="0" smtClean="0"/>
          </a:p>
          <a:p>
            <a:pPr lvl="1"/>
            <a:r>
              <a:rPr lang="en-US" sz="2000" dirty="0" smtClean="0"/>
              <a:t>2017 DO Family </a:t>
            </a:r>
            <a:r>
              <a:rPr lang="en-US" sz="2000" dirty="0"/>
              <a:t>Medicine Residents (N=172)</a:t>
            </a:r>
            <a:r>
              <a:rPr lang="en-US" sz="2000" baseline="30000" dirty="0" smtClean="0"/>
              <a:t> </a:t>
            </a:r>
            <a:r>
              <a:rPr lang="is-IS" sz="2000" dirty="0" smtClean="0"/>
              <a:t>83% recived &lt;1hr of education on NFP in medical school</a:t>
            </a:r>
            <a:r>
              <a:rPr lang="en-US" sz="2000" baseline="30000" dirty="0"/>
              <a:t> 2</a:t>
            </a:r>
            <a:r>
              <a:rPr lang="is-IS" sz="2000" dirty="0" smtClean="0"/>
              <a:t> </a:t>
            </a:r>
            <a:endParaRPr lang="en-US" sz="2000" dirty="0" smtClean="0"/>
          </a:p>
          <a:p>
            <a:r>
              <a:rPr lang="en-US" sz="2000" b="1" dirty="0" smtClean="0"/>
              <a:t>Provider Misconceptions:</a:t>
            </a:r>
          </a:p>
          <a:p>
            <a:pPr lvl="1"/>
            <a:r>
              <a:rPr lang="en-US" sz="2000" dirty="0" smtClean="0"/>
              <a:t>Physicians underestimate </a:t>
            </a:r>
            <a:r>
              <a:rPr lang="en-US" sz="2000" dirty="0"/>
              <a:t>the effectiveness of</a:t>
            </a:r>
            <a:r>
              <a:rPr lang="en-US" sz="2000" dirty="0" smtClean="0"/>
              <a:t> FAB </a:t>
            </a:r>
            <a:r>
              <a:rPr lang="en-US" sz="2000" dirty="0" smtClean="0"/>
              <a:t>methods</a:t>
            </a:r>
            <a:r>
              <a:rPr lang="en-US" sz="2000" baseline="30000" dirty="0"/>
              <a:t>3</a:t>
            </a:r>
            <a:r>
              <a:rPr lang="en-US" sz="2000" dirty="0" smtClean="0"/>
              <a:t>.</a:t>
            </a:r>
            <a:endParaRPr lang="en-US" sz="2000" baseline="30000" dirty="0" smtClean="0"/>
          </a:p>
          <a:p>
            <a:pPr lvl="1"/>
            <a:r>
              <a:rPr lang="en-US" sz="2000" dirty="0" smtClean="0"/>
              <a:t>It is </a:t>
            </a:r>
            <a:r>
              <a:rPr lang="en-US" sz="2000" dirty="0" smtClean="0"/>
              <a:t>too complicated and time consuming to teach about </a:t>
            </a:r>
            <a:r>
              <a:rPr lang="en-US" sz="2000" dirty="0" smtClean="0"/>
              <a:t>FAB</a:t>
            </a:r>
            <a:r>
              <a:rPr lang="en-US" sz="2000" baseline="30000" dirty="0" smtClean="0"/>
              <a:t>4</a:t>
            </a:r>
            <a:r>
              <a:rPr lang="en-US" sz="2000" dirty="0" smtClean="0"/>
              <a:t>.</a:t>
            </a:r>
            <a:endParaRPr lang="en-US" sz="2000" baseline="30000" dirty="0" smtClean="0"/>
          </a:p>
          <a:p>
            <a:r>
              <a:rPr lang="en-US" sz="2000" b="1" dirty="0" smtClean="0"/>
              <a:t>Information not provided to </a:t>
            </a:r>
            <a:r>
              <a:rPr lang="en-US" sz="2000" b="1" dirty="0" smtClean="0"/>
              <a:t>patients</a:t>
            </a:r>
            <a:endParaRPr lang="en-US" sz="2000" baseline="30000" dirty="0" smtClean="0"/>
          </a:p>
          <a:p>
            <a:pPr lvl="1"/>
            <a:r>
              <a:rPr lang="en-US" sz="2000" dirty="0" smtClean="0"/>
              <a:t>30-50% of providers do not routinely include info on </a:t>
            </a:r>
            <a:r>
              <a:rPr lang="en-US" sz="2000" smtClean="0"/>
              <a:t>these </a:t>
            </a:r>
            <a:r>
              <a:rPr lang="en-US" sz="2000" smtClean="0"/>
              <a:t>methods</a:t>
            </a:r>
            <a:r>
              <a:rPr lang="en-US" sz="2000" baseline="30000"/>
              <a:t>3</a:t>
            </a:r>
            <a:r>
              <a:rPr lang="en-US" sz="2000" smtClean="0"/>
              <a:t>. </a:t>
            </a:r>
            <a:endParaRPr lang="en-US" sz="2000" dirty="0" smtClean="0"/>
          </a:p>
          <a:p>
            <a:pPr lvl="1"/>
            <a:r>
              <a:rPr lang="is-IS" sz="2000" dirty="0"/>
              <a:t>47% </a:t>
            </a:r>
            <a:r>
              <a:rPr lang="en-US" sz="2000" dirty="0"/>
              <a:t>DO Family Medicine Residents </a:t>
            </a:r>
            <a:r>
              <a:rPr lang="is-IS" sz="2000" dirty="0" smtClean="0"/>
              <a:t>never </a:t>
            </a:r>
            <a:r>
              <a:rPr lang="is-IS" sz="2000" dirty="0"/>
              <a:t>mention NFP to their patients</a:t>
            </a:r>
            <a:r>
              <a:rPr lang="en-US" sz="2000" baseline="30000" dirty="0"/>
              <a:t> 2</a:t>
            </a:r>
            <a:r>
              <a:rPr lang="is-IS" sz="2000" dirty="0"/>
              <a:t> </a:t>
            </a:r>
          </a:p>
          <a:p>
            <a:pPr lvl="1"/>
            <a:endParaRPr lang="en-US" sz="2000" dirty="0" smtClean="0"/>
          </a:p>
          <a:p>
            <a:pPr>
              <a:buNone/>
            </a:pPr>
            <a:endParaRPr lang="en-US" dirty="0" smtClean="0"/>
          </a:p>
          <a:p>
            <a:pPr lvl="1"/>
            <a:endParaRPr lang="en-US" dirty="0" smtClean="0"/>
          </a:p>
          <a:p>
            <a:pPr>
              <a:buNone/>
            </a:pPr>
            <a:endParaRPr lang="en-US" dirty="0" smtClean="0"/>
          </a:p>
        </p:txBody>
      </p:sp>
      <p:sp>
        <p:nvSpPr>
          <p:cNvPr id="4" name="TextBox 3"/>
          <p:cNvSpPr txBox="1"/>
          <p:nvPr/>
        </p:nvSpPr>
        <p:spPr>
          <a:xfrm>
            <a:off x="152400" y="5898507"/>
            <a:ext cx="8763000" cy="369332"/>
          </a:xfrm>
          <a:prstGeom prst="rect">
            <a:avLst/>
          </a:prstGeom>
          <a:noFill/>
        </p:spPr>
        <p:txBody>
          <a:bodyPr wrap="square" rtlCol="0">
            <a:spAutoFit/>
          </a:bodyPr>
          <a:lstStyle/>
          <a:p>
            <a:pPr algn="r"/>
            <a:r>
              <a:rPr lang="en-US" dirty="0" smtClean="0"/>
              <a:t>Duane, et al, 2013; Stanford et al., 1999; Kelly et al, 2012</a:t>
            </a:r>
            <a:endParaRPr lang="en-US" dirty="0"/>
          </a:p>
        </p:txBody>
      </p:sp>
    </p:spTree>
    <p:extLst>
      <p:ext uri="{BB962C8B-B14F-4D97-AF65-F5344CB8AC3E}">
        <p14:creationId xmlns:p14="http://schemas.microsoft.com/office/powerpoint/2010/main" val="1913583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a:xfrm>
            <a:off x="571501" y="2382563"/>
            <a:ext cx="7923212" cy="3432175"/>
          </a:xfrm>
        </p:spPr>
        <p:txBody>
          <a:bodyPr>
            <a:noAutofit/>
          </a:bodyPr>
          <a:lstStyle/>
          <a:p>
            <a:r>
              <a:rPr lang="en-US" sz="2800" dirty="0" smtClean="0"/>
              <a:t>Physiology</a:t>
            </a:r>
          </a:p>
          <a:p>
            <a:endParaRPr lang="en-US" sz="2000" dirty="0" smtClean="0"/>
          </a:p>
          <a:p>
            <a:endParaRPr lang="en-US" sz="2000" dirty="0" smtClean="0">
              <a:solidFill>
                <a:srgbClr val="178CCB">
                  <a:alpha val="0"/>
                </a:srgbClr>
              </a:solidFill>
            </a:endParaRPr>
          </a:p>
          <a:p>
            <a:pPr lvl="1" algn="ctr"/>
            <a:r>
              <a:rPr lang="en-US" sz="2400" dirty="0" smtClean="0">
                <a:solidFill>
                  <a:srgbClr val="FFFFFF"/>
                </a:solidFill>
              </a:rPr>
              <a:t>Menstrual Cycle Review</a:t>
            </a:r>
          </a:p>
          <a:p>
            <a:pPr lvl="1" algn="ctr"/>
            <a:r>
              <a:rPr lang="en-US" sz="2400" dirty="0" smtClean="0">
                <a:solidFill>
                  <a:srgbClr val="FFFFFF"/>
                </a:solidFill>
              </a:rPr>
              <a:t>Fertile Window</a:t>
            </a:r>
          </a:p>
          <a:p>
            <a:pPr lvl="1" algn="ctr"/>
            <a:r>
              <a:rPr lang="en-US" sz="2400" dirty="0" smtClean="0">
                <a:solidFill>
                  <a:srgbClr val="FFFFFF"/>
                </a:solidFill>
              </a:rPr>
              <a:t>Basal Body Temperature</a:t>
            </a:r>
          </a:p>
          <a:p>
            <a:pPr lvl="1" algn="ctr"/>
            <a:r>
              <a:rPr lang="en-US" sz="2400" dirty="0">
                <a:solidFill>
                  <a:srgbClr val="FFFFFF"/>
                </a:solidFill>
              </a:rPr>
              <a:t>Cervical Secretions </a:t>
            </a:r>
          </a:p>
          <a:p>
            <a:pPr lvl="1" algn="ctr"/>
            <a:endParaRPr lang="en-US" sz="2000" dirty="0">
              <a:solidFill>
                <a:srgbClr val="FFFFFF"/>
              </a:solidFill>
            </a:endParaRPr>
          </a:p>
        </p:txBody>
      </p:sp>
    </p:spTree>
    <p:extLst>
      <p:ext uri="{BB962C8B-B14F-4D97-AF65-F5344CB8AC3E}">
        <p14:creationId xmlns:p14="http://schemas.microsoft.com/office/powerpoint/2010/main" val="611792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824" y="1"/>
            <a:ext cx="7556637" cy="5667478"/>
          </a:xfrm>
          <a:prstGeom prst="rect">
            <a:avLst/>
          </a:prstGeom>
          <a:solidFill>
            <a:srgbClr val="9B6AD4"/>
          </a:solidFill>
          <a:ln>
            <a:noFill/>
          </a:ln>
          <a:extLst/>
        </p:spPr>
      </p:pic>
      <p:sp>
        <p:nvSpPr>
          <p:cNvPr id="3" name="Rectangle 2"/>
          <p:cNvSpPr/>
          <p:nvPr/>
        </p:nvSpPr>
        <p:spPr>
          <a:xfrm>
            <a:off x="2929586" y="0"/>
            <a:ext cx="1841500" cy="39052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Follicular</a:t>
            </a:r>
            <a:endParaRPr lang="en-US" sz="2400" dirty="0"/>
          </a:p>
        </p:txBody>
      </p:sp>
      <p:sp>
        <p:nvSpPr>
          <p:cNvPr id="7" name="Rectangle 6"/>
          <p:cNvSpPr/>
          <p:nvPr/>
        </p:nvSpPr>
        <p:spPr>
          <a:xfrm>
            <a:off x="6136881" y="0"/>
            <a:ext cx="1841500" cy="39052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Luteal</a:t>
            </a:r>
            <a:endParaRPr lang="en-US" sz="2400" dirty="0"/>
          </a:p>
        </p:txBody>
      </p:sp>
      <p:sp>
        <p:nvSpPr>
          <p:cNvPr id="2" name="Rectangle 1"/>
          <p:cNvSpPr/>
          <p:nvPr/>
        </p:nvSpPr>
        <p:spPr bwMode="auto">
          <a:xfrm flipH="1">
            <a:off x="1730372" y="6635750"/>
            <a:ext cx="349249" cy="222250"/>
          </a:xfrm>
          <a:prstGeom prst="rect">
            <a:avLst/>
          </a:prstGeom>
          <a:solidFill>
            <a:schemeClr val="bg2"/>
          </a:solidFill>
          <a:ln w="19050" algn="ctr">
            <a:noFill/>
            <a:miter lim="800000"/>
            <a:headEnd/>
            <a:tailEnd/>
          </a:ln>
        </p:spPr>
        <p:txBody>
          <a:bodyPr wrap="none" rtlCol="0" anchor="ctr"/>
          <a:lstStyle/>
          <a:p>
            <a:pPr algn="ctr">
              <a:lnSpc>
                <a:spcPct val="90000"/>
              </a:lnSpc>
            </a:pPr>
            <a:r>
              <a:rPr lang="en-US" sz="1200" b="1" dirty="0" smtClean="0">
                <a:latin typeface="+mj-lt"/>
              </a:rPr>
              <a:t>1</a:t>
            </a:r>
          </a:p>
        </p:txBody>
      </p:sp>
      <p:pic>
        <p:nvPicPr>
          <p:cNvPr id="6" name="Picture 5"/>
          <p:cNvPicPr>
            <a:picLocks noChangeAspect="1"/>
          </p:cNvPicPr>
          <p:nvPr/>
        </p:nvPicPr>
        <p:blipFill rotWithShape="1">
          <a:blip r:embed="rId4"/>
          <a:srcRect l="26713" t="73384" r="5332" b="11602"/>
          <a:stretch/>
        </p:blipFill>
        <p:spPr>
          <a:xfrm>
            <a:off x="2665197" y="5626276"/>
            <a:ext cx="6051586" cy="1231724"/>
          </a:xfrm>
          <a:prstGeom prst="rect">
            <a:avLst/>
          </a:prstGeom>
        </p:spPr>
      </p:pic>
      <p:sp>
        <p:nvSpPr>
          <p:cNvPr id="4" name="Rectangle 3"/>
          <p:cNvSpPr/>
          <p:nvPr/>
        </p:nvSpPr>
        <p:spPr bwMode="auto">
          <a:xfrm>
            <a:off x="1175825" y="5626276"/>
            <a:ext cx="1507698" cy="1231724"/>
          </a:xfrm>
          <a:prstGeom prst="rect">
            <a:avLst/>
          </a:prstGeom>
          <a:solidFill>
            <a:srgbClr val="C3A7F5"/>
          </a:solidFill>
          <a:ln w="19050" algn="ctr">
            <a:noFill/>
            <a:miter lim="800000"/>
            <a:headEnd/>
            <a:tailEnd/>
          </a:ln>
        </p:spPr>
        <p:txBody>
          <a:bodyPr wrap="none" rtlCol="0" anchor="ctr"/>
          <a:lstStyle/>
          <a:p>
            <a:pPr algn="ctr">
              <a:lnSpc>
                <a:spcPct val="90000"/>
              </a:lnSpc>
            </a:pPr>
            <a:r>
              <a:rPr lang="en-US" sz="1400" dirty="0">
                <a:latin typeface="+mj-lt"/>
              </a:rPr>
              <a:t>Basal Body </a:t>
            </a:r>
          </a:p>
          <a:p>
            <a:pPr algn="ctr">
              <a:lnSpc>
                <a:spcPct val="90000"/>
              </a:lnSpc>
            </a:pPr>
            <a:r>
              <a:rPr lang="en-US" sz="1400" dirty="0">
                <a:latin typeface="+mj-lt"/>
              </a:rPr>
              <a:t>Temperature</a:t>
            </a:r>
            <a:endParaRPr lang="en-US" sz="1600" dirty="0">
              <a:latin typeface="+mj-lt"/>
            </a:endParaRPr>
          </a:p>
        </p:txBody>
      </p:sp>
      <p:sp>
        <p:nvSpPr>
          <p:cNvPr id="8" name="Rectangle 7"/>
          <p:cNvSpPr/>
          <p:nvPr/>
        </p:nvSpPr>
        <p:spPr bwMode="auto">
          <a:xfrm>
            <a:off x="1394682" y="2515043"/>
            <a:ext cx="1207803" cy="950217"/>
          </a:xfrm>
          <a:prstGeom prst="rect">
            <a:avLst/>
          </a:prstGeom>
          <a:solidFill>
            <a:srgbClr val="C3A7F5"/>
          </a:solidFill>
          <a:ln w="19050" algn="ctr">
            <a:noFill/>
            <a:miter lim="800000"/>
            <a:headEnd/>
            <a:tailEnd/>
          </a:ln>
        </p:spPr>
        <p:txBody>
          <a:bodyPr wrap="none" rtlCol="0" anchor="ctr"/>
          <a:lstStyle/>
          <a:p>
            <a:pPr algn="ctr">
              <a:lnSpc>
                <a:spcPct val="90000"/>
              </a:lnSpc>
            </a:pPr>
            <a:r>
              <a:rPr lang="en-US" sz="1400" dirty="0" smtClean="0">
                <a:latin typeface="+mj-lt"/>
              </a:rPr>
              <a:t>Ovarian </a:t>
            </a:r>
          </a:p>
          <a:p>
            <a:pPr algn="ctr">
              <a:lnSpc>
                <a:spcPct val="90000"/>
              </a:lnSpc>
            </a:pPr>
            <a:r>
              <a:rPr lang="en-US" sz="1400" dirty="0" smtClean="0">
                <a:latin typeface="+mj-lt"/>
              </a:rPr>
              <a:t>Hormone</a:t>
            </a:r>
          </a:p>
          <a:p>
            <a:pPr algn="ctr">
              <a:lnSpc>
                <a:spcPct val="90000"/>
              </a:lnSpc>
            </a:pPr>
            <a:r>
              <a:rPr lang="en-US" sz="1400" dirty="0" smtClean="0">
                <a:latin typeface="+mj-lt"/>
              </a:rPr>
              <a:t>Levels </a:t>
            </a:r>
          </a:p>
          <a:p>
            <a:pPr algn="ctr">
              <a:lnSpc>
                <a:spcPct val="90000"/>
              </a:lnSpc>
            </a:pPr>
            <a:endParaRPr lang="en-US" sz="1600" dirty="0">
              <a:latin typeface="+mj-lt"/>
            </a:endParaRPr>
          </a:p>
        </p:txBody>
      </p:sp>
      <p:pic>
        <p:nvPicPr>
          <p:cNvPr id="10" name="Picture 9"/>
          <p:cNvPicPr>
            <a:picLocks noChangeAspect="1"/>
          </p:cNvPicPr>
          <p:nvPr/>
        </p:nvPicPr>
        <p:blipFill>
          <a:blip r:embed="rId5"/>
          <a:stretch>
            <a:fillRect/>
          </a:stretch>
        </p:blipFill>
        <p:spPr>
          <a:xfrm>
            <a:off x="6713456" y="3651250"/>
            <a:ext cx="916426" cy="674831"/>
          </a:xfrm>
          <a:prstGeom prst="rect">
            <a:avLst/>
          </a:prstGeom>
        </p:spPr>
      </p:pic>
      <p:pic>
        <p:nvPicPr>
          <p:cNvPr id="13" name="Picture 12"/>
          <p:cNvPicPr>
            <a:picLocks noChangeAspect="1"/>
          </p:cNvPicPr>
          <p:nvPr/>
        </p:nvPicPr>
        <p:blipFill>
          <a:blip r:embed="rId6"/>
          <a:stretch>
            <a:fillRect/>
          </a:stretch>
        </p:blipFill>
        <p:spPr>
          <a:xfrm>
            <a:off x="5273419" y="3635375"/>
            <a:ext cx="840354" cy="674831"/>
          </a:xfrm>
          <a:prstGeom prst="rect">
            <a:avLst/>
          </a:prstGeom>
        </p:spPr>
      </p:pic>
      <p:pic>
        <p:nvPicPr>
          <p:cNvPr id="12" name="Picture 11"/>
          <p:cNvPicPr>
            <a:picLocks noChangeAspect="1"/>
          </p:cNvPicPr>
          <p:nvPr/>
        </p:nvPicPr>
        <p:blipFill>
          <a:blip r:embed="rId7"/>
          <a:stretch>
            <a:fillRect/>
          </a:stretch>
        </p:blipFill>
        <p:spPr>
          <a:xfrm>
            <a:off x="4732065" y="3651250"/>
            <a:ext cx="796978" cy="674831"/>
          </a:xfrm>
          <a:prstGeom prst="rect">
            <a:avLst/>
          </a:prstGeom>
        </p:spPr>
      </p:pic>
      <p:pic>
        <p:nvPicPr>
          <p:cNvPr id="11" name="Picture 10"/>
          <p:cNvPicPr>
            <a:picLocks noChangeAspect="1"/>
          </p:cNvPicPr>
          <p:nvPr/>
        </p:nvPicPr>
        <p:blipFill>
          <a:blip r:embed="rId8"/>
          <a:stretch>
            <a:fillRect/>
          </a:stretch>
        </p:blipFill>
        <p:spPr>
          <a:xfrm>
            <a:off x="3934682" y="3651250"/>
            <a:ext cx="887616" cy="674831"/>
          </a:xfrm>
          <a:prstGeom prst="rect">
            <a:avLst/>
          </a:prstGeom>
        </p:spPr>
      </p:pic>
      <p:sp>
        <p:nvSpPr>
          <p:cNvPr id="14" name="Title 13"/>
          <p:cNvSpPr>
            <a:spLocks noGrp="1"/>
          </p:cNvSpPr>
          <p:nvPr>
            <p:ph type="title"/>
          </p:nvPr>
        </p:nvSpPr>
        <p:spPr/>
        <p:txBody>
          <a:bodyPr/>
          <a:lstStyle/>
          <a:p>
            <a:endParaRPr lang="en-US"/>
          </a:p>
        </p:txBody>
      </p:sp>
      <p:sp>
        <p:nvSpPr>
          <p:cNvPr id="15" name="Text Placeholder 14"/>
          <p:cNvSpPr>
            <a:spLocks noGrp="1"/>
          </p:cNvSpPr>
          <p:nvPr>
            <p:ph type="body" idx="1"/>
          </p:nvPr>
        </p:nvSpPr>
        <p:spPr/>
        <p:txBody>
          <a:bodyPr/>
          <a:lstStyle/>
          <a:p>
            <a:endParaRPr lang="en-US"/>
          </a:p>
        </p:txBody>
      </p:sp>
    </p:spTree>
    <p:extLst>
      <p:ext uri="{BB962C8B-B14F-4D97-AF65-F5344CB8AC3E}">
        <p14:creationId xmlns:p14="http://schemas.microsoft.com/office/powerpoint/2010/main" val="117619984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25333"/>
          <a:stretch>
            <a:fillRect/>
          </a:stretch>
        </p:blipFill>
        <p:spPr>
          <a:xfrm>
            <a:off x="5329762" y="175551"/>
            <a:ext cx="3517900" cy="6216781"/>
          </a:xfrm>
          <a:prstGeom prst="rect">
            <a:avLst/>
          </a:prstGeom>
        </p:spPr>
      </p:pic>
      <p:sp>
        <p:nvSpPr>
          <p:cNvPr id="5" name="TextBox 4"/>
          <p:cNvSpPr txBox="1"/>
          <p:nvPr/>
        </p:nvSpPr>
        <p:spPr>
          <a:xfrm>
            <a:off x="5351987" y="6400799"/>
            <a:ext cx="1579033" cy="307777"/>
          </a:xfrm>
          <a:prstGeom prst="rect">
            <a:avLst/>
          </a:prstGeom>
          <a:solidFill>
            <a:srgbClr val="FF6E56"/>
          </a:solidFill>
          <a:ln w="12700" cap="flat" cmpd="sng" algn="ctr">
            <a:solidFill>
              <a:srgbClr val="D16349"/>
            </a:solidFill>
            <a:prstDash val="solid"/>
            <a:round/>
            <a:headEnd type="none" w="med" len="med"/>
            <a:tailEnd type="none" w="med" len="med"/>
          </a:ln>
        </p:spPr>
        <p:txBody>
          <a:bodyPr wrap="square" rtlCol="0">
            <a:spAutoFit/>
          </a:bodyPr>
          <a:lstStyle/>
          <a:p>
            <a:pPr algn="ctr"/>
            <a:r>
              <a:rPr lang="en-US" sz="1400" b="1" dirty="0" smtClean="0"/>
              <a:t>Follicular Phase</a:t>
            </a:r>
            <a:endParaRPr lang="en-US" sz="1400" b="1" dirty="0"/>
          </a:p>
        </p:txBody>
      </p:sp>
      <p:sp>
        <p:nvSpPr>
          <p:cNvPr id="7" name="TextBox 6"/>
          <p:cNvSpPr txBox="1"/>
          <p:nvPr/>
        </p:nvSpPr>
        <p:spPr>
          <a:xfrm>
            <a:off x="7042146" y="6398550"/>
            <a:ext cx="1677559" cy="307777"/>
          </a:xfrm>
          <a:prstGeom prst="rect">
            <a:avLst/>
          </a:prstGeom>
          <a:solidFill>
            <a:srgbClr val="FF6E56"/>
          </a:solidFill>
          <a:ln w="12700" cap="flat" cmpd="sng" algn="ctr">
            <a:solidFill>
              <a:srgbClr val="D16349"/>
            </a:solidFill>
            <a:prstDash val="solid"/>
            <a:round/>
            <a:headEnd type="none" w="med" len="med"/>
            <a:tailEnd type="none" w="med" len="med"/>
          </a:ln>
        </p:spPr>
        <p:txBody>
          <a:bodyPr wrap="square" rtlCol="0" anchor="ctr">
            <a:spAutoFit/>
          </a:bodyPr>
          <a:lstStyle/>
          <a:p>
            <a:pPr algn="ctr"/>
            <a:r>
              <a:rPr lang="en-US" sz="1400" b="1" dirty="0" err="1" smtClean="0"/>
              <a:t>Luteal</a:t>
            </a:r>
            <a:r>
              <a:rPr lang="en-US" sz="1400" b="1" dirty="0" smtClean="0"/>
              <a:t> Phase</a:t>
            </a:r>
            <a:endParaRPr lang="en-US" sz="1400" b="1" dirty="0"/>
          </a:p>
        </p:txBody>
      </p:sp>
      <p:pic>
        <p:nvPicPr>
          <p:cNvPr id="6" name="Picture 5"/>
          <p:cNvPicPr>
            <a:picLocks noChangeAspect="1"/>
          </p:cNvPicPr>
          <p:nvPr/>
        </p:nvPicPr>
        <p:blipFill>
          <a:blip r:embed="rId4"/>
          <a:srcRect l="4815" r="23075"/>
          <a:stretch>
            <a:fillRect/>
          </a:stretch>
        </p:blipFill>
        <p:spPr>
          <a:xfrm>
            <a:off x="754456" y="1206512"/>
            <a:ext cx="3902215" cy="4482848"/>
          </a:xfrm>
          <a:prstGeom prst="rect">
            <a:avLst/>
          </a:prstGeom>
          <a:ln>
            <a:solidFill>
              <a:schemeClr val="accent1"/>
            </a:solidFill>
          </a:ln>
        </p:spPr>
      </p:pic>
      <p:sp>
        <p:nvSpPr>
          <p:cNvPr id="8" name="Title 7"/>
          <p:cNvSpPr>
            <a:spLocks noGrp="1"/>
          </p:cNvSpPr>
          <p:nvPr>
            <p:ph type="title"/>
          </p:nvPr>
        </p:nvSpPr>
        <p:spPr/>
        <p:txBody>
          <a:bodyPr/>
          <a:lstStyle/>
          <a:p>
            <a:r>
              <a:rPr lang="en-US" dirty="0" smtClean="0"/>
              <a:t>Menstrual Cycle Resources</a:t>
            </a:r>
            <a:endParaRPr lang="en-US" dirty="0"/>
          </a:p>
        </p:txBody>
      </p:sp>
    </p:spTree>
    <p:extLst>
      <p:ext uri="{BB962C8B-B14F-4D97-AF65-F5344CB8AC3E}">
        <p14:creationId xmlns:p14="http://schemas.microsoft.com/office/powerpoint/2010/main" val="119244049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Signs of Fertility</a:t>
            </a:r>
            <a:endParaRPr lang="en-US" dirty="0"/>
          </a:p>
        </p:txBody>
      </p:sp>
      <p:sp>
        <p:nvSpPr>
          <p:cNvPr id="3" name="Content Placeholder 2"/>
          <p:cNvSpPr>
            <a:spLocks noGrp="1"/>
          </p:cNvSpPr>
          <p:nvPr>
            <p:ph sz="quarter" idx="1"/>
          </p:nvPr>
        </p:nvSpPr>
        <p:spPr/>
        <p:txBody>
          <a:bodyPr/>
          <a:lstStyle/>
          <a:p>
            <a:pPr>
              <a:buNone/>
            </a:pPr>
            <a:r>
              <a:rPr lang="en-US" sz="2400" dirty="0" smtClean="0"/>
              <a:t>Estrogen and Progesterone cause predictable, observable changes in that can be used to detect the onset and end of the fertile phase</a:t>
            </a:r>
          </a:p>
          <a:p>
            <a:pPr>
              <a:buNone/>
            </a:pPr>
            <a:endParaRPr lang="en-US" sz="2400" dirty="0" smtClean="0"/>
          </a:p>
          <a:p>
            <a:r>
              <a:rPr lang="en-US" sz="2400" b="1" dirty="0" smtClean="0"/>
              <a:t>Basal </a:t>
            </a:r>
            <a:r>
              <a:rPr lang="en-US" sz="2400" b="1" dirty="0" smtClean="0"/>
              <a:t>Body Temperature (BBT</a:t>
            </a:r>
            <a:r>
              <a:rPr lang="en-US" sz="2400" b="1" dirty="0" smtClean="0"/>
              <a:t>)</a:t>
            </a:r>
          </a:p>
          <a:p>
            <a:r>
              <a:rPr lang="en-US" sz="2400" b="1" dirty="0"/>
              <a:t>Cervical </a:t>
            </a:r>
            <a:r>
              <a:rPr lang="en-US" sz="2400" b="1" dirty="0" smtClean="0"/>
              <a:t>Secretions</a:t>
            </a:r>
            <a:endParaRPr lang="en-US" sz="2400" b="1" dirty="0" smtClean="0"/>
          </a:p>
          <a:p>
            <a:pPr>
              <a:buNone/>
            </a:pPr>
            <a:endParaRPr lang="en-US" sz="2400" dirty="0" smtClean="0"/>
          </a:p>
          <a:p>
            <a:r>
              <a:rPr lang="en-US" sz="2400" b="1" dirty="0" smtClean="0"/>
              <a:t>Secondary signs:</a:t>
            </a:r>
          </a:p>
          <a:p>
            <a:pPr lvl="1"/>
            <a:r>
              <a:rPr lang="en-US" sz="2400" dirty="0" smtClean="0"/>
              <a:t>Position of cervix</a:t>
            </a:r>
          </a:p>
          <a:p>
            <a:pPr lvl="1"/>
            <a:r>
              <a:rPr lang="en-US" sz="2400" dirty="0" err="1" smtClean="0"/>
              <a:t>Mittlesmertz</a:t>
            </a:r>
            <a:endParaRPr lang="en-US" sz="2400" dirty="0" smtClean="0"/>
          </a:p>
        </p:txBody>
      </p:sp>
    </p:spTree>
    <p:extLst>
      <p:ext uri="{BB962C8B-B14F-4D97-AF65-F5344CB8AC3E}">
        <p14:creationId xmlns:p14="http://schemas.microsoft.com/office/powerpoint/2010/main" val="122552880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59199" y="109760"/>
            <a:ext cx="2512343" cy="1667567"/>
          </a:xfrm>
          <a:prstGeom prst="rect">
            <a:avLst/>
          </a:prstGeom>
        </p:spPr>
      </p:pic>
      <p:sp>
        <p:nvSpPr>
          <p:cNvPr id="2" name="Title 1"/>
          <p:cNvSpPr>
            <a:spLocks noGrp="1"/>
          </p:cNvSpPr>
          <p:nvPr>
            <p:ph type="title"/>
          </p:nvPr>
        </p:nvSpPr>
        <p:spPr/>
        <p:txBody>
          <a:bodyPr/>
          <a:lstStyle/>
          <a:p>
            <a:r>
              <a:rPr lang="en-US" smtClean="0"/>
              <a:t>Physiology: Basal Body Temperature (BBT)</a:t>
            </a:r>
            <a:endParaRPr lang="en-US" dirty="0"/>
          </a:p>
        </p:txBody>
      </p:sp>
      <p:sp>
        <p:nvSpPr>
          <p:cNvPr id="3" name="Content Placeholder 2"/>
          <p:cNvSpPr>
            <a:spLocks noGrp="1"/>
          </p:cNvSpPr>
          <p:nvPr>
            <p:ph sz="quarter" idx="1"/>
          </p:nvPr>
        </p:nvSpPr>
        <p:spPr>
          <a:xfrm>
            <a:off x="301752" y="1401608"/>
            <a:ext cx="8503920" cy="4572000"/>
          </a:xfrm>
        </p:spPr>
        <p:txBody>
          <a:bodyPr/>
          <a:lstStyle/>
          <a:p>
            <a:r>
              <a:rPr lang="en-US" b="1" dirty="0" smtClean="0"/>
              <a:t>BBT </a:t>
            </a:r>
            <a:r>
              <a:rPr lang="en-US" b="1" dirty="0" smtClean="0"/>
              <a:t>increases after ovulation under influence of progesterone</a:t>
            </a:r>
          </a:p>
          <a:p>
            <a:pPr lvl="1"/>
            <a:r>
              <a:rPr lang="en-US" dirty="0" smtClean="0"/>
              <a:t>Post-</a:t>
            </a:r>
            <a:r>
              <a:rPr lang="en-US" dirty="0" err="1" smtClean="0"/>
              <a:t>ovulatory</a:t>
            </a:r>
            <a:r>
              <a:rPr lang="en-US" dirty="0" smtClean="0"/>
              <a:t> progesterone production causes BBT to rise by at least 0.4° Fahrenheit (0.2° Celsius)</a:t>
            </a:r>
          </a:p>
          <a:p>
            <a:pPr lvl="1"/>
            <a:r>
              <a:rPr lang="en-US" dirty="0" smtClean="0"/>
              <a:t>Elevation occurs 1-2 days after LH surge, persists &gt; 10 days</a:t>
            </a:r>
          </a:p>
          <a:p>
            <a:pPr lvl="3"/>
            <a:r>
              <a:rPr lang="en-US" dirty="0" smtClean="0"/>
              <a:t>Normal range: 97.0°-97.7°. </a:t>
            </a:r>
          </a:p>
          <a:p>
            <a:pPr lvl="3"/>
            <a:r>
              <a:rPr lang="en-US" dirty="0" smtClean="0"/>
              <a:t>Postovulatory range: &gt;97.8°</a:t>
            </a:r>
          </a:p>
          <a:p>
            <a:r>
              <a:rPr lang="en-US" b="1" dirty="0" smtClean="0"/>
              <a:t>Retrospective sign, occurs after ovulation, informs about the end but not about the onset of the fertile phase</a:t>
            </a:r>
          </a:p>
        </p:txBody>
      </p:sp>
    </p:spTree>
    <p:extLst>
      <p:ext uri="{BB962C8B-B14F-4D97-AF65-F5344CB8AC3E}">
        <p14:creationId xmlns:p14="http://schemas.microsoft.com/office/powerpoint/2010/main" val="189333560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may alter BBT</a:t>
            </a:r>
            <a:endParaRPr lang="en-US" dirty="0"/>
          </a:p>
        </p:txBody>
      </p:sp>
      <p:sp>
        <p:nvSpPr>
          <p:cNvPr id="3" name="Content Placeholder 2"/>
          <p:cNvSpPr>
            <a:spLocks noGrp="1"/>
          </p:cNvSpPr>
          <p:nvPr>
            <p:ph sz="quarter" idx="1"/>
          </p:nvPr>
        </p:nvSpPr>
        <p:spPr/>
        <p:txBody>
          <a:bodyPr>
            <a:normAutofit/>
          </a:bodyPr>
          <a:lstStyle/>
          <a:p>
            <a:r>
              <a:rPr lang="en-US" sz="2400" dirty="0" smtClean="0"/>
              <a:t>Fever</a:t>
            </a:r>
          </a:p>
          <a:p>
            <a:r>
              <a:rPr lang="en-US" sz="2400" dirty="0" smtClean="0"/>
              <a:t>Anti-pyretic medications</a:t>
            </a:r>
          </a:p>
          <a:p>
            <a:endParaRPr lang="en-US" sz="2400" dirty="0" smtClean="0"/>
          </a:p>
          <a:p>
            <a:r>
              <a:rPr lang="en-US" sz="2400" dirty="0" smtClean="0"/>
              <a:t>Changes in sleep patterns</a:t>
            </a:r>
          </a:p>
          <a:p>
            <a:pPr lvl="1"/>
            <a:r>
              <a:rPr lang="en-US" sz="2400" dirty="0" smtClean="0"/>
              <a:t>Less sleep than normal, earlier or later bedtime, shift work, travel</a:t>
            </a:r>
          </a:p>
          <a:p>
            <a:endParaRPr lang="en-US" sz="2400" dirty="0" smtClean="0"/>
          </a:p>
          <a:p>
            <a:r>
              <a:rPr lang="en-US" sz="2400" dirty="0"/>
              <a:t>Taking </a:t>
            </a:r>
            <a:r>
              <a:rPr lang="en-US" sz="2400" dirty="0" smtClean="0"/>
              <a:t>temperature at </a:t>
            </a:r>
            <a:r>
              <a:rPr lang="en-US" sz="2400" dirty="0"/>
              <a:t>a different time </a:t>
            </a:r>
            <a:endParaRPr lang="en-US" sz="2400" dirty="0" smtClean="0"/>
          </a:p>
          <a:p>
            <a:pPr lvl="1"/>
            <a:r>
              <a:rPr lang="en-US" sz="2400" dirty="0" smtClean="0"/>
              <a:t>BBT </a:t>
            </a:r>
            <a:r>
              <a:rPr lang="en-US" sz="2400" dirty="0"/>
              <a:t>increases as day goes </a:t>
            </a:r>
            <a:r>
              <a:rPr lang="en-US" sz="2400" dirty="0" smtClean="0"/>
              <a:t>on</a:t>
            </a:r>
          </a:p>
          <a:p>
            <a:pPr lvl="1"/>
            <a:endParaRPr lang="en-US" dirty="0"/>
          </a:p>
          <a:p>
            <a:endParaRPr lang="en-US" dirty="0" smtClean="0"/>
          </a:p>
          <a:p>
            <a:pPr marL="0" indent="0">
              <a:buNone/>
            </a:pPr>
            <a:endParaRPr lang="en-US" dirty="0" smtClean="0"/>
          </a:p>
          <a:p>
            <a:pPr lvl="1"/>
            <a:endParaRPr lang="en-US" dirty="0"/>
          </a:p>
        </p:txBody>
      </p:sp>
      <p:sp>
        <p:nvSpPr>
          <p:cNvPr id="4" name="TextBox 3"/>
          <p:cNvSpPr txBox="1"/>
          <p:nvPr/>
        </p:nvSpPr>
        <p:spPr>
          <a:xfrm>
            <a:off x="3836797" y="5856718"/>
            <a:ext cx="4968875" cy="369332"/>
          </a:xfrm>
          <a:prstGeom prst="rect">
            <a:avLst/>
          </a:prstGeom>
          <a:noFill/>
        </p:spPr>
        <p:txBody>
          <a:bodyPr wrap="square" rtlCol="0">
            <a:spAutoFit/>
          </a:bodyPr>
          <a:lstStyle/>
          <a:p>
            <a:pPr algn="r"/>
            <a:r>
              <a:rPr lang="en-US" dirty="0" err="1"/>
              <a:t>Weschler</a:t>
            </a:r>
            <a:r>
              <a:rPr lang="en-US" dirty="0"/>
              <a:t>, T. (2006)</a:t>
            </a:r>
          </a:p>
        </p:txBody>
      </p:sp>
    </p:spTree>
    <p:extLst>
      <p:ext uri="{BB962C8B-B14F-4D97-AF65-F5344CB8AC3E}">
        <p14:creationId xmlns:p14="http://schemas.microsoft.com/office/powerpoint/2010/main" val="2041625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FAB, Abstinence and Withdrawal</a:t>
            </a:r>
            <a:endParaRPr lang="en-US" dirty="0"/>
          </a:p>
        </p:txBody>
      </p:sp>
      <p:sp>
        <p:nvSpPr>
          <p:cNvPr id="5" name="Content Placeholder 4"/>
          <p:cNvSpPr>
            <a:spLocks noGrp="1"/>
          </p:cNvSpPr>
          <p:nvPr>
            <p:ph sz="quarter" idx="1"/>
          </p:nvPr>
        </p:nvSpPr>
        <p:spPr/>
        <p:txBody>
          <a:bodyPr/>
          <a:lstStyle/>
          <a:p>
            <a:r>
              <a:rPr lang="en-US" sz="2000" dirty="0" smtClean="0"/>
              <a:t>Widely accessible</a:t>
            </a:r>
          </a:p>
          <a:p>
            <a:r>
              <a:rPr lang="en-US" sz="2000" dirty="0" smtClean="0"/>
              <a:t>Inexpensive or free </a:t>
            </a:r>
          </a:p>
          <a:p>
            <a:r>
              <a:rPr lang="en-US" sz="2000" dirty="0" smtClean="0"/>
              <a:t>User Controlled</a:t>
            </a:r>
          </a:p>
          <a:p>
            <a:r>
              <a:rPr lang="en-US" sz="2000" dirty="0" smtClean="0"/>
              <a:t>No side effects</a:t>
            </a:r>
          </a:p>
          <a:p>
            <a:r>
              <a:rPr lang="en-US" sz="2000" dirty="0" smtClean="0"/>
              <a:t>Can support deepening of intimacy and partner communication</a:t>
            </a:r>
          </a:p>
          <a:p>
            <a:r>
              <a:rPr lang="en-US" sz="2000" dirty="0" smtClean="0"/>
              <a:t>Important component of reproductive literacy </a:t>
            </a:r>
          </a:p>
          <a:p>
            <a:r>
              <a:rPr lang="en-US" sz="2000" dirty="0" smtClean="0"/>
              <a:t>Fertility </a:t>
            </a:r>
            <a:r>
              <a:rPr lang="en-US" sz="2000" dirty="0"/>
              <a:t>signs</a:t>
            </a:r>
            <a:r>
              <a:rPr lang="en-US" sz="2000" dirty="0" smtClean="0"/>
              <a:t> can </a:t>
            </a:r>
            <a:r>
              <a:rPr lang="en-US" sz="2000" dirty="0"/>
              <a:t>also</a:t>
            </a:r>
            <a:r>
              <a:rPr lang="en-US" sz="2000" dirty="0" smtClean="0"/>
              <a:t> be used </a:t>
            </a:r>
            <a:r>
              <a:rPr lang="en-US" sz="2000" dirty="0"/>
              <a:t>to achieve pregnancy and to monitor reproductive </a:t>
            </a:r>
            <a:r>
              <a:rPr lang="en-US" sz="2000" dirty="0" smtClean="0"/>
              <a:t>health</a:t>
            </a:r>
          </a:p>
          <a:p>
            <a:endParaRPr lang="en-US" sz="2000" dirty="0" smtClean="0"/>
          </a:p>
          <a:p>
            <a:pPr lvl="2"/>
            <a:endParaRPr lang="en-US" dirty="0" smtClean="0"/>
          </a:p>
        </p:txBody>
      </p:sp>
    </p:spTree>
    <p:extLst>
      <p:ext uri="{BB962C8B-B14F-4D97-AF65-F5344CB8AC3E}">
        <p14:creationId xmlns:p14="http://schemas.microsoft.com/office/powerpoint/2010/main" val="96884034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Basal Body Temperature – How its done</a:t>
            </a:r>
            <a:endParaRPr lang="en-US" dirty="0"/>
          </a:p>
        </p:txBody>
      </p:sp>
      <p:sp>
        <p:nvSpPr>
          <p:cNvPr id="3" name="Content Placeholder 2"/>
          <p:cNvSpPr>
            <a:spLocks noGrp="1"/>
          </p:cNvSpPr>
          <p:nvPr>
            <p:ph sz="quarter" idx="1"/>
          </p:nvPr>
        </p:nvSpPr>
        <p:spPr>
          <a:xfrm>
            <a:off x="301752" y="1143000"/>
            <a:ext cx="8503920" cy="4956047"/>
          </a:xfrm>
        </p:spPr>
        <p:txBody>
          <a:bodyPr/>
          <a:lstStyle/>
          <a:p>
            <a:pPr lvl="1"/>
            <a:r>
              <a:rPr lang="en-US" dirty="0" smtClean="0"/>
              <a:t>Taken </a:t>
            </a:r>
            <a:r>
              <a:rPr lang="en-US" dirty="0"/>
              <a:t>each morning before getting out of bed (after &gt; 6 hours of sleep)</a:t>
            </a:r>
          </a:p>
          <a:p>
            <a:pPr lvl="1"/>
            <a:r>
              <a:rPr lang="en-US" dirty="0"/>
              <a:t> At around the same time (within 1 hour of awakening)</a:t>
            </a:r>
          </a:p>
          <a:p>
            <a:pPr lvl="1"/>
            <a:r>
              <a:rPr lang="en-US" dirty="0"/>
              <a:t>Use a thermometer that is accurate within one tenth of a degree (ex 98.1)</a:t>
            </a:r>
            <a:endParaRPr lang="en-US" sz="2000" dirty="0"/>
          </a:p>
          <a:p>
            <a:pPr lvl="1"/>
            <a:r>
              <a:rPr lang="en-US" dirty="0"/>
              <a:t>Record graphically or electronically so you can see patterns over time</a:t>
            </a:r>
          </a:p>
          <a:p>
            <a:endParaRPr lang="en-US" dirty="0"/>
          </a:p>
        </p:txBody>
      </p:sp>
      <p:pic>
        <p:nvPicPr>
          <p:cNvPr id="4" name="Picture 3"/>
          <p:cNvPicPr>
            <a:picLocks noChangeAspect="1"/>
          </p:cNvPicPr>
          <p:nvPr/>
        </p:nvPicPr>
        <p:blipFill>
          <a:blip r:embed="rId3"/>
          <a:stretch>
            <a:fillRect/>
          </a:stretch>
        </p:blipFill>
        <p:spPr>
          <a:xfrm>
            <a:off x="1862633" y="2825753"/>
            <a:ext cx="5042992" cy="3295215"/>
          </a:xfrm>
          <a:prstGeom prst="rect">
            <a:avLst/>
          </a:prstGeom>
        </p:spPr>
      </p:pic>
    </p:spTree>
    <p:extLst>
      <p:ext uri="{BB962C8B-B14F-4D97-AF65-F5344CB8AC3E}">
        <p14:creationId xmlns:p14="http://schemas.microsoft.com/office/powerpoint/2010/main" val="4617043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3349" r="11757"/>
          <a:stretch>
            <a:fillRect/>
          </a:stretch>
        </p:blipFill>
        <p:spPr bwMode="auto">
          <a:xfrm>
            <a:off x="1047750" y="686340"/>
            <a:ext cx="6842125" cy="60446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Title 1"/>
          <p:cNvSpPr>
            <a:spLocks noGrp="1"/>
          </p:cNvSpPr>
          <p:nvPr>
            <p:ph type="title"/>
          </p:nvPr>
        </p:nvSpPr>
        <p:spPr>
          <a:xfrm>
            <a:off x="453585" y="186876"/>
            <a:ext cx="8089900" cy="469359"/>
          </a:xfrm>
          <a:ln>
            <a:solidFill>
              <a:schemeClr val="accent3">
                <a:lumMod val="60000"/>
                <a:lumOff val="40000"/>
              </a:schemeClr>
            </a:solidFill>
          </a:ln>
        </p:spPr>
        <p:txBody>
          <a:bodyPr/>
          <a:lstStyle/>
          <a:p>
            <a:r>
              <a:rPr lang="en-US" b="1" dirty="0" smtClean="0"/>
              <a:t>Physiology Cervical Secretions</a:t>
            </a:r>
            <a:endParaRPr lang="en-US" b="1" dirty="0"/>
          </a:p>
        </p:txBody>
      </p:sp>
      <p:pic>
        <p:nvPicPr>
          <p:cNvPr id="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66" y="2006739"/>
            <a:ext cx="2368834" cy="272401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 name="Rounded Rectangle 5"/>
          <p:cNvSpPr/>
          <p:nvPr/>
        </p:nvSpPr>
        <p:spPr>
          <a:xfrm>
            <a:off x="6610350" y="513360"/>
            <a:ext cx="2401697" cy="2362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dirty="0"/>
              <a:t>Sperm can live in the cervix for up to 5 </a:t>
            </a:r>
            <a:r>
              <a:rPr lang="en-US" sz="2400" dirty="0" smtClean="0"/>
              <a:t>days in the presence of fertile secretions</a:t>
            </a:r>
            <a:endParaRPr lang="en-US" sz="2400" dirty="0"/>
          </a:p>
        </p:txBody>
      </p:sp>
      <p:sp>
        <p:nvSpPr>
          <p:cNvPr id="7" name="Rectangle 6"/>
          <p:cNvSpPr/>
          <p:nvPr/>
        </p:nvSpPr>
        <p:spPr>
          <a:xfrm>
            <a:off x="44166" y="4730751"/>
            <a:ext cx="1975417" cy="1200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smtClean="0">
                <a:ea typeface="ＭＳ Ｐゴシック" charset="0"/>
                <a:cs typeface="ＭＳ Ｐゴシック" charset="0"/>
              </a:rPr>
              <a:t>Cervical Mucus </a:t>
            </a:r>
          </a:p>
          <a:p>
            <a:pPr algn="ctr"/>
            <a:r>
              <a:rPr lang="en-US" sz="2400" dirty="0" err="1" smtClean="0">
                <a:ea typeface="ＭＳ Ｐゴシック" charset="0"/>
                <a:cs typeface="ＭＳ Ｐゴシック" charset="0"/>
              </a:rPr>
              <a:t>Ferning</a:t>
            </a:r>
            <a:r>
              <a:rPr lang="en-US" sz="2400" dirty="0" smtClean="0">
                <a:ea typeface="ＭＳ Ｐゴシック" charset="0"/>
                <a:cs typeface="ＭＳ Ｐゴシック" charset="0"/>
              </a:rPr>
              <a:t> </a:t>
            </a:r>
            <a:endParaRPr lang="en-US" sz="2400" dirty="0">
              <a:ea typeface="ＭＳ Ｐゴシック" charset="0"/>
              <a:cs typeface="ＭＳ Ｐゴシック" charset="0"/>
            </a:endParaRPr>
          </a:p>
        </p:txBody>
      </p:sp>
      <p:sp>
        <p:nvSpPr>
          <p:cNvPr id="3" name="TextBox 2"/>
          <p:cNvSpPr txBox="1"/>
          <p:nvPr/>
        </p:nvSpPr>
        <p:spPr bwMode="auto">
          <a:xfrm>
            <a:off x="6302374" y="4688420"/>
            <a:ext cx="1587501" cy="615553"/>
          </a:xfrm>
          <a:prstGeom prst="rect">
            <a:avLst/>
          </a:prstGeom>
          <a:noFill/>
          <a:ln w="19050" algn="ctr">
            <a:noFill/>
            <a:miter lim="800000"/>
            <a:headEnd/>
            <a:tailEnd/>
          </a:ln>
        </p:spPr>
        <p:txBody>
          <a:bodyPr wrap="square" lIns="0" tIns="0" rIns="0" bIns="0" rtlCol="0">
            <a:spAutoFit/>
          </a:bodyPr>
          <a:lstStyle/>
          <a:p>
            <a:r>
              <a:rPr lang="en-US" sz="2000" dirty="0" err="1" smtClean="0"/>
              <a:t>Endocervical</a:t>
            </a:r>
            <a:r>
              <a:rPr lang="en-US" sz="2000" dirty="0" smtClean="0"/>
              <a:t> Glands</a:t>
            </a:r>
          </a:p>
        </p:txBody>
      </p:sp>
    </p:spTree>
    <p:extLst>
      <p:ext uri="{BB962C8B-B14F-4D97-AF65-F5344CB8AC3E}">
        <p14:creationId xmlns:p14="http://schemas.microsoft.com/office/powerpoint/2010/main" val="266075799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18626"/>
            <a:ext cx="8089900" cy="469359"/>
          </a:xfrm>
        </p:spPr>
        <p:txBody>
          <a:bodyPr/>
          <a:lstStyle/>
          <a:p>
            <a:r>
              <a:rPr lang="en-US" dirty="0" smtClean="0"/>
              <a:t>Physiology: Cervical Secretions</a:t>
            </a:r>
            <a:endParaRPr lang="en-US" dirty="0"/>
          </a:p>
        </p:txBody>
      </p:sp>
      <p:sp>
        <p:nvSpPr>
          <p:cNvPr id="4" name="Title 8"/>
          <p:cNvSpPr txBox="1">
            <a:spLocks/>
          </p:cNvSpPr>
          <p:nvPr/>
        </p:nvSpPr>
        <p:spPr>
          <a:xfrm>
            <a:off x="0" y="894360"/>
            <a:ext cx="9143999" cy="758952"/>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rmAutofit fontScale="97500" lnSpcReduction="10000"/>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mn-lt"/>
                <a:ea typeface="+mn-ea"/>
                <a:cs typeface="+mn-cs"/>
              </a:rPr>
              <a:t>Estrogen and Progesterone </a:t>
            </a:r>
            <a:br>
              <a:rPr kumimoji="0" lang="en-US" sz="2800" b="0" i="0" u="none" strike="noStrike" kern="1200" cap="none" spc="0" normalizeH="0" baseline="0" noProof="0" dirty="0" smtClean="0">
                <a:ln>
                  <a:noFill/>
                </a:ln>
                <a:solidFill>
                  <a:schemeClr val="bg1"/>
                </a:solidFill>
                <a:effectLst/>
                <a:uLnTx/>
                <a:uFillTx/>
                <a:latin typeface="+mn-lt"/>
                <a:ea typeface="+mn-ea"/>
                <a:cs typeface="+mn-cs"/>
              </a:rPr>
            </a:br>
            <a:r>
              <a:rPr kumimoji="0" lang="en-US" sz="2800" b="0" i="0" u="none" strike="noStrike" kern="1200" cap="none" spc="0" normalizeH="0" baseline="0" noProof="0" dirty="0" smtClean="0">
                <a:ln>
                  <a:noFill/>
                </a:ln>
                <a:solidFill>
                  <a:schemeClr val="bg1"/>
                </a:solidFill>
                <a:effectLst/>
                <a:uLnTx/>
                <a:uFillTx/>
                <a:latin typeface="+mn-lt"/>
                <a:ea typeface="+mn-ea"/>
                <a:cs typeface="+mn-cs"/>
              </a:rPr>
              <a:t>cause characteristic changes in Cervical Secretions</a:t>
            </a: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pic>
        <p:nvPicPr>
          <p:cNvPr id="5" name="Picture 4"/>
          <p:cNvPicPr>
            <a:picLocks noChangeAspect="1"/>
          </p:cNvPicPr>
          <p:nvPr/>
        </p:nvPicPr>
        <p:blipFill>
          <a:blip r:embed="rId3"/>
          <a:stretch>
            <a:fillRect/>
          </a:stretch>
        </p:blipFill>
        <p:spPr>
          <a:xfrm>
            <a:off x="0" y="1686180"/>
            <a:ext cx="9131638" cy="3498850"/>
          </a:xfrm>
          <a:prstGeom prst="rect">
            <a:avLst/>
          </a:prstGeom>
        </p:spPr>
      </p:pic>
      <p:sp>
        <p:nvSpPr>
          <p:cNvPr id="6" name="Rectangle 5"/>
          <p:cNvSpPr/>
          <p:nvPr/>
        </p:nvSpPr>
        <p:spPr>
          <a:xfrm>
            <a:off x="839839" y="1946276"/>
            <a:ext cx="1476375" cy="444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Estrogen</a:t>
            </a:r>
            <a:endParaRPr lang="en-US" dirty="0"/>
          </a:p>
        </p:txBody>
      </p:sp>
      <p:sp>
        <p:nvSpPr>
          <p:cNvPr id="7" name="Rectangle 6"/>
          <p:cNvSpPr/>
          <p:nvPr/>
        </p:nvSpPr>
        <p:spPr>
          <a:xfrm>
            <a:off x="6921500" y="1946276"/>
            <a:ext cx="2053167" cy="444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Progesterone</a:t>
            </a:r>
            <a:endParaRPr lang="en-US" dirty="0"/>
          </a:p>
        </p:txBody>
      </p:sp>
      <p:pic>
        <p:nvPicPr>
          <p:cNvPr id="8" name="Picture 7"/>
          <p:cNvPicPr>
            <a:picLocks noChangeAspect="1"/>
          </p:cNvPicPr>
          <p:nvPr/>
        </p:nvPicPr>
        <p:blipFill>
          <a:blip r:embed="rId4"/>
          <a:stretch>
            <a:fillRect/>
          </a:stretch>
        </p:blipFill>
        <p:spPr>
          <a:xfrm>
            <a:off x="6181664" y="5092304"/>
            <a:ext cx="2128899" cy="1567663"/>
          </a:xfrm>
          <a:prstGeom prst="rect">
            <a:avLst/>
          </a:prstGeom>
        </p:spPr>
      </p:pic>
      <p:pic>
        <p:nvPicPr>
          <p:cNvPr id="9" name="Picture 8"/>
          <p:cNvPicPr>
            <a:picLocks noChangeAspect="1"/>
          </p:cNvPicPr>
          <p:nvPr/>
        </p:nvPicPr>
        <p:blipFill>
          <a:blip r:embed="rId5"/>
          <a:stretch>
            <a:fillRect/>
          </a:stretch>
        </p:blipFill>
        <p:spPr>
          <a:xfrm>
            <a:off x="0" y="5092304"/>
            <a:ext cx="2061971" cy="1567663"/>
          </a:xfrm>
          <a:prstGeom prst="rect">
            <a:avLst/>
          </a:prstGeom>
        </p:spPr>
      </p:pic>
      <p:pic>
        <p:nvPicPr>
          <p:cNvPr id="10" name="Picture 9"/>
          <p:cNvPicPr>
            <a:picLocks noChangeAspect="1"/>
          </p:cNvPicPr>
          <p:nvPr/>
        </p:nvPicPr>
        <p:blipFill>
          <a:blip r:embed="rId6"/>
          <a:stretch>
            <a:fillRect/>
          </a:stretch>
        </p:blipFill>
        <p:spPr>
          <a:xfrm>
            <a:off x="1578027" y="5092304"/>
            <a:ext cx="1851417" cy="1567663"/>
          </a:xfrm>
          <a:prstGeom prst="rect">
            <a:avLst/>
          </a:prstGeom>
        </p:spPr>
      </p:pic>
      <p:pic>
        <p:nvPicPr>
          <p:cNvPr id="11" name="Picture 10"/>
          <p:cNvPicPr>
            <a:picLocks noChangeAspect="1"/>
          </p:cNvPicPr>
          <p:nvPr/>
        </p:nvPicPr>
        <p:blipFill>
          <a:blip r:embed="rId7"/>
          <a:stretch>
            <a:fillRect/>
          </a:stretch>
        </p:blipFill>
        <p:spPr>
          <a:xfrm>
            <a:off x="3111944" y="5092304"/>
            <a:ext cx="1952181" cy="1567663"/>
          </a:xfrm>
          <a:prstGeom prst="rect">
            <a:avLst/>
          </a:prstGeom>
        </p:spPr>
      </p:pic>
    </p:spTree>
    <p:extLst>
      <p:ext uri="{BB962C8B-B14F-4D97-AF65-F5344CB8AC3E}">
        <p14:creationId xmlns:p14="http://schemas.microsoft.com/office/powerpoint/2010/main" val="92073744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01752" y="1524000"/>
            <a:ext cx="4040188" cy="795770"/>
          </a:xfrm>
        </p:spPr>
        <p:style>
          <a:lnRef idx="1">
            <a:schemeClr val="accent2"/>
          </a:lnRef>
          <a:fillRef idx="2">
            <a:schemeClr val="accent2"/>
          </a:fillRef>
          <a:effectRef idx="1">
            <a:schemeClr val="accent2"/>
          </a:effectRef>
          <a:fontRef idx="minor">
            <a:schemeClr val="dk1"/>
          </a:fontRef>
        </p:style>
        <p:txBody>
          <a:bodyPr/>
          <a:lstStyle/>
          <a:p>
            <a:r>
              <a:rPr lang="en-US" sz="2400" dirty="0" smtClean="0">
                <a:solidFill>
                  <a:schemeClr val="accent1"/>
                </a:solidFill>
              </a:rPr>
              <a:t>Estrogen (Fertile) secretions</a:t>
            </a:r>
            <a:endParaRPr lang="en-US" sz="2400" dirty="0">
              <a:solidFill>
                <a:schemeClr val="accent1"/>
              </a:solidFill>
            </a:endParaRPr>
          </a:p>
        </p:txBody>
      </p:sp>
      <p:sp>
        <p:nvSpPr>
          <p:cNvPr id="7" name="Text Placeholder 6"/>
          <p:cNvSpPr>
            <a:spLocks noGrp="1"/>
          </p:cNvSpPr>
          <p:nvPr>
            <p:ph type="body" sz="half" idx="3"/>
          </p:nvPr>
        </p:nvSpPr>
        <p:spPr>
          <a:xfrm>
            <a:off x="4791330" y="1523999"/>
            <a:ext cx="4041775" cy="794191"/>
          </a:xfrm>
        </p:spPr>
        <p:style>
          <a:lnRef idx="1">
            <a:schemeClr val="accent2"/>
          </a:lnRef>
          <a:fillRef idx="2">
            <a:schemeClr val="accent2"/>
          </a:fillRef>
          <a:effectRef idx="1">
            <a:schemeClr val="accent2"/>
          </a:effectRef>
          <a:fontRef idx="minor">
            <a:schemeClr val="dk1"/>
          </a:fontRef>
        </p:style>
        <p:txBody>
          <a:bodyPr/>
          <a:lstStyle/>
          <a:p>
            <a:r>
              <a:rPr lang="en-US" sz="2400" dirty="0" smtClean="0">
                <a:solidFill>
                  <a:srgbClr val="052049"/>
                </a:solidFill>
              </a:rPr>
              <a:t>Progesterone (Infertile) secretions</a:t>
            </a:r>
            <a:endParaRPr lang="en-US" sz="2400" dirty="0">
              <a:solidFill>
                <a:srgbClr val="052049"/>
              </a:solidFill>
            </a:endParaRPr>
          </a:p>
        </p:txBody>
      </p:sp>
      <p:sp>
        <p:nvSpPr>
          <p:cNvPr id="5" name="Content Placeholder 4"/>
          <p:cNvSpPr>
            <a:spLocks noGrp="1"/>
          </p:cNvSpPr>
          <p:nvPr>
            <p:ph sz="quarter" idx="2"/>
          </p:nvPr>
        </p:nvSpPr>
        <p:spPr>
          <a:xfrm>
            <a:off x="301752" y="2471383"/>
            <a:ext cx="4041648" cy="4145538"/>
          </a:xfrm>
        </p:spPr>
        <p:txBody>
          <a:bodyPr>
            <a:normAutofit fontScale="92500"/>
          </a:bodyPr>
          <a:lstStyle/>
          <a:p>
            <a:r>
              <a:rPr lang="en-US" sz="2400" dirty="0" smtClean="0"/>
              <a:t>Abundant </a:t>
            </a:r>
            <a:endParaRPr lang="en-US" sz="2400" dirty="0"/>
          </a:p>
          <a:p>
            <a:r>
              <a:rPr lang="en-US" sz="2400" dirty="0" smtClean="0"/>
              <a:t>Wet</a:t>
            </a:r>
          </a:p>
          <a:p>
            <a:r>
              <a:rPr lang="en-US" sz="2400" dirty="0" smtClean="0"/>
              <a:t>White, or cloudy at first then clear as estrogen levels increase</a:t>
            </a:r>
          </a:p>
          <a:p>
            <a:r>
              <a:rPr lang="en-US" sz="2400" dirty="0" smtClean="0"/>
              <a:t>Slippery</a:t>
            </a:r>
            <a:endParaRPr lang="en-US" sz="2400" dirty="0"/>
          </a:p>
          <a:p>
            <a:r>
              <a:rPr lang="en-US" sz="2400" dirty="0" smtClean="0"/>
              <a:t>Stretchy</a:t>
            </a:r>
          </a:p>
          <a:p>
            <a:r>
              <a:rPr lang="en-US" sz="2400" dirty="0" smtClean="0"/>
              <a:t>Like egg whites</a:t>
            </a:r>
            <a:endParaRPr lang="en-US" sz="2400" dirty="0"/>
          </a:p>
          <a:p>
            <a:r>
              <a:rPr lang="en-US" sz="2400" dirty="0" smtClean="0"/>
              <a:t>Increases in fluid volume, salts, sugars and amino acids</a:t>
            </a:r>
            <a:endParaRPr lang="en-US" sz="2400" dirty="0"/>
          </a:p>
          <a:p>
            <a:endParaRPr lang="en-US" sz="2400" dirty="0"/>
          </a:p>
        </p:txBody>
      </p:sp>
      <p:sp>
        <p:nvSpPr>
          <p:cNvPr id="8" name="Content Placeholder 7"/>
          <p:cNvSpPr>
            <a:spLocks noGrp="1"/>
          </p:cNvSpPr>
          <p:nvPr>
            <p:ph sz="quarter" idx="4"/>
          </p:nvPr>
        </p:nvSpPr>
        <p:spPr>
          <a:xfrm>
            <a:off x="4800600" y="2471382"/>
            <a:ext cx="4038600" cy="4149651"/>
          </a:xfrm>
        </p:spPr>
        <p:txBody>
          <a:bodyPr/>
          <a:lstStyle/>
          <a:p>
            <a:r>
              <a:rPr lang="en-US" sz="2400" dirty="0" smtClean="0"/>
              <a:t>Thick</a:t>
            </a:r>
          </a:p>
          <a:p>
            <a:r>
              <a:rPr lang="en-US" sz="2400" dirty="0" smtClean="0"/>
              <a:t>Scant</a:t>
            </a:r>
          </a:p>
          <a:p>
            <a:r>
              <a:rPr lang="en-US" sz="2400" dirty="0" smtClean="0"/>
              <a:t>Pasty</a:t>
            </a:r>
          </a:p>
          <a:p>
            <a:r>
              <a:rPr lang="en-US" sz="2400" dirty="0" smtClean="0"/>
              <a:t>Sticky</a:t>
            </a:r>
            <a:endParaRPr lang="en-US" sz="2400" dirty="0"/>
          </a:p>
        </p:txBody>
      </p:sp>
      <p:sp>
        <p:nvSpPr>
          <p:cNvPr id="4" name="Title 3"/>
          <p:cNvSpPr>
            <a:spLocks noGrp="1"/>
          </p:cNvSpPr>
          <p:nvPr>
            <p:ph type="title"/>
          </p:nvPr>
        </p:nvSpPr>
        <p:spPr/>
        <p:txBody>
          <a:bodyPr/>
          <a:lstStyle/>
          <a:p>
            <a:r>
              <a:rPr lang="en-US" dirty="0" smtClean="0">
                <a:solidFill>
                  <a:srgbClr val="18A3AC"/>
                </a:solidFill>
              </a:rPr>
              <a:t>Cervical Secretions - Characteristics</a:t>
            </a:r>
            <a:endParaRPr lang="en-US" dirty="0">
              <a:solidFill>
                <a:srgbClr val="18A3AC"/>
              </a:solidFill>
            </a:endParaRPr>
          </a:p>
        </p:txBody>
      </p:sp>
    </p:spTree>
    <p:extLst>
      <p:ext uri="{BB962C8B-B14F-4D97-AF65-F5344CB8AC3E}">
        <p14:creationId xmlns:p14="http://schemas.microsoft.com/office/powerpoint/2010/main" val="62438712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5000" y="681567"/>
            <a:ext cx="6985000" cy="5422900"/>
          </a:xfrm>
          <a:prstGeom prst="rect">
            <a:avLst/>
          </a:prstGeom>
        </p:spPr>
      </p:pic>
      <p:sp>
        <p:nvSpPr>
          <p:cNvPr id="2" name="Left Arrow 1"/>
          <p:cNvSpPr/>
          <p:nvPr/>
        </p:nvSpPr>
        <p:spPr bwMode="auto">
          <a:xfrm>
            <a:off x="7620000" y="3779350"/>
            <a:ext cx="1523999" cy="1427649"/>
          </a:xfrm>
          <a:prstGeom prst="leftArrow">
            <a:avLst>
              <a:gd name="adj1" fmla="val 50000"/>
              <a:gd name="adj2" fmla="val 26939"/>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Near </a:t>
            </a:r>
          </a:p>
          <a:p>
            <a:pPr algn="ctr">
              <a:lnSpc>
                <a:spcPct val="90000"/>
              </a:lnSpc>
            </a:pPr>
            <a:r>
              <a:rPr lang="en-US" sz="1600" b="1" dirty="0" smtClean="0">
                <a:solidFill>
                  <a:schemeClr val="bg1"/>
                </a:solidFill>
                <a:latin typeface="+mj-lt"/>
              </a:rPr>
              <a:t>Ovulation- </a:t>
            </a:r>
          </a:p>
          <a:p>
            <a:pPr algn="ctr">
              <a:lnSpc>
                <a:spcPct val="90000"/>
              </a:lnSpc>
            </a:pPr>
            <a:r>
              <a:rPr lang="en-US" sz="1600" b="1" dirty="0" err="1" smtClean="0">
                <a:solidFill>
                  <a:schemeClr val="bg1"/>
                </a:solidFill>
                <a:latin typeface="+mj-lt"/>
              </a:rPr>
              <a:t>Spinnbarkeit</a:t>
            </a:r>
            <a:endParaRPr lang="en-US" sz="1600" b="1" dirty="0" smtClean="0">
              <a:solidFill>
                <a:schemeClr val="bg1"/>
              </a:solidFill>
              <a:latin typeface="+mj-lt"/>
            </a:endParaRPr>
          </a:p>
        </p:txBody>
      </p:sp>
      <p:sp>
        <p:nvSpPr>
          <p:cNvPr id="4" name="TextBox 3"/>
          <p:cNvSpPr txBox="1"/>
          <p:nvPr/>
        </p:nvSpPr>
        <p:spPr bwMode="auto">
          <a:xfrm>
            <a:off x="219487" y="219519"/>
            <a:ext cx="8748139" cy="369332"/>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lIns="0" tIns="0" rIns="0" bIns="0" rtlCol="0">
            <a:spAutoFit/>
          </a:bodyPr>
          <a:lstStyle/>
          <a:p>
            <a:r>
              <a:rPr lang="en-US" sz="2400" dirty="0" smtClean="0"/>
              <a:t>Provides information about both the onset and end of the fertile window</a:t>
            </a:r>
          </a:p>
        </p:txBody>
      </p:sp>
      <p:sp>
        <p:nvSpPr>
          <p:cNvPr id="5" name="Rectangle 4"/>
          <p:cNvSpPr/>
          <p:nvPr/>
        </p:nvSpPr>
        <p:spPr bwMode="auto">
          <a:xfrm>
            <a:off x="5973191" y="4702759"/>
            <a:ext cx="1458023" cy="914400"/>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Most Fertile: </a:t>
            </a:r>
          </a:p>
          <a:p>
            <a:pPr algn="ctr">
              <a:lnSpc>
                <a:spcPct val="90000"/>
              </a:lnSpc>
            </a:pPr>
            <a:r>
              <a:rPr lang="en-US" sz="1600" b="1" dirty="0" smtClean="0">
                <a:solidFill>
                  <a:schemeClr val="bg1"/>
                </a:solidFill>
                <a:latin typeface="+mj-lt"/>
              </a:rPr>
              <a:t>Egg White</a:t>
            </a:r>
          </a:p>
        </p:txBody>
      </p:sp>
      <p:sp>
        <p:nvSpPr>
          <p:cNvPr id="6" name="Rectangle 5"/>
          <p:cNvSpPr/>
          <p:nvPr/>
        </p:nvSpPr>
        <p:spPr bwMode="auto">
          <a:xfrm>
            <a:off x="1845588" y="2315013"/>
            <a:ext cx="1791631" cy="914400"/>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Not fertile:</a:t>
            </a:r>
          </a:p>
          <a:p>
            <a:pPr algn="ctr">
              <a:lnSpc>
                <a:spcPct val="90000"/>
              </a:lnSpc>
            </a:pPr>
            <a:r>
              <a:rPr lang="en-US" sz="1600" b="1" dirty="0" smtClean="0">
                <a:solidFill>
                  <a:schemeClr val="bg1"/>
                </a:solidFill>
                <a:latin typeface="+mj-lt"/>
              </a:rPr>
              <a:t>Dry, tacky, thick</a:t>
            </a:r>
          </a:p>
        </p:txBody>
      </p:sp>
      <p:sp>
        <p:nvSpPr>
          <p:cNvPr id="7" name="Rectangle 6"/>
          <p:cNvSpPr/>
          <p:nvPr/>
        </p:nvSpPr>
        <p:spPr bwMode="auto">
          <a:xfrm>
            <a:off x="5639583" y="2315013"/>
            <a:ext cx="1791631" cy="914400"/>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Not fertile:</a:t>
            </a:r>
          </a:p>
          <a:p>
            <a:pPr algn="ctr">
              <a:lnSpc>
                <a:spcPct val="90000"/>
              </a:lnSpc>
            </a:pPr>
            <a:r>
              <a:rPr lang="en-US" sz="1600" b="1" dirty="0" smtClean="0">
                <a:solidFill>
                  <a:schemeClr val="bg1"/>
                </a:solidFill>
                <a:latin typeface="+mj-lt"/>
              </a:rPr>
              <a:t>Creamy Sticky</a:t>
            </a:r>
          </a:p>
        </p:txBody>
      </p:sp>
      <p:sp>
        <p:nvSpPr>
          <p:cNvPr id="8" name="Rectangle 7"/>
          <p:cNvSpPr/>
          <p:nvPr/>
        </p:nvSpPr>
        <p:spPr bwMode="auto">
          <a:xfrm>
            <a:off x="2154764" y="4702759"/>
            <a:ext cx="1791631" cy="914400"/>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dirty="0" smtClean="0">
                <a:solidFill>
                  <a:schemeClr val="bg1"/>
                </a:solidFill>
                <a:latin typeface="+mj-lt"/>
              </a:rPr>
              <a:t>Likely fertile:</a:t>
            </a:r>
          </a:p>
          <a:p>
            <a:pPr algn="ctr">
              <a:lnSpc>
                <a:spcPct val="90000"/>
              </a:lnSpc>
            </a:pPr>
            <a:r>
              <a:rPr lang="en-US" sz="1600" b="1" dirty="0" smtClean="0">
                <a:solidFill>
                  <a:schemeClr val="bg1"/>
                </a:solidFill>
                <a:latin typeface="+mj-lt"/>
              </a:rPr>
              <a:t>Cloudy, stretchy</a:t>
            </a:r>
          </a:p>
        </p:txBody>
      </p:sp>
    </p:spTree>
    <p:extLst>
      <p:ext uri="{BB962C8B-B14F-4D97-AF65-F5344CB8AC3E}">
        <p14:creationId xmlns:p14="http://schemas.microsoft.com/office/powerpoint/2010/main" val="107182722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94272" y="217997"/>
            <a:ext cx="5956758" cy="4564566"/>
          </a:xfrm>
          <a:prstGeom prst="rect">
            <a:avLst/>
          </a:prstGeom>
        </p:spPr>
      </p:pic>
      <p:pic>
        <p:nvPicPr>
          <p:cNvPr id="15" name="Picture 14"/>
          <p:cNvPicPr>
            <a:picLocks noChangeAspect="1"/>
          </p:cNvPicPr>
          <p:nvPr/>
        </p:nvPicPr>
        <p:blipFill>
          <a:blip r:embed="rId4"/>
          <a:srcRect b="51698"/>
          <a:stretch>
            <a:fillRect/>
          </a:stretch>
        </p:blipFill>
        <p:spPr>
          <a:xfrm>
            <a:off x="1337559" y="4800416"/>
            <a:ext cx="3288878" cy="1588590"/>
          </a:xfrm>
          <a:prstGeom prst="rect">
            <a:avLst/>
          </a:prstGeom>
        </p:spPr>
      </p:pic>
      <p:pic>
        <p:nvPicPr>
          <p:cNvPr id="16" name="Picture 15"/>
          <p:cNvPicPr>
            <a:picLocks noChangeAspect="1"/>
          </p:cNvPicPr>
          <p:nvPr/>
        </p:nvPicPr>
        <p:blipFill>
          <a:blip r:embed="rId4"/>
          <a:srcRect t="47170" b="6668"/>
          <a:stretch>
            <a:fillRect/>
          </a:stretch>
        </p:blipFill>
        <p:spPr>
          <a:xfrm>
            <a:off x="4396394" y="4800416"/>
            <a:ext cx="3441330" cy="1588590"/>
          </a:xfrm>
          <a:prstGeom prst="rect">
            <a:avLst/>
          </a:prstGeom>
        </p:spPr>
      </p:pic>
      <p:sp>
        <p:nvSpPr>
          <p:cNvPr id="5" name="TextBox 4"/>
          <p:cNvSpPr txBox="1"/>
          <p:nvPr/>
        </p:nvSpPr>
        <p:spPr>
          <a:xfrm>
            <a:off x="4626437" y="6357256"/>
            <a:ext cx="2924593" cy="369332"/>
          </a:xfrm>
          <a:prstGeom prst="rect">
            <a:avLst/>
          </a:prstGeom>
          <a:noFill/>
        </p:spPr>
        <p:txBody>
          <a:bodyPr wrap="square" rtlCol="0">
            <a:spAutoFit/>
          </a:bodyPr>
          <a:lstStyle/>
          <a:p>
            <a:pPr algn="ctr"/>
            <a:r>
              <a:rPr lang="en-US" dirty="0" smtClean="0">
                <a:solidFill>
                  <a:srgbClr val="008000"/>
                </a:solidFill>
              </a:rPr>
              <a:t>Estrogen Type</a:t>
            </a:r>
            <a:endParaRPr lang="en-US" dirty="0">
              <a:solidFill>
                <a:srgbClr val="008000"/>
              </a:solidFill>
            </a:endParaRPr>
          </a:p>
        </p:txBody>
      </p:sp>
      <p:sp>
        <p:nvSpPr>
          <p:cNvPr id="6" name="Rectangle 5"/>
          <p:cNvSpPr/>
          <p:nvPr/>
        </p:nvSpPr>
        <p:spPr>
          <a:xfrm>
            <a:off x="1578398" y="6341381"/>
            <a:ext cx="2802122" cy="369332"/>
          </a:xfrm>
          <a:prstGeom prst="rect">
            <a:avLst/>
          </a:prstGeom>
        </p:spPr>
        <p:txBody>
          <a:bodyPr wrap="square">
            <a:spAutoFit/>
          </a:bodyPr>
          <a:lstStyle/>
          <a:p>
            <a:pPr algn="ctr"/>
            <a:r>
              <a:rPr lang="en-US" dirty="0" smtClean="0">
                <a:solidFill>
                  <a:srgbClr val="FF0000"/>
                </a:solidFill>
              </a:rPr>
              <a:t>Progesterone Type</a:t>
            </a:r>
            <a:endParaRPr lang="en-US" dirty="0">
              <a:solidFill>
                <a:srgbClr val="FF0000"/>
              </a:solidFill>
            </a:endParaRPr>
          </a:p>
        </p:txBody>
      </p:sp>
    </p:spTree>
    <p:extLst>
      <p:ext uri="{BB962C8B-B14F-4D97-AF65-F5344CB8AC3E}">
        <p14:creationId xmlns:p14="http://schemas.microsoft.com/office/powerpoint/2010/main" val="152729756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01752" y="701325"/>
            <a:ext cx="4040188" cy="732974"/>
          </a:xfrm>
        </p:spPr>
        <p:style>
          <a:lnRef idx="1">
            <a:schemeClr val="accent2"/>
          </a:lnRef>
          <a:fillRef idx="2">
            <a:schemeClr val="accent2"/>
          </a:fillRef>
          <a:effectRef idx="1">
            <a:schemeClr val="accent2"/>
          </a:effectRef>
          <a:fontRef idx="minor">
            <a:schemeClr val="dk1"/>
          </a:fontRef>
        </p:style>
        <p:txBody>
          <a:bodyPr/>
          <a:lstStyle/>
          <a:p>
            <a:r>
              <a:rPr lang="en-US" sz="2400" dirty="0" smtClean="0">
                <a:solidFill>
                  <a:schemeClr val="accent1"/>
                </a:solidFill>
              </a:rPr>
              <a:t>Estrogen (Fertile) </a:t>
            </a:r>
            <a:r>
              <a:rPr lang="en-US" sz="2400" dirty="0">
                <a:solidFill>
                  <a:schemeClr val="accent1"/>
                </a:solidFill>
              </a:rPr>
              <a:t>secretions</a:t>
            </a:r>
          </a:p>
        </p:txBody>
      </p:sp>
      <p:sp>
        <p:nvSpPr>
          <p:cNvPr id="7" name="Text Placeholder 6"/>
          <p:cNvSpPr>
            <a:spLocks noGrp="1"/>
          </p:cNvSpPr>
          <p:nvPr>
            <p:ph type="body" sz="half" idx="3"/>
          </p:nvPr>
        </p:nvSpPr>
        <p:spPr>
          <a:xfrm>
            <a:off x="4791330" y="739913"/>
            <a:ext cx="4207652" cy="731520"/>
          </a:xfrm>
        </p:spPr>
        <p:style>
          <a:lnRef idx="1">
            <a:schemeClr val="accent2"/>
          </a:lnRef>
          <a:fillRef idx="2">
            <a:schemeClr val="accent2"/>
          </a:fillRef>
          <a:effectRef idx="1">
            <a:schemeClr val="accent2"/>
          </a:effectRef>
          <a:fontRef idx="minor">
            <a:schemeClr val="dk1"/>
          </a:fontRef>
        </p:style>
        <p:txBody>
          <a:bodyPr/>
          <a:lstStyle/>
          <a:p>
            <a:r>
              <a:rPr lang="en-US" sz="2400" dirty="0" smtClean="0">
                <a:solidFill>
                  <a:srgbClr val="052049"/>
                </a:solidFill>
              </a:rPr>
              <a:t>Progesterone (Infertile) secretions</a:t>
            </a:r>
            <a:endParaRPr lang="en-US" sz="2400" dirty="0">
              <a:solidFill>
                <a:srgbClr val="052049"/>
              </a:solidFill>
            </a:endParaRPr>
          </a:p>
        </p:txBody>
      </p:sp>
      <p:sp>
        <p:nvSpPr>
          <p:cNvPr id="5" name="Content Placeholder 4"/>
          <p:cNvSpPr>
            <a:spLocks noGrp="1"/>
          </p:cNvSpPr>
          <p:nvPr>
            <p:ph sz="quarter" idx="2"/>
          </p:nvPr>
        </p:nvSpPr>
        <p:spPr>
          <a:xfrm>
            <a:off x="172454" y="1654491"/>
            <a:ext cx="4170946" cy="3818404"/>
          </a:xfrm>
        </p:spPr>
        <p:txBody>
          <a:bodyPr>
            <a:normAutofit/>
          </a:bodyPr>
          <a:lstStyle/>
          <a:p>
            <a:r>
              <a:rPr lang="en-US" sz="2000" dirty="0" smtClean="0"/>
              <a:t>Create a hospitable environment for sperm</a:t>
            </a:r>
          </a:p>
          <a:p>
            <a:r>
              <a:rPr lang="en-US" sz="2000" dirty="0" smtClean="0"/>
              <a:t>Changes the usually acidic vaginal environment to alkaline </a:t>
            </a:r>
          </a:p>
          <a:p>
            <a:r>
              <a:rPr lang="en-US" sz="2000" dirty="0" smtClean="0"/>
              <a:t>Provides sugars to nourish sperm</a:t>
            </a:r>
          </a:p>
          <a:p>
            <a:r>
              <a:rPr lang="en-US" sz="2000" dirty="0" smtClean="0"/>
              <a:t>Thin viscosity forms channels for sperm to move </a:t>
            </a:r>
            <a:r>
              <a:rPr lang="en-US" sz="2000" dirty="0"/>
              <a:t>easily - facilitates sperm </a:t>
            </a:r>
            <a:r>
              <a:rPr lang="en-US" sz="2000" dirty="0" smtClean="0"/>
              <a:t>transport</a:t>
            </a:r>
            <a:endParaRPr lang="en-US" sz="2000" dirty="0"/>
          </a:p>
        </p:txBody>
      </p:sp>
      <p:sp>
        <p:nvSpPr>
          <p:cNvPr id="8" name="Content Placeholder 7"/>
          <p:cNvSpPr>
            <a:spLocks noGrp="1"/>
          </p:cNvSpPr>
          <p:nvPr>
            <p:ph sz="quarter" idx="4"/>
          </p:nvPr>
        </p:nvSpPr>
        <p:spPr>
          <a:xfrm>
            <a:off x="4800600" y="1665424"/>
            <a:ext cx="4038600" cy="3822192"/>
          </a:xfrm>
        </p:spPr>
        <p:txBody>
          <a:bodyPr/>
          <a:lstStyle/>
          <a:p>
            <a:r>
              <a:rPr lang="en-US" sz="2000" dirty="0" smtClean="0"/>
              <a:t>Hostile environment - Sperm cannot survive</a:t>
            </a:r>
          </a:p>
          <a:p>
            <a:r>
              <a:rPr lang="en-US" sz="2000" dirty="0" smtClean="0"/>
              <a:t>Acidic</a:t>
            </a:r>
          </a:p>
          <a:p>
            <a:r>
              <a:rPr lang="en-US" sz="2000" dirty="0" smtClean="0"/>
              <a:t>Contains leukocytes</a:t>
            </a:r>
          </a:p>
          <a:p>
            <a:r>
              <a:rPr lang="en-US" sz="2000" dirty="0" smtClean="0"/>
              <a:t>Thick viscosity, creates an impermeable barrier, blocks </a:t>
            </a:r>
            <a:r>
              <a:rPr lang="en-US" sz="2000" dirty="0"/>
              <a:t>sperm transport</a:t>
            </a:r>
          </a:p>
        </p:txBody>
      </p:sp>
      <p:sp>
        <p:nvSpPr>
          <p:cNvPr id="4" name="Title 3"/>
          <p:cNvSpPr>
            <a:spLocks noGrp="1"/>
          </p:cNvSpPr>
          <p:nvPr>
            <p:ph type="title"/>
          </p:nvPr>
        </p:nvSpPr>
        <p:spPr>
          <a:xfrm>
            <a:off x="453585" y="190321"/>
            <a:ext cx="8089900" cy="469359"/>
          </a:xfrm>
        </p:spPr>
        <p:txBody>
          <a:bodyPr/>
          <a:lstStyle/>
          <a:p>
            <a:r>
              <a:rPr lang="en-US" dirty="0" smtClean="0">
                <a:solidFill>
                  <a:schemeClr val="accent3"/>
                </a:solidFill>
              </a:rPr>
              <a:t>Cervical Secretions – Impact on Sperm</a:t>
            </a:r>
            <a:endParaRPr lang="en-US" dirty="0">
              <a:solidFill>
                <a:schemeClr val="accent3"/>
              </a:solidFill>
            </a:endParaRPr>
          </a:p>
        </p:txBody>
      </p:sp>
      <p:pic>
        <p:nvPicPr>
          <p:cNvPr id="9" name="Picture 4"/>
          <p:cNvPicPr>
            <a:picLocks noChangeAspect="1"/>
          </p:cNvPicPr>
          <p:nvPr/>
        </p:nvPicPr>
        <p:blipFill>
          <a:blip r:embed="rId3"/>
          <a:srcRect/>
          <a:stretch>
            <a:fillRect/>
          </a:stretch>
        </p:blipFill>
        <p:spPr bwMode="auto">
          <a:xfrm>
            <a:off x="783167" y="4493085"/>
            <a:ext cx="2315633" cy="2328820"/>
          </a:xfrm>
          <a:prstGeom prst="rect">
            <a:avLst/>
          </a:prstGeom>
          <a:noFill/>
          <a:ln w="9525">
            <a:noFill/>
            <a:miter lim="800000"/>
            <a:headEnd/>
            <a:tailEnd/>
          </a:ln>
        </p:spPr>
      </p:pic>
      <p:pic>
        <p:nvPicPr>
          <p:cNvPr id="10" name="Picture 5"/>
          <p:cNvPicPr>
            <a:picLocks noChangeAspect="1"/>
          </p:cNvPicPr>
          <p:nvPr/>
        </p:nvPicPr>
        <p:blipFill>
          <a:blip r:embed="rId4"/>
          <a:srcRect/>
          <a:stretch>
            <a:fillRect/>
          </a:stretch>
        </p:blipFill>
        <p:spPr bwMode="auto">
          <a:xfrm>
            <a:off x="5527430" y="4496747"/>
            <a:ext cx="2413615" cy="2280707"/>
          </a:xfrm>
          <a:prstGeom prst="rect">
            <a:avLst/>
          </a:prstGeom>
          <a:noFill/>
          <a:ln w="9525">
            <a:noFill/>
            <a:miter lim="800000"/>
            <a:headEnd/>
            <a:tailEnd/>
          </a:ln>
        </p:spPr>
      </p:pic>
    </p:spTree>
    <p:extLst>
      <p:ext uri="{BB962C8B-B14F-4D97-AF65-F5344CB8AC3E}">
        <p14:creationId xmlns:p14="http://schemas.microsoft.com/office/powerpoint/2010/main" val="18610781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8743" y="291239"/>
            <a:ext cx="8740101" cy="5808243"/>
          </a:xfrm>
          <a:prstGeom prst="rect">
            <a:avLst/>
          </a:prstGeom>
        </p:spPr>
      </p:pic>
      <p:sp>
        <p:nvSpPr>
          <p:cNvPr id="6" name="Title 5"/>
          <p:cNvSpPr>
            <a:spLocks noGrp="1"/>
          </p:cNvSpPr>
          <p:nvPr>
            <p:ph type="title"/>
          </p:nvPr>
        </p:nvSpPr>
        <p:spPr>
          <a:xfrm>
            <a:off x="457201" y="192613"/>
            <a:ext cx="8089901" cy="469359"/>
          </a:xfrm>
          <a:ln>
            <a:solidFill>
              <a:schemeClr val="accent3">
                <a:lumMod val="60000"/>
                <a:lumOff val="40000"/>
              </a:schemeClr>
            </a:solidFill>
          </a:ln>
        </p:spPr>
        <p:txBody>
          <a:bodyPr/>
          <a:lstStyle/>
          <a:p>
            <a:r>
              <a:rPr lang="en-US" b="1" dirty="0" smtClean="0"/>
              <a:t>Physiology:  Cervical Secretions</a:t>
            </a:r>
            <a:endParaRPr lang="en-US" b="1" dirty="0"/>
          </a:p>
        </p:txBody>
      </p:sp>
      <p:sp>
        <p:nvSpPr>
          <p:cNvPr id="9" name="TextBox 8"/>
          <p:cNvSpPr txBox="1"/>
          <p:nvPr/>
        </p:nvSpPr>
        <p:spPr bwMode="auto">
          <a:xfrm>
            <a:off x="1896604" y="5917145"/>
            <a:ext cx="6992240" cy="307777"/>
          </a:xfrm>
          <a:prstGeom prst="rect">
            <a:avLst/>
          </a:prstGeom>
          <a:noFill/>
          <a:ln w="19050" algn="ctr">
            <a:noFill/>
            <a:miter lim="800000"/>
            <a:headEnd/>
            <a:tailEnd/>
          </a:ln>
        </p:spPr>
        <p:txBody>
          <a:bodyPr wrap="square" lIns="0" tIns="0" rIns="0" bIns="0" rtlCol="0">
            <a:spAutoFit/>
          </a:bodyPr>
          <a:lstStyle/>
          <a:p>
            <a:pPr algn="r"/>
            <a:r>
              <a:rPr lang="en-US" sz="1600" dirty="0" err="1" smtClean="0"/>
              <a:t>Scarpa</a:t>
            </a:r>
            <a:r>
              <a:rPr lang="en-US" sz="1600" dirty="0" smtClean="0"/>
              <a:t>, </a:t>
            </a:r>
            <a:r>
              <a:rPr lang="en-US" sz="1600" dirty="0" err="1" smtClean="0"/>
              <a:t>Dunson</a:t>
            </a:r>
            <a:r>
              <a:rPr lang="en-US" sz="1600" dirty="0" smtClean="0"/>
              <a:t> &amp; Colombo 2006 Bigelow et al 2003 </a:t>
            </a:r>
            <a:r>
              <a:rPr lang="en-US" sz="1600" dirty="0" err="1" smtClean="0"/>
              <a:t>Fehring</a:t>
            </a:r>
            <a:r>
              <a:rPr lang="en-US" sz="1600" dirty="0" smtClean="0"/>
              <a:t> 2002</a:t>
            </a:r>
            <a:r>
              <a:rPr lang="en-US" sz="2000" dirty="0" smtClean="0"/>
              <a:t>; </a:t>
            </a:r>
          </a:p>
        </p:txBody>
      </p:sp>
      <p:sp>
        <p:nvSpPr>
          <p:cNvPr id="10" name="Rounded Rectangle 9"/>
          <p:cNvSpPr/>
          <p:nvPr/>
        </p:nvSpPr>
        <p:spPr bwMode="auto">
          <a:xfrm>
            <a:off x="6114304" y="2351986"/>
            <a:ext cx="2759271" cy="993713"/>
          </a:xfrm>
          <a:prstGeom prst="round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lnSpc>
                <a:spcPct val="90000"/>
              </a:lnSpc>
            </a:pPr>
            <a:r>
              <a:rPr lang="en-US" b="1" dirty="0" smtClean="0">
                <a:solidFill>
                  <a:schemeClr val="bg1"/>
                </a:solidFill>
                <a:latin typeface="+mj-lt"/>
              </a:rPr>
              <a:t>Cervical Secretions </a:t>
            </a:r>
          </a:p>
          <a:p>
            <a:pPr algn="ctr">
              <a:lnSpc>
                <a:spcPct val="90000"/>
              </a:lnSpc>
            </a:pPr>
            <a:r>
              <a:rPr lang="en-US" b="1" dirty="0" smtClean="0">
                <a:solidFill>
                  <a:schemeClr val="bg1"/>
                </a:solidFill>
                <a:latin typeface="+mj-lt"/>
              </a:rPr>
              <a:t>are an accurate marker </a:t>
            </a:r>
          </a:p>
          <a:p>
            <a:pPr algn="ctr">
              <a:lnSpc>
                <a:spcPct val="90000"/>
              </a:lnSpc>
            </a:pPr>
            <a:r>
              <a:rPr lang="en-US" b="1" dirty="0" smtClean="0">
                <a:solidFill>
                  <a:schemeClr val="bg1"/>
                </a:solidFill>
                <a:latin typeface="+mj-lt"/>
              </a:rPr>
              <a:t>of fertile days</a:t>
            </a:r>
          </a:p>
        </p:txBody>
      </p:sp>
      <p:sp>
        <p:nvSpPr>
          <p:cNvPr id="2" name="Left Arrow 1"/>
          <p:cNvSpPr/>
          <p:nvPr/>
        </p:nvSpPr>
        <p:spPr bwMode="auto">
          <a:xfrm>
            <a:off x="7979932" y="4437413"/>
            <a:ext cx="1164068" cy="641431"/>
          </a:xfrm>
          <a:prstGeom prst="leftArrow">
            <a:avLst/>
          </a:prstGeom>
          <a:solidFill>
            <a:schemeClr val="accent4">
              <a:lumMod val="60000"/>
              <a:lumOff val="40000"/>
            </a:schemeClr>
          </a:solidFill>
          <a:ln w="19050" algn="ctr">
            <a:noFill/>
            <a:miter lim="800000"/>
            <a:headEnd/>
            <a:tailEnd/>
          </a:ln>
        </p:spPr>
        <p:txBody>
          <a:bodyPr wrap="none" rtlCol="0" anchor="ctr"/>
          <a:lstStyle/>
          <a:p>
            <a:pPr algn="ctr">
              <a:lnSpc>
                <a:spcPct val="90000"/>
              </a:lnSpc>
            </a:pPr>
            <a:r>
              <a:rPr lang="en-US" sz="1200" b="1" dirty="0" smtClean="0">
                <a:latin typeface="+mj-lt"/>
              </a:rPr>
              <a:t>Probability </a:t>
            </a:r>
          </a:p>
          <a:p>
            <a:pPr algn="ctr">
              <a:lnSpc>
                <a:spcPct val="90000"/>
              </a:lnSpc>
            </a:pPr>
            <a:r>
              <a:rPr lang="en-US" sz="1200" b="1" dirty="0" smtClean="0">
                <a:latin typeface="+mj-lt"/>
              </a:rPr>
              <a:t>of Conception</a:t>
            </a:r>
          </a:p>
        </p:txBody>
      </p:sp>
      <p:sp>
        <p:nvSpPr>
          <p:cNvPr id="7" name="Left Arrow 6"/>
          <p:cNvSpPr/>
          <p:nvPr/>
        </p:nvSpPr>
        <p:spPr bwMode="auto">
          <a:xfrm>
            <a:off x="7965068" y="3838623"/>
            <a:ext cx="1164068" cy="641431"/>
          </a:xfrm>
          <a:prstGeom prst="leftArrow">
            <a:avLst>
              <a:gd name="adj1" fmla="val 50000"/>
              <a:gd name="adj2" fmla="val 50000"/>
            </a:avLst>
          </a:prstGeom>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lnSpc>
                <a:spcPct val="90000"/>
              </a:lnSpc>
            </a:pPr>
            <a:r>
              <a:rPr lang="en-US" sz="1200" b="1" dirty="0" smtClean="0">
                <a:latin typeface="+mj-lt"/>
              </a:rPr>
              <a:t>Fertile Mucus </a:t>
            </a:r>
          </a:p>
          <a:p>
            <a:pPr algn="ctr">
              <a:lnSpc>
                <a:spcPct val="90000"/>
              </a:lnSpc>
            </a:pPr>
            <a:r>
              <a:rPr lang="en-US" sz="1200" b="1" dirty="0" smtClean="0">
                <a:latin typeface="+mj-lt"/>
              </a:rPr>
              <a:t>Pattern</a:t>
            </a:r>
          </a:p>
        </p:txBody>
      </p:sp>
    </p:spTree>
    <p:extLst>
      <p:ext uri="{BB962C8B-B14F-4D97-AF65-F5344CB8AC3E}">
        <p14:creationId xmlns:p14="http://schemas.microsoft.com/office/powerpoint/2010/main" val="358925361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7360"/>
            <a:ext cx="8534400" cy="758952"/>
          </a:xfrm>
        </p:spPr>
        <p:txBody>
          <a:bodyPr>
            <a:normAutofit fontScale="90000"/>
          </a:bodyPr>
          <a:lstStyle/>
          <a:p>
            <a:r>
              <a:rPr lang="en-US" b="1" dirty="0" smtClean="0"/>
              <a:t>Cervical Secretions: Factors that can interfere with recognition of  cervical secretions patterns</a:t>
            </a:r>
            <a:endParaRPr lang="en-US" b="1" dirty="0"/>
          </a:p>
        </p:txBody>
      </p:sp>
      <p:sp>
        <p:nvSpPr>
          <p:cNvPr id="3" name="Content Placeholder 2"/>
          <p:cNvSpPr>
            <a:spLocks noGrp="1"/>
          </p:cNvSpPr>
          <p:nvPr>
            <p:ph sz="quarter" idx="1"/>
          </p:nvPr>
        </p:nvSpPr>
        <p:spPr/>
        <p:txBody>
          <a:bodyPr/>
          <a:lstStyle/>
          <a:p>
            <a:r>
              <a:rPr lang="en-US" sz="2400" dirty="0" smtClean="0"/>
              <a:t>Vaginal infections</a:t>
            </a:r>
          </a:p>
          <a:p>
            <a:pPr marL="0" indent="0">
              <a:buNone/>
            </a:pPr>
            <a:endParaRPr lang="en-US" sz="2400" b="1" dirty="0" smtClean="0"/>
          </a:p>
          <a:p>
            <a:r>
              <a:rPr lang="en-US" sz="2400" dirty="0" smtClean="0"/>
              <a:t>Arousal fluid (short term effect)</a:t>
            </a:r>
            <a:endParaRPr lang="en-US" sz="2400" b="1" dirty="0" smtClean="0"/>
          </a:p>
          <a:p>
            <a:r>
              <a:rPr lang="en-US" sz="2400" dirty="0" smtClean="0"/>
              <a:t>Semen (short term)</a:t>
            </a:r>
          </a:p>
          <a:p>
            <a:pPr marL="0" indent="0">
              <a:buNone/>
            </a:pPr>
            <a:endParaRPr lang="en-US" sz="2400" b="1" dirty="0" smtClean="0"/>
          </a:p>
          <a:p>
            <a:r>
              <a:rPr lang="en-US" sz="2400" dirty="0" smtClean="0"/>
              <a:t>Decongestant or antihistamine use</a:t>
            </a:r>
          </a:p>
          <a:p>
            <a:pPr marL="0" indent="0">
              <a:buNone/>
            </a:pPr>
            <a:endParaRPr lang="en-US" sz="2400" b="1" dirty="0" smtClean="0"/>
          </a:p>
          <a:p>
            <a:r>
              <a:rPr lang="en-US" sz="2400" dirty="0" err="1" smtClean="0"/>
              <a:t>Spermicide</a:t>
            </a:r>
            <a:endParaRPr lang="en-US" sz="2400" b="1" dirty="0" smtClean="0"/>
          </a:p>
          <a:p>
            <a:r>
              <a:rPr lang="en-US" sz="2400" dirty="0" smtClean="0"/>
              <a:t>Douching</a:t>
            </a:r>
            <a:endParaRPr lang="en-US" sz="2400" b="1" dirty="0" smtClean="0"/>
          </a:p>
          <a:p>
            <a:endParaRPr lang="en-US" dirty="0"/>
          </a:p>
        </p:txBody>
      </p:sp>
    </p:spTree>
    <p:extLst>
      <p:ext uri="{BB962C8B-B14F-4D97-AF65-F5344CB8AC3E}">
        <p14:creationId xmlns:p14="http://schemas.microsoft.com/office/powerpoint/2010/main" val="2507139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Fertile Window</a:t>
            </a:r>
            <a:endParaRPr lang="en-US" dirty="0"/>
          </a:p>
        </p:txBody>
      </p:sp>
      <p:sp>
        <p:nvSpPr>
          <p:cNvPr id="3" name="Content Placeholder 2"/>
          <p:cNvSpPr>
            <a:spLocks noGrp="1"/>
          </p:cNvSpPr>
          <p:nvPr>
            <p:ph sz="quarter" idx="1"/>
          </p:nvPr>
        </p:nvSpPr>
        <p:spPr>
          <a:xfrm>
            <a:off x="176330" y="1527048"/>
            <a:ext cx="5765800" cy="4572000"/>
          </a:xfrm>
        </p:spPr>
        <p:txBody>
          <a:bodyPr/>
          <a:lstStyle/>
          <a:p>
            <a:r>
              <a:rPr lang="en-US" sz="2400" dirty="0" smtClean="0"/>
              <a:t>How many ovulations occur in a menstrual cycle?</a:t>
            </a:r>
          </a:p>
          <a:p>
            <a:endParaRPr lang="en-US" sz="2400" dirty="0" smtClean="0"/>
          </a:p>
          <a:p>
            <a:r>
              <a:rPr lang="en-US" sz="2400" dirty="0" smtClean="0"/>
              <a:t>How long does the egg live?</a:t>
            </a:r>
          </a:p>
          <a:p>
            <a:endParaRPr lang="en-US" sz="2400" dirty="0" smtClean="0"/>
          </a:p>
          <a:p>
            <a:r>
              <a:rPr lang="en-US" sz="2400" dirty="0" smtClean="0"/>
              <a:t>How long do sperm live in the female genital tract?</a:t>
            </a:r>
          </a:p>
          <a:p>
            <a:endParaRPr lang="en-US" sz="2400" dirty="0" smtClean="0"/>
          </a:p>
          <a:p>
            <a:r>
              <a:rPr lang="en-US" sz="2400" dirty="0" smtClean="0"/>
              <a:t>How many days are fertile in a menstrual cycle?</a:t>
            </a:r>
          </a:p>
          <a:p>
            <a:endParaRPr lang="en-US" sz="2400" dirty="0"/>
          </a:p>
          <a:p>
            <a:pPr marL="0" indent="0">
              <a:buNone/>
            </a:pPr>
            <a:endParaRPr lang="en-US" dirty="0" smtClean="0"/>
          </a:p>
          <a:p>
            <a:endParaRPr lang="en-US" dirty="0"/>
          </a:p>
        </p:txBody>
      </p:sp>
      <p:sp>
        <p:nvSpPr>
          <p:cNvPr id="4" name="Rectangle 3"/>
          <p:cNvSpPr/>
          <p:nvPr/>
        </p:nvSpPr>
        <p:spPr>
          <a:xfrm>
            <a:off x="5502862" y="1448648"/>
            <a:ext cx="3485690" cy="6573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One ovulation per cycle</a:t>
            </a:r>
            <a:endParaRPr lang="en-US" sz="2400" dirty="0"/>
          </a:p>
        </p:txBody>
      </p:sp>
      <p:sp>
        <p:nvSpPr>
          <p:cNvPr id="5" name="Rectangle 4"/>
          <p:cNvSpPr/>
          <p:nvPr/>
        </p:nvSpPr>
        <p:spPr>
          <a:xfrm>
            <a:off x="5502862" y="2534553"/>
            <a:ext cx="3485690" cy="6573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Egg lives 12-24 hours</a:t>
            </a:r>
            <a:endParaRPr lang="en-US" sz="2400" dirty="0"/>
          </a:p>
        </p:txBody>
      </p:sp>
      <p:sp>
        <p:nvSpPr>
          <p:cNvPr id="6" name="Rectangle 5"/>
          <p:cNvSpPr/>
          <p:nvPr/>
        </p:nvSpPr>
        <p:spPr>
          <a:xfrm>
            <a:off x="5502862" y="3518929"/>
            <a:ext cx="3485690" cy="12044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Sperm live up to 5 days, in the presence of fertile cervical secretions</a:t>
            </a:r>
            <a:endParaRPr lang="en-US" sz="2400" dirty="0"/>
          </a:p>
        </p:txBody>
      </p:sp>
      <p:sp>
        <p:nvSpPr>
          <p:cNvPr id="7" name="Rectangle 6"/>
          <p:cNvSpPr/>
          <p:nvPr/>
        </p:nvSpPr>
        <p:spPr>
          <a:xfrm>
            <a:off x="5502862" y="4918620"/>
            <a:ext cx="3485690" cy="13557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Fertile window is up to six days per cycle</a:t>
            </a:r>
            <a:endParaRPr lang="en-US" sz="2400" dirty="0"/>
          </a:p>
        </p:txBody>
      </p:sp>
    </p:spTree>
    <p:extLst>
      <p:ext uri="{BB962C8B-B14F-4D97-AF65-F5344CB8AC3E}">
        <p14:creationId xmlns:p14="http://schemas.microsoft.com/office/powerpoint/2010/main" val="54681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 Abstinence &amp; Withdrawal considerations</a:t>
            </a:r>
            <a:endParaRPr lang="en-US" dirty="0"/>
          </a:p>
        </p:txBody>
      </p:sp>
      <p:sp>
        <p:nvSpPr>
          <p:cNvPr id="3" name="Content Placeholder 2"/>
          <p:cNvSpPr>
            <a:spLocks noGrp="1"/>
          </p:cNvSpPr>
          <p:nvPr>
            <p:ph sz="quarter" idx="1"/>
          </p:nvPr>
        </p:nvSpPr>
        <p:spPr/>
        <p:txBody>
          <a:bodyPr/>
          <a:lstStyle/>
          <a:p>
            <a:endParaRPr lang="en-US" dirty="0" smtClean="0"/>
          </a:p>
          <a:p>
            <a:pPr fontAlgn="base"/>
            <a:r>
              <a:rPr lang="en-US" dirty="0" smtClean="0"/>
              <a:t>Require communication skills and trust between partners </a:t>
            </a:r>
          </a:p>
          <a:p>
            <a:pPr lvl="1" fontAlgn="base"/>
            <a:r>
              <a:rPr lang="en-US" dirty="0" smtClean="0"/>
              <a:t>FAB methods require that the </a:t>
            </a:r>
            <a:r>
              <a:rPr lang="en-US" dirty="0"/>
              <a:t>individual have the agency to be able to say no </a:t>
            </a:r>
            <a:r>
              <a:rPr lang="en-US" dirty="0" smtClean="0"/>
              <a:t>to unprotected </a:t>
            </a:r>
            <a:r>
              <a:rPr lang="en-US" dirty="0"/>
              <a:t>intercourse during the fertile </a:t>
            </a:r>
            <a:r>
              <a:rPr lang="en-US" dirty="0" smtClean="0"/>
              <a:t>phase.</a:t>
            </a:r>
          </a:p>
          <a:p>
            <a:pPr lvl="1" fontAlgn="base"/>
            <a:r>
              <a:rPr lang="en-US" dirty="0" smtClean="0"/>
              <a:t>Withdrawal requires partner communication during intercourse </a:t>
            </a:r>
          </a:p>
          <a:p>
            <a:pPr fontAlgn="base"/>
            <a:r>
              <a:rPr lang="en-US" dirty="0"/>
              <a:t>If the person is subject to sexual violence or coercion these are not good </a:t>
            </a:r>
            <a:r>
              <a:rPr lang="en-US" dirty="0" smtClean="0"/>
              <a:t>methods</a:t>
            </a:r>
          </a:p>
          <a:p>
            <a:pPr fontAlgn="base"/>
            <a:r>
              <a:rPr lang="en-US" dirty="0" smtClean="0"/>
              <a:t>Requires </a:t>
            </a:r>
            <a:r>
              <a:rPr lang="en-US" dirty="0"/>
              <a:t>ongoing</a:t>
            </a:r>
            <a:r>
              <a:rPr lang="en-US" dirty="0" smtClean="0"/>
              <a:t> engagement and effort </a:t>
            </a:r>
            <a:r>
              <a:rPr lang="en-US" dirty="0"/>
              <a:t>from the </a:t>
            </a:r>
            <a:r>
              <a:rPr lang="en-US" dirty="0" smtClean="0"/>
              <a:t>individual &amp; couple</a:t>
            </a:r>
          </a:p>
          <a:p>
            <a:pPr fontAlgn="base"/>
            <a:r>
              <a:rPr lang="en-US" dirty="0"/>
              <a:t>Except for some forms of Abstinence, the methods don’t protect against </a:t>
            </a:r>
            <a:r>
              <a:rPr lang="en-US" dirty="0" err="1"/>
              <a:t>STIs</a:t>
            </a:r>
            <a:r>
              <a:rPr lang="en-US" dirty="0" smtClean="0"/>
              <a:t> </a:t>
            </a:r>
          </a:p>
          <a:p>
            <a:pPr fontAlgn="base"/>
            <a:r>
              <a:rPr lang="en-US" dirty="0" smtClean="0"/>
              <a:t>The methods </a:t>
            </a:r>
            <a:r>
              <a:rPr lang="en-US" dirty="0" smtClean="0"/>
              <a:t>are </a:t>
            </a:r>
            <a:r>
              <a:rPr lang="en-US" dirty="0" smtClean="0"/>
              <a:t>unforgiving of incorrect use</a:t>
            </a:r>
          </a:p>
          <a:p>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l="-27082" r="-27082"/>
          <a:stretch>
            <a:fillRect/>
          </a:stretch>
        </p:blipFill>
        <p:spPr>
          <a:xfrm>
            <a:off x="111252" y="765981"/>
            <a:ext cx="8503920" cy="4572000"/>
          </a:xfrm>
          <a:prstGeom prst="rect">
            <a:avLst/>
          </a:prstGeom>
        </p:spPr>
      </p:pic>
      <p:sp>
        <p:nvSpPr>
          <p:cNvPr id="2" name="Title 1"/>
          <p:cNvSpPr>
            <a:spLocks noGrp="1"/>
          </p:cNvSpPr>
          <p:nvPr>
            <p:ph type="title"/>
          </p:nvPr>
        </p:nvSpPr>
        <p:spPr>
          <a:xfrm>
            <a:off x="453585" y="298001"/>
            <a:ext cx="8089900" cy="469359"/>
          </a:xfrm>
        </p:spPr>
        <p:txBody>
          <a:bodyPr/>
          <a:lstStyle/>
          <a:p>
            <a:r>
              <a:rPr lang="en-US" dirty="0" smtClean="0"/>
              <a:t>Physiology: Fertile Window</a:t>
            </a:r>
            <a:endParaRPr lang="en-US" dirty="0"/>
          </a:p>
        </p:txBody>
      </p:sp>
      <p:sp>
        <p:nvSpPr>
          <p:cNvPr id="4" name="Rectangle 3"/>
          <p:cNvSpPr/>
          <p:nvPr/>
        </p:nvSpPr>
        <p:spPr>
          <a:xfrm>
            <a:off x="1714501" y="5295647"/>
            <a:ext cx="5635624" cy="4828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Narrow Fertile Window of 1-6 days</a:t>
            </a:r>
            <a:endParaRPr lang="en-US" sz="2800" dirty="0"/>
          </a:p>
        </p:txBody>
      </p:sp>
      <p:sp>
        <p:nvSpPr>
          <p:cNvPr id="3" name="TextBox 2"/>
          <p:cNvSpPr txBox="1"/>
          <p:nvPr/>
        </p:nvSpPr>
        <p:spPr bwMode="auto">
          <a:xfrm>
            <a:off x="4476749" y="5984875"/>
            <a:ext cx="4365625" cy="246221"/>
          </a:xfrm>
          <a:prstGeom prst="rect">
            <a:avLst/>
          </a:prstGeom>
          <a:noFill/>
          <a:ln w="19050" algn="ctr">
            <a:noFill/>
            <a:miter lim="800000"/>
            <a:headEnd/>
            <a:tailEnd/>
          </a:ln>
        </p:spPr>
        <p:txBody>
          <a:bodyPr wrap="square" lIns="0" tIns="0" rIns="0" bIns="0" rtlCol="0">
            <a:spAutoFit/>
          </a:bodyPr>
          <a:lstStyle/>
          <a:p>
            <a:pPr algn="r"/>
            <a:r>
              <a:rPr lang="en-US" sz="1600" dirty="0" smtClean="0"/>
              <a:t>Wilcox et al 1998</a:t>
            </a:r>
          </a:p>
        </p:txBody>
      </p:sp>
    </p:spTree>
    <p:extLst>
      <p:ext uri="{BB962C8B-B14F-4D97-AF65-F5344CB8AC3E}">
        <p14:creationId xmlns:p14="http://schemas.microsoft.com/office/powerpoint/2010/main" val="3862926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27100" y="2184400"/>
            <a:ext cx="7289800" cy="2870200"/>
          </a:xfrm>
          <a:prstGeom prst="rect">
            <a:avLst/>
          </a:prstGeom>
        </p:spPr>
      </p:pic>
      <p:sp>
        <p:nvSpPr>
          <p:cNvPr id="7" name="Title 6"/>
          <p:cNvSpPr>
            <a:spLocks noGrp="1"/>
          </p:cNvSpPr>
          <p:nvPr>
            <p:ph type="title"/>
          </p:nvPr>
        </p:nvSpPr>
        <p:spPr/>
        <p:txBody>
          <a:bodyPr/>
          <a:lstStyle/>
          <a:p>
            <a:r>
              <a:rPr lang="en-US" dirty="0" smtClean="0"/>
              <a:t>Physiology: Fertile Window</a:t>
            </a:r>
            <a:br>
              <a:rPr lang="en-US" dirty="0" smtClean="0"/>
            </a:br>
            <a:endParaRPr lang="en-US" dirty="0"/>
          </a:p>
        </p:txBody>
      </p:sp>
      <p:sp>
        <p:nvSpPr>
          <p:cNvPr id="6" name="Content Placeholder 5"/>
          <p:cNvSpPr>
            <a:spLocks noGrp="1"/>
          </p:cNvSpPr>
          <p:nvPr>
            <p:ph sz="quarter" idx="1"/>
          </p:nvPr>
        </p:nvSpPr>
        <p:spPr>
          <a:xfrm>
            <a:off x="301752" y="1527048"/>
            <a:ext cx="8503920" cy="466852"/>
          </a:xfrm>
        </p:spPr>
        <p:txBody>
          <a:bodyPr/>
          <a:lstStyle/>
          <a:p>
            <a:pPr>
              <a:buNone/>
            </a:pPr>
            <a:r>
              <a:rPr lang="en-US" dirty="0" smtClean="0"/>
              <a:t>The </a:t>
            </a:r>
            <a:r>
              <a:rPr lang="en-US" dirty="0"/>
              <a:t>cycles of fertility and infertility</a:t>
            </a:r>
          </a:p>
        </p:txBody>
      </p:sp>
    </p:spTree>
    <p:extLst>
      <p:ext uri="{BB962C8B-B14F-4D97-AF65-F5344CB8AC3E}">
        <p14:creationId xmlns:p14="http://schemas.microsoft.com/office/powerpoint/2010/main" val="1204882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7031" y="1712382"/>
            <a:ext cx="4291802" cy="3917951"/>
          </a:xfrm>
          <a:prstGeom prst="rect">
            <a:avLst/>
          </a:prstGeom>
        </p:spPr>
      </p:pic>
      <p:sp>
        <p:nvSpPr>
          <p:cNvPr id="6" name="Title 5"/>
          <p:cNvSpPr>
            <a:spLocks noGrp="1"/>
          </p:cNvSpPr>
          <p:nvPr>
            <p:ph type="title"/>
          </p:nvPr>
        </p:nvSpPr>
        <p:spPr>
          <a:xfrm>
            <a:off x="453585" y="425001"/>
            <a:ext cx="8089900" cy="835613"/>
          </a:xfrm>
        </p:spPr>
        <p:txBody>
          <a:bodyPr/>
          <a:lstStyle/>
          <a:p>
            <a:r>
              <a:rPr lang="en-US" dirty="0" smtClean="0"/>
              <a:t>Physiology: Fertile Window in cycles of of different length</a:t>
            </a:r>
            <a:endParaRPr lang="en-US" dirty="0"/>
          </a:p>
        </p:txBody>
      </p:sp>
    </p:spTree>
    <p:extLst>
      <p:ext uri="{BB962C8B-B14F-4D97-AF65-F5344CB8AC3E}">
        <p14:creationId xmlns:p14="http://schemas.microsoft.com/office/powerpoint/2010/main" val="40574931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Three Essential Components of Fertility</a:t>
            </a:r>
            <a:endParaRPr lang="en-US" dirty="0"/>
          </a:p>
        </p:txBody>
      </p:sp>
      <p:sp>
        <p:nvSpPr>
          <p:cNvPr id="3" name="Content Placeholder 2"/>
          <p:cNvSpPr>
            <a:spLocks noGrp="1"/>
          </p:cNvSpPr>
          <p:nvPr>
            <p:ph sz="quarter" idx="1"/>
          </p:nvPr>
        </p:nvSpPr>
        <p:spPr/>
        <p:txBody>
          <a:bodyPr/>
          <a:lstStyle/>
          <a:p>
            <a:r>
              <a:rPr lang="en-US" sz="2800" dirty="0" smtClean="0"/>
              <a:t>EGG</a:t>
            </a:r>
          </a:p>
          <a:p>
            <a:r>
              <a:rPr lang="en-US" sz="2800" dirty="0" smtClean="0"/>
              <a:t>SPERM</a:t>
            </a:r>
          </a:p>
          <a:p>
            <a:r>
              <a:rPr lang="en-US" sz="2800" dirty="0" smtClean="0"/>
              <a:t>FERTILE TYPE CERVICAL SECRETIONS</a:t>
            </a:r>
            <a:endParaRPr lang="en-US" sz="2800" dirty="0"/>
          </a:p>
        </p:txBody>
      </p:sp>
      <p:pic>
        <p:nvPicPr>
          <p:cNvPr id="4" name="Picture 3"/>
          <p:cNvPicPr>
            <a:picLocks noChangeAspect="1"/>
          </p:cNvPicPr>
          <p:nvPr/>
        </p:nvPicPr>
        <p:blipFill>
          <a:blip r:embed="rId3"/>
          <a:srcRect l="16084"/>
          <a:stretch>
            <a:fillRect/>
          </a:stretch>
        </p:blipFill>
        <p:spPr>
          <a:xfrm>
            <a:off x="301751" y="3657600"/>
            <a:ext cx="3270123" cy="2152650"/>
          </a:xfrm>
          <a:prstGeom prst="rect">
            <a:avLst/>
          </a:prstGeom>
        </p:spPr>
      </p:pic>
      <p:pic>
        <p:nvPicPr>
          <p:cNvPr id="6" name="Picture 5"/>
          <p:cNvPicPr>
            <a:picLocks noChangeAspect="1"/>
          </p:cNvPicPr>
          <p:nvPr/>
        </p:nvPicPr>
        <p:blipFill>
          <a:blip r:embed="rId4"/>
          <a:srcRect r="15298"/>
          <a:stretch>
            <a:fillRect/>
          </a:stretch>
        </p:blipFill>
        <p:spPr>
          <a:xfrm>
            <a:off x="5736294" y="3657600"/>
            <a:ext cx="3069378" cy="2152650"/>
          </a:xfrm>
          <a:prstGeom prst="rect">
            <a:avLst/>
          </a:prstGeom>
        </p:spPr>
      </p:pic>
      <p:pic>
        <p:nvPicPr>
          <p:cNvPr id="5" name="Picture 4"/>
          <p:cNvPicPr>
            <a:picLocks noChangeAspect="1"/>
          </p:cNvPicPr>
          <p:nvPr/>
        </p:nvPicPr>
        <p:blipFill>
          <a:blip r:embed="rId5"/>
          <a:stretch>
            <a:fillRect/>
          </a:stretch>
        </p:blipFill>
        <p:spPr>
          <a:xfrm>
            <a:off x="3730624" y="3657600"/>
            <a:ext cx="1861349" cy="2171574"/>
          </a:xfrm>
          <a:prstGeom prst="rect">
            <a:avLst/>
          </a:prstGeom>
        </p:spPr>
      </p:pic>
    </p:spTree>
    <p:extLst>
      <p:ext uri="{BB962C8B-B14F-4D97-AF65-F5344CB8AC3E}">
        <p14:creationId xmlns:p14="http://schemas.microsoft.com/office/powerpoint/2010/main" val="29141299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a:xfrm>
            <a:off x="571501" y="2743200"/>
            <a:ext cx="7923212" cy="3432175"/>
          </a:xfrm>
        </p:spPr>
        <p:txBody>
          <a:bodyPr>
            <a:noAutofit/>
          </a:bodyPr>
          <a:lstStyle/>
          <a:p>
            <a:r>
              <a:rPr lang="en-US" sz="2000" dirty="0" smtClean="0"/>
              <a:t>FAB Methods</a:t>
            </a:r>
          </a:p>
          <a:p>
            <a:pPr lvl="1" algn="ctr"/>
            <a:endParaRPr lang="en-US" sz="2400" dirty="0" smtClean="0">
              <a:solidFill>
                <a:srgbClr val="FFFFFF"/>
              </a:solidFill>
            </a:endParaRPr>
          </a:p>
          <a:p>
            <a:pPr lvl="1" algn="ctr"/>
            <a:endParaRPr lang="en-US" sz="2400" dirty="0" smtClean="0">
              <a:solidFill>
                <a:srgbClr val="FFFFFF"/>
              </a:solidFill>
            </a:endParaRPr>
          </a:p>
        </p:txBody>
      </p:sp>
    </p:spTree>
    <p:extLst>
      <p:ext uri="{BB962C8B-B14F-4D97-AF65-F5344CB8AC3E}">
        <p14:creationId xmlns:p14="http://schemas.microsoft.com/office/powerpoint/2010/main" val="21185827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 Methods</a:t>
            </a:r>
          </a:p>
        </p:txBody>
      </p:sp>
      <p:sp>
        <p:nvSpPr>
          <p:cNvPr id="3" name="Content Placeholder 2"/>
          <p:cNvSpPr>
            <a:spLocks noGrp="1"/>
          </p:cNvSpPr>
          <p:nvPr>
            <p:ph sz="quarter" idx="1"/>
          </p:nvPr>
        </p:nvSpPr>
        <p:spPr>
          <a:xfrm>
            <a:off x="301752" y="1174750"/>
            <a:ext cx="8503920" cy="5302250"/>
          </a:xfrm>
        </p:spPr>
        <p:txBody>
          <a:bodyPr/>
          <a:lstStyle/>
          <a:p>
            <a:r>
              <a:rPr lang="en-US" sz="2000" b="1" dirty="0" smtClean="0"/>
              <a:t>Cervical Secretions Methods</a:t>
            </a:r>
            <a:r>
              <a:rPr lang="en-US" sz="2000" dirty="0" smtClean="0"/>
              <a:t>:	</a:t>
            </a:r>
          </a:p>
          <a:p>
            <a:pPr lvl="1"/>
            <a:r>
              <a:rPr lang="en-US" sz="2000" dirty="0" err="1" smtClean="0"/>
              <a:t>TwoDay</a:t>
            </a:r>
            <a:r>
              <a:rPr lang="en-US" sz="2000" dirty="0" smtClean="0"/>
              <a:t> Method</a:t>
            </a:r>
          </a:p>
          <a:p>
            <a:pPr lvl="1"/>
            <a:r>
              <a:rPr lang="en-US" sz="2000" dirty="0" smtClean="0"/>
              <a:t>(Billings) Ovulation Method</a:t>
            </a:r>
          </a:p>
          <a:p>
            <a:pPr lvl="1"/>
            <a:r>
              <a:rPr lang="en-US" sz="2000" dirty="0" smtClean="0"/>
              <a:t>The Creighton Model </a:t>
            </a:r>
            <a:r>
              <a:rPr lang="en-US" sz="2000" dirty="0" err="1" smtClean="0"/>
              <a:t>FertilityCare</a:t>
            </a:r>
            <a:r>
              <a:rPr lang="en-US" sz="2000" dirty="0" smtClean="0"/>
              <a:t> System (Creighton)</a:t>
            </a:r>
          </a:p>
          <a:p>
            <a:r>
              <a:rPr lang="en-US" sz="2000" b="1" dirty="0" smtClean="0"/>
              <a:t>Combination Methods</a:t>
            </a:r>
            <a:r>
              <a:rPr lang="en-US" sz="2000" dirty="0" smtClean="0"/>
              <a:t>:</a:t>
            </a:r>
          </a:p>
          <a:p>
            <a:pPr lvl="1"/>
            <a:r>
              <a:rPr lang="en-US" sz="2000" dirty="0" err="1" smtClean="0"/>
              <a:t>Symptothermal</a:t>
            </a:r>
            <a:r>
              <a:rPr lang="en-US" sz="2000" dirty="0" smtClean="0"/>
              <a:t> method: Cervical secretions &amp; basal body temperature to determine fertility</a:t>
            </a:r>
          </a:p>
          <a:p>
            <a:pPr lvl="1"/>
            <a:r>
              <a:rPr lang="en-US" sz="2000" dirty="0" err="1" smtClean="0"/>
              <a:t>Symptohormonal</a:t>
            </a:r>
            <a:r>
              <a:rPr lang="en-US" sz="2000" dirty="0" smtClean="0"/>
              <a:t> methods: cervical secretions &amp; technology to detect hormone levels in the urine. </a:t>
            </a:r>
          </a:p>
          <a:p>
            <a:r>
              <a:rPr lang="en-US" sz="2000" b="1" dirty="0" smtClean="0"/>
              <a:t>Calendar Methods</a:t>
            </a:r>
            <a:r>
              <a:rPr lang="en-US" sz="2000" dirty="0" smtClean="0"/>
              <a:t>:</a:t>
            </a:r>
          </a:p>
          <a:p>
            <a:pPr lvl="1"/>
            <a:r>
              <a:rPr lang="en-US" sz="2000" dirty="0" smtClean="0"/>
              <a:t>Standard Days Method</a:t>
            </a:r>
          </a:p>
          <a:p>
            <a:pPr lvl="1"/>
            <a:r>
              <a:rPr lang="en-US" sz="2000" dirty="0" smtClean="0"/>
              <a:t>Rhythm Method</a:t>
            </a:r>
          </a:p>
          <a:p>
            <a:pPr lvl="1"/>
            <a:endParaRPr lang="en-US" dirty="0" smtClean="0"/>
          </a:p>
          <a:p>
            <a:endParaRPr lang="en-US" dirty="0"/>
          </a:p>
        </p:txBody>
      </p:sp>
    </p:spTree>
    <p:extLst>
      <p:ext uri="{BB962C8B-B14F-4D97-AF65-F5344CB8AC3E}">
        <p14:creationId xmlns:p14="http://schemas.microsoft.com/office/powerpoint/2010/main" val="1943434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90321"/>
            <a:ext cx="8089900" cy="469359"/>
          </a:xfrm>
        </p:spPr>
        <p:txBody>
          <a:bodyPr/>
          <a:lstStyle/>
          <a:p>
            <a:r>
              <a:rPr lang="en-US" dirty="0" smtClean="0"/>
              <a:t>FAB Methods: Two basic categories</a:t>
            </a:r>
            <a:endParaRPr lang="en-US" dirty="0"/>
          </a:p>
        </p:txBody>
      </p:sp>
      <p:sp>
        <p:nvSpPr>
          <p:cNvPr id="3" name="Content Placeholder 2"/>
          <p:cNvSpPr>
            <a:spLocks noGrp="1"/>
          </p:cNvSpPr>
          <p:nvPr>
            <p:ph sz="quarter" idx="1"/>
          </p:nvPr>
        </p:nvSpPr>
        <p:spPr>
          <a:xfrm>
            <a:off x="301752" y="909434"/>
            <a:ext cx="8503920" cy="4923055"/>
          </a:xfrm>
        </p:spPr>
        <p:txBody>
          <a:bodyPr/>
          <a:lstStyle/>
          <a:p>
            <a:r>
              <a:rPr lang="en-US" sz="2000" b="1" dirty="0"/>
              <a:t>Calendar methods</a:t>
            </a:r>
          </a:p>
          <a:p>
            <a:pPr lvl="1"/>
            <a:r>
              <a:rPr lang="en-US" sz="2000" dirty="0"/>
              <a:t>Predict fertile phase based on length of past </a:t>
            </a:r>
            <a:r>
              <a:rPr lang="en-US" sz="2000" dirty="0" smtClean="0"/>
              <a:t>menstrual cycles</a:t>
            </a:r>
          </a:p>
          <a:p>
            <a:pPr lvl="1"/>
            <a:r>
              <a:rPr lang="en-US" sz="2000" dirty="0" smtClean="0"/>
              <a:t>Expectation that the current cycle length will not vary greatly from previous cycles</a:t>
            </a:r>
          </a:p>
          <a:p>
            <a:pPr lvl="1"/>
            <a:r>
              <a:rPr lang="en-US" sz="2000" b="1" i="1" dirty="0" smtClean="0"/>
              <a:t>Requires that the user have regular menstrual cycles</a:t>
            </a:r>
            <a:endParaRPr lang="en-US" sz="2000" b="1" i="1" dirty="0"/>
          </a:p>
          <a:p>
            <a:pPr>
              <a:buNone/>
            </a:pPr>
            <a:endParaRPr lang="en-US" sz="1100" b="1" dirty="0" smtClean="0"/>
          </a:p>
          <a:p>
            <a:r>
              <a:rPr lang="en-US" sz="2000" b="1" dirty="0" smtClean="0"/>
              <a:t>Fertility Signs Methods</a:t>
            </a:r>
            <a:endParaRPr lang="en-US" sz="1600" b="1" dirty="0"/>
          </a:p>
          <a:p>
            <a:pPr lvl="1"/>
            <a:r>
              <a:rPr lang="en-US" sz="2000" dirty="0"/>
              <a:t>Using specific observable physical signs of ovulation to identify fertile days</a:t>
            </a:r>
          </a:p>
          <a:p>
            <a:pPr lvl="2"/>
            <a:r>
              <a:rPr lang="en-US" sz="2000" dirty="0"/>
              <a:t>Cervical </a:t>
            </a:r>
            <a:r>
              <a:rPr lang="en-US" sz="2000" dirty="0" smtClean="0"/>
              <a:t>Secretions</a:t>
            </a:r>
            <a:endParaRPr lang="en-US" sz="2000" dirty="0"/>
          </a:p>
          <a:p>
            <a:pPr lvl="2"/>
            <a:r>
              <a:rPr lang="en-US" sz="2000" dirty="0" smtClean="0"/>
              <a:t>Basal </a:t>
            </a:r>
            <a:r>
              <a:rPr lang="en-US" sz="2000" dirty="0"/>
              <a:t>Body </a:t>
            </a:r>
            <a:r>
              <a:rPr lang="en-US" sz="2000" dirty="0" smtClean="0"/>
              <a:t>Temperature</a:t>
            </a:r>
          </a:p>
          <a:p>
            <a:pPr lvl="2"/>
            <a:r>
              <a:rPr lang="en-US" sz="2000" dirty="0" smtClean="0"/>
              <a:t>Hormone detection</a:t>
            </a:r>
          </a:p>
          <a:p>
            <a:pPr lvl="1"/>
            <a:r>
              <a:rPr lang="en-US" sz="2000" b="1" i="1" dirty="0" smtClean="0"/>
              <a:t>Can be used effectively by those with irregular cycles</a:t>
            </a:r>
          </a:p>
          <a:p>
            <a:endParaRPr lang="en-US" dirty="0"/>
          </a:p>
        </p:txBody>
      </p:sp>
    </p:spTree>
    <p:extLst>
      <p:ext uri="{BB962C8B-B14F-4D97-AF65-F5344CB8AC3E}">
        <p14:creationId xmlns:p14="http://schemas.microsoft.com/office/powerpoint/2010/main" val="287664778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719736"/>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a:xfrm>
            <a:off x="571501" y="2743200"/>
            <a:ext cx="7923212" cy="3432175"/>
          </a:xfrm>
        </p:spPr>
        <p:txBody>
          <a:bodyPr>
            <a:noAutofit/>
          </a:bodyPr>
          <a:lstStyle/>
          <a:p>
            <a:endParaRPr lang="en-US" sz="2000" dirty="0" smtClean="0"/>
          </a:p>
          <a:p>
            <a:endParaRPr lang="en-US" sz="2000" dirty="0"/>
          </a:p>
          <a:p>
            <a:r>
              <a:rPr lang="en-US" sz="2000" dirty="0" smtClean="0"/>
              <a:t>Cervical Secretions Methods</a:t>
            </a:r>
          </a:p>
          <a:p>
            <a:pPr lvl="1" algn="ctr"/>
            <a:endParaRPr lang="en-US" sz="2400" dirty="0" smtClean="0">
              <a:solidFill>
                <a:srgbClr val="FFFFFF"/>
              </a:solidFill>
            </a:endParaRPr>
          </a:p>
          <a:p>
            <a:pPr lvl="1" algn="ctr"/>
            <a:r>
              <a:rPr lang="en-US" sz="2400" dirty="0" err="1" smtClean="0">
                <a:solidFill>
                  <a:srgbClr val="FFFFFF"/>
                </a:solidFill>
              </a:rPr>
              <a:t>TwoDay</a:t>
            </a:r>
            <a:r>
              <a:rPr lang="en-US" sz="2400" dirty="0" smtClean="0">
                <a:solidFill>
                  <a:srgbClr val="FFFFFF"/>
                </a:solidFill>
              </a:rPr>
              <a:t> Method</a:t>
            </a:r>
          </a:p>
          <a:p>
            <a:pPr lvl="1" algn="ctr"/>
            <a:r>
              <a:rPr lang="en-US" sz="2400" dirty="0" smtClean="0">
                <a:solidFill>
                  <a:srgbClr val="FFFFFF"/>
                </a:solidFill>
              </a:rPr>
              <a:t>Billings Ovulation Method</a:t>
            </a:r>
          </a:p>
          <a:p>
            <a:pPr lvl="1" algn="ctr"/>
            <a:r>
              <a:rPr lang="en-US" sz="2400" dirty="0" smtClean="0">
                <a:solidFill>
                  <a:srgbClr val="FFFFFF"/>
                </a:solidFill>
              </a:rPr>
              <a:t>The Creighton Model </a:t>
            </a:r>
            <a:r>
              <a:rPr lang="en-US" sz="2400" dirty="0" err="1" smtClean="0">
                <a:solidFill>
                  <a:srgbClr val="FFFFFF"/>
                </a:solidFill>
              </a:rPr>
              <a:t>FertilityCare</a:t>
            </a:r>
            <a:r>
              <a:rPr lang="en-US" sz="2400" dirty="0" smtClean="0">
                <a:solidFill>
                  <a:srgbClr val="FFFFFF"/>
                </a:solidFill>
              </a:rPr>
              <a:t> System</a:t>
            </a:r>
            <a:endParaRPr lang="en-US" sz="2000" dirty="0">
              <a:solidFill>
                <a:srgbClr val="FFFFFF"/>
              </a:solidFill>
            </a:endParaRPr>
          </a:p>
        </p:txBody>
      </p:sp>
      <p:pic>
        <p:nvPicPr>
          <p:cNvPr id="2" name="Picture 1"/>
          <p:cNvPicPr>
            <a:picLocks noChangeAspect="1"/>
          </p:cNvPicPr>
          <p:nvPr/>
        </p:nvPicPr>
        <p:blipFill>
          <a:blip r:embed="rId3"/>
          <a:stretch>
            <a:fillRect/>
          </a:stretch>
        </p:blipFill>
        <p:spPr>
          <a:xfrm>
            <a:off x="3417732" y="848795"/>
            <a:ext cx="2335972" cy="2546891"/>
          </a:xfrm>
          <a:prstGeom prst="rect">
            <a:avLst/>
          </a:prstGeom>
        </p:spPr>
      </p:pic>
    </p:spTree>
    <p:extLst>
      <p:ext uri="{BB962C8B-B14F-4D97-AF65-F5344CB8AC3E}">
        <p14:creationId xmlns:p14="http://schemas.microsoft.com/office/powerpoint/2010/main" val="2161365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bwMode="auto">
          <a:xfrm>
            <a:off x="301752" y="1127125"/>
            <a:ext cx="8503920" cy="500367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p:txBody>
          <a:bodyPr/>
          <a:lstStyle/>
          <a:p>
            <a:r>
              <a:rPr lang="en-US" smtClean="0"/>
              <a:t>TwoDay Method</a:t>
            </a:r>
            <a:endParaRPr lang="en-US" dirty="0"/>
          </a:p>
        </p:txBody>
      </p:sp>
      <p:sp>
        <p:nvSpPr>
          <p:cNvPr id="3" name="Content Placeholder 2"/>
          <p:cNvSpPr>
            <a:spLocks noGrp="1"/>
          </p:cNvSpPr>
          <p:nvPr>
            <p:ph sz="quarter" idx="1"/>
          </p:nvPr>
        </p:nvSpPr>
        <p:spPr>
          <a:xfrm>
            <a:off x="301752" y="1127125"/>
            <a:ext cx="8503920" cy="4971923"/>
          </a:xfrm>
        </p:spPr>
        <p:txBody>
          <a:bodyPr/>
          <a:lstStyle/>
          <a:p>
            <a:r>
              <a:rPr lang="en-US" sz="2000" b="1" dirty="0" smtClean="0"/>
              <a:t>Efficacy: </a:t>
            </a:r>
          </a:p>
          <a:p>
            <a:pPr lvl="1"/>
            <a:r>
              <a:rPr lang="en-US" sz="2000" dirty="0" smtClean="0"/>
              <a:t>3.5% perfect use + abstinence;  6% perfect use + condoms; 14% typical use</a:t>
            </a:r>
          </a:p>
          <a:p>
            <a:r>
              <a:rPr lang="en-US" sz="2000" b="1" dirty="0" smtClean="0"/>
              <a:t>Method Of Action: </a:t>
            </a:r>
            <a:r>
              <a:rPr lang="en-US" sz="2000" dirty="0" smtClean="0"/>
              <a:t>Cervical Secretions Tracking</a:t>
            </a:r>
          </a:p>
          <a:p>
            <a:pPr lvl="1"/>
            <a:r>
              <a:rPr lang="en-US" sz="2000" dirty="0" smtClean="0"/>
              <a:t>Focus is simply on presence or absence of any vaginal secretions rather than on characteristics of secretions</a:t>
            </a:r>
          </a:p>
          <a:p>
            <a:r>
              <a:rPr lang="en-US" sz="2000" b="1" dirty="0"/>
              <a:t>Fertile period: </a:t>
            </a:r>
            <a:r>
              <a:rPr lang="en-US" sz="2000" dirty="0"/>
              <a:t>average 12days/</a:t>
            </a:r>
            <a:r>
              <a:rPr lang="en-US" sz="2000" dirty="0" smtClean="0"/>
              <a:t>cycle</a:t>
            </a:r>
          </a:p>
          <a:p>
            <a:r>
              <a:rPr lang="en-US" sz="2000" b="1" dirty="0" smtClean="0"/>
              <a:t>Teaching: </a:t>
            </a:r>
            <a:r>
              <a:rPr lang="en-US" sz="2000" dirty="0" smtClean="0"/>
              <a:t>Easy </a:t>
            </a:r>
            <a:r>
              <a:rPr lang="en-US" sz="2000" dirty="0"/>
              <a:t>to teach and </a:t>
            </a:r>
            <a:r>
              <a:rPr lang="en-US" sz="2000" dirty="0" smtClean="0"/>
              <a:t>learn</a:t>
            </a:r>
          </a:p>
          <a:p>
            <a:pPr lvl="1"/>
            <a:r>
              <a:rPr lang="en-US" sz="2000" dirty="0"/>
              <a:t>Designed to be taught in 20 minutes to low-literacy clients.</a:t>
            </a:r>
            <a:r>
              <a:rPr lang="en-US" sz="2000" dirty="0" smtClean="0"/>
              <a:t> </a:t>
            </a:r>
            <a:endParaRPr lang="en-US" sz="2000" b="1" dirty="0" smtClean="0"/>
          </a:p>
          <a:p>
            <a:r>
              <a:rPr lang="en-US" sz="2000" b="1" dirty="0" smtClean="0"/>
              <a:t>Cycles:</a:t>
            </a:r>
            <a:r>
              <a:rPr lang="en-US" sz="2000" dirty="0" smtClean="0"/>
              <a:t> can be any length and can be irregular</a:t>
            </a:r>
          </a:p>
          <a:p>
            <a:r>
              <a:rPr lang="en-US" sz="2000" b="1" dirty="0" smtClean="0"/>
              <a:t>Resources:</a:t>
            </a:r>
          </a:p>
          <a:p>
            <a:pPr lvl="1"/>
            <a:r>
              <a:rPr lang="en-US" sz="2000" dirty="0" smtClean="0"/>
              <a:t>Institute for Reproductive Health at Georgetown University</a:t>
            </a:r>
          </a:p>
          <a:p>
            <a:endParaRPr lang="en-US" sz="2000" dirty="0"/>
          </a:p>
        </p:txBody>
      </p:sp>
      <p:sp>
        <p:nvSpPr>
          <p:cNvPr id="5" name="TextBox 4"/>
          <p:cNvSpPr txBox="1"/>
          <p:nvPr/>
        </p:nvSpPr>
        <p:spPr bwMode="auto">
          <a:xfrm>
            <a:off x="15678" y="425001"/>
            <a:ext cx="8503920" cy="430887"/>
          </a:xfrm>
          <a:prstGeom prst="rect">
            <a:avLst/>
          </a:prstGeom>
          <a:noFill/>
          <a:ln w="19050" algn="ctr">
            <a:noFill/>
            <a:miter lim="800000"/>
            <a:headEnd/>
            <a:tailEnd/>
          </a:ln>
        </p:spPr>
        <p:txBody>
          <a:bodyPr wrap="square" lIns="0" tIns="0" rIns="0" bIns="0" rtlCol="0">
            <a:spAutoFit/>
          </a:bodyPr>
          <a:lstStyle/>
          <a:p>
            <a:endParaRPr lang="en-US" sz="2800" b="1" dirty="0" err="1" smtClean="0"/>
          </a:p>
        </p:txBody>
      </p:sp>
    </p:spTree>
    <p:extLst>
      <p:ext uri="{BB962C8B-B14F-4D97-AF65-F5344CB8AC3E}">
        <p14:creationId xmlns:p14="http://schemas.microsoft.com/office/powerpoint/2010/main" val="41926583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TwoDay</a:t>
            </a:r>
            <a:r>
              <a:rPr lang="en-US" dirty="0" smtClean="0"/>
              <a:t> Method: Algorithm </a:t>
            </a:r>
            <a:endParaRPr lang="en-US" dirty="0"/>
          </a:p>
        </p:txBody>
      </p:sp>
      <p:sp>
        <p:nvSpPr>
          <p:cNvPr id="3" name="Content Placeholder 2"/>
          <p:cNvSpPr>
            <a:spLocks noGrp="1"/>
          </p:cNvSpPr>
          <p:nvPr>
            <p:ph sz="quarter" idx="1"/>
          </p:nvPr>
        </p:nvSpPr>
        <p:spPr/>
        <p:txBody>
          <a:bodyPr/>
          <a:lstStyle/>
          <a:p>
            <a:r>
              <a:rPr lang="en-US" smtClean="0"/>
              <a:t> </a:t>
            </a:r>
            <a:endParaRPr lang="en-US" dirty="0"/>
          </a:p>
        </p:txBody>
      </p:sp>
      <p:pic>
        <p:nvPicPr>
          <p:cNvPr id="5" name="Picture 4"/>
          <p:cNvPicPr>
            <a:picLocks noChangeAspect="1"/>
          </p:cNvPicPr>
          <p:nvPr/>
        </p:nvPicPr>
        <p:blipFill>
          <a:blip r:embed="rId3"/>
          <a:srcRect t="5719" b="7441"/>
          <a:stretch>
            <a:fillRect/>
          </a:stretch>
        </p:blipFill>
        <p:spPr>
          <a:xfrm>
            <a:off x="127000" y="904875"/>
            <a:ext cx="8877300" cy="5448173"/>
          </a:xfrm>
          <a:prstGeom prst="rect">
            <a:avLst/>
          </a:prstGeom>
        </p:spPr>
      </p:pic>
    </p:spTree>
    <p:extLst>
      <p:ext uri="{BB962C8B-B14F-4D97-AF65-F5344CB8AC3E}">
        <p14:creationId xmlns:p14="http://schemas.microsoft.com/office/powerpoint/2010/main" val="1598699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1"/>
            <a:ext cx="8089900" cy="469359"/>
          </a:xfrm>
        </p:spPr>
        <p:txBody>
          <a:bodyPr/>
          <a:lstStyle/>
          <a:p>
            <a:r>
              <a:rPr lang="en-US" dirty="0" smtClean="0"/>
              <a:t>Part of patient-centered respectful care</a:t>
            </a:r>
            <a:endParaRPr lang="en-US" dirty="0"/>
          </a:p>
        </p:txBody>
      </p:sp>
      <p:sp>
        <p:nvSpPr>
          <p:cNvPr id="3" name="Content Placeholder 2"/>
          <p:cNvSpPr>
            <a:spLocks noGrp="1"/>
          </p:cNvSpPr>
          <p:nvPr>
            <p:ph sz="quarter" idx="1"/>
          </p:nvPr>
        </p:nvSpPr>
        <p:spPr/>
        <p:txBody>
          <a:bodyPr/>
          <a:lstStyle/>
          <a:p>
            <a:r>
              <a:rPr lang="en-US" sz="2000" dirty="0" smtClean="0"/>
              <a:t>Race </a:t>
            </a:r>
            <a:r>
              <a:rPr lang="en-US" sz="2000" dirty="0"/>
              <a:t>&amp; SES considerations</a:t>
            </a:r>
            <a:endParaRPr lang="en-US" sz="2000" dirty="0" smtClean="0"/>
          </a:p>
          <a:p>
            <a:r>
              <a:rPr lang="en-US" sz="2000" dirty="0" smtClean="0"/>
              <a:t>Feminist / DIY Gynecology</a:t>
            </a:r>
          </a:p>
          <a:p>
            <a:r>
              <a:rPr lang="en-US" sz="2000" dirty="0" smtClean="0"/>
              <a:t>Religious </a:t>
            </a:r>
            <a:r>
              <a:rPr lang="en-US" sz="2000" dirty="0"/>
              <a:t>groups</a:t>
            </a:r>
          </a:p>
          <a:p>
            <a:r>
              <a:rPr lang="en-US" sz="2000" dirty="0"/>
              <a:t>LGBTQ</a:t>
            </a:r>
          </a:p>
          <a:p>
            <a:endParaRPr lang="en-US" dirty="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b="1" dirty="0" err="1" smtClean="0"/>
              <a:t>TwoDay</a:t>
            </a:r>
            <a:r>
              <a:rPr lang="en-US" b="1" dirty="0" smtClean="0"/>
              <a:t> Method: Initial Evaluation </a:t>
            </a:r>
            <a:endParaRPr lang="en-US" b="1" dirty="0"/>
          </a:p>
        </p:txBody>
      </p:sp>
      <p:sp>
        <p:nvSpPr>
          <p:cNvPr id="59394" name="Content Placeholder 2"/>
          <p:cNvSpPr>
            <a:spLocks noGrp="1"/>
          </p:cNvSpPr>
          <p:nvPr>
            <p:ph sz="quarter" idx="1"/>
          </p:nvPr>
        </p:nvSpPr>
        <p:spPr>
          <a:xfrm>
            <a:off x="453584" y="1527048"/>
            <a:ext cx="8352087" cy="4572000"/>
          </a:xfrm>
        </p:spPr>
        <p:txBody>
          <a:bodyPr/>
          <a:lstStyle/>
          <a:p>
            <a:r>
              <a:rPr lang="en-US" sz="2400" dirty="0" smtClean="0"/>
              <a:t>Are the vaginal </a:t>
            </a:r>
            <a:r>
              <a:rPr lang="en-US" altLang="ja-JP" sz="2400" dirty="0" smtClean="0"/>
              <a:t>secretions healthy?</a:t>
            </a:r>
          </a:p>
          <a:p>
            <a:r>
              <a:rPr lang="en-US" sz="2400" dirty="0" smtClean="0"/>
              <a:t>Are there any special considerations?</a:t>
            </a:r>
          </a:p>
          <a:p>
            <a:pPr lvl="1"/>
            <a:r>
              <a:rPr lang="en-US" sz="2400" dirty="0" smtClean="0"/>
              <a:t>Lactating, recent DMPA or EC use…</a:t>
            </a:r>
          </a:p>
          <a:p>
            <a:r>
              <a:rPr lang="en-US" sz="2400" dirty="0" smtClean="0"/>
              <a:t>Will the partner cooperate?</a:t>
            </a:r>
          </a:p>
          <a:p>
            <a:r>
              <a:rPr lang="en-US" sz="2400" dirty="0" smtClean="0"/>
              <a:t>Can unprotected intercourse be avoided during fertile days?</a:t>
            </a:r>
          </a:p>
          <a:p>
            <a:r>
              <a:rPr lang="en-US" sz="2400" dirty="0"/>
              <a:t>Will </a:t>
            </a:r>
            <a:r>
              <a:rPr lang="en-US" sz="2400" dirty="0" smtClean="0"/>
              <a:t>the individual remember </a:t>
            </a:r>
            <a:r>
              <a:rPr lang="en-US" sz="2400" dirty="0"/>
              <a:t>to check twice daily?</a:t>
            </a:r>
          </a:p>
          <a:p>
            <a:endParaRPr lang="en-US" sz="2400" dirty="0" smtClean="0"/>
          </a:p>
          <a:p>
            <a:endParaRPr lang="en-US" sz="2400" dirty="0" smtClean="0"/>
          </a:p>
          <a:p>
            <a:r>
              <a:rPr lang="en-US" sz="2400" dirty="0" smtClean="0"/>
              <a:t>Instruct, give card, make follow-up appointment</a:t>
            </a:r>
            <a:endParaRPr lang="en-US" sz="2400" dirty="0"/>
          </a:p>
        </p:txBody>
      </p:sp>
    </p:spTree>
    <p:extLst>
      <p:ext uri="{BB962C8B-B14F-4D97-AF65-F5344CB8AC3E}">
        <p14:creationId xmlns:p14="http://schemas.microsoft.com/office/powerpoint/2010/main" val="321814778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TwoDay</a:t>
            </a:r>
            <a:r>
              <a:rPr lang="en-US" dirty="0" smtClean="0"/>
              <a:t> Method: Teaching Tools </a:t>
            </a:r>
            <a:endParaRPr lang="en-US" dirty="0"/>
          </a:p>
        </p:txBody>
      </p:sp>
      <p:sp>
        <p:nvSpPr>
          <p:cNvPr id="6" name="TextBox 5"/>
          <p:cNvSpPr txBox="1"/>
          <p:nvPr/>
        </p:nvSpPr>
        <p:spPr>
          <a:xfrm>
            <a:off x="2840767" y="5885418"/>
            <a:ext cx="6048248" cy="369332"/>
          </a:xfrm>
          <a:prstGeom prst="rect">
            <a:avLst/>
          </a:prstGeom>
          <a:noFill/>
        </p:spPr>
        <p:txBody>
          <a:bodyPr wrap="square" rtlCol="0">
            <a:spAutoFit/>
          </a:bodyPr>
          <a:lstStyle/>
          <a:p>
            <a:pPr algn="r"/>
            <a:r>
              <a:rPr lang="en-US" dirty="0" smtClean="0"/>
              <a:t>www.k4health.org</a:t>
            </a:r>
            <a:r>
              <a:rPr lang="en-US" dirty="0"/>
              <a:t>/toolkits/twoday</a:t>
            </a:r>
          </a:p>
        </p:txBody>
      </p:sp>
      <p:pic>
        <p:nvPicPr>
          <p:cNvPr id="7" name="Picture 6"/>
          <p:cNvPicPr>
            <a:picLocks noChangeAspect="1"/>
          </p:cNvPicPr>
          <p:nvPr/>
        </p:nvPicPr>
        <p:blipFill>
          <a:blip r:embed="rId3"/>
          <a:stretch>
            <a:fillRect/>
          </a:stretch>
        </p:blipFill>
        <p:spPr>
          <a:xfrm>
            <a:off x="272493" y="3222625"/>
            <a:ext cx="4979767" cy="3032125"/>
          </a:xfrm>
          <a:prstGeom prst="rect">
            <a:avLst/>
          </a:prstGeom>
        </p:spPr>
      </p:pic>
      <p:pic>
        <p:nvPicPr>
          <p:cNvPr id="3" name="Picture 2"/>
          <p:cNvPicPr>
            <a:picLocks noChangeAspect="1"/>
          </p:cNvPicPr>
          <p:nvPr/>
        </p:nvPicPr>
        <p:blipFill>
          <a:blip r:embed="rId4"/>
          <a:stretch>
            <a:fillRect/>
          </a:stretch>
        </p:blipFill>
        <p:spPr>
          <a:xfrm>
            <a:off x="4207202" y="1068985"/>
            <a:ext cx="4619298" cy="3275963"/>
          </a:xfrm>
          <a:prstGeom prst="rect">
            <a:avLst/>
          </a:prstGeom>
        </p:spPr>
      </p:pic>
    </p:spTree>
    <p:extLst>
      <p:ext uri="{BB962C8B-B14F-4D97-AF65-F5344CB8AC3E}">
        <p14:creationId xmlns:p14="http://schemas.microsoft.com/office/powerpoint/2010/main" val="20181724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t="4323"/>
          <a:stretch>
            <a:fillRect/>
          </a:stretch>
        </p:blipFill>
        <p:spPr>
          <a:xfrm>
            <a:off x="1348884" y="863975"/>
            <a:ext cx="6328266" cy="1775814"/>
          </a:xfrm>
          <a:prstGeom prst="rect">
            <a:avLst/>
          </a:prstGeom>
          <a:ln>
            <a:solidFill>
              <a:schemeClr val="tx1"/>
            </a:solidFill>
          </a:ln>
        </p:spPr>
      </p:pic>
      <p:sp>
        <p:nvSpPr>
          <p:cNvPr id="2" name="Content Placeholder 5"/>
          <p:cNvSpPr txBox="1">
            <a:spLocks/>
          </p:cNvSpPr>
          <p:nvPr/>
        </p:nvSpPr>
        <p:spPr>
          <a:xfrm>
            <a:off x="152400" y="3254374"/>
            <a:ext cx="8763000" cy="307022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Char char="-"/>
            </a:pPr>
            <a:endParaRPr lang="en-US" sz="2000" dirty="0" smtClean="0">
              <a:ea typeface="ＭＳ Ｐゴシック" pitchFamily="-111" charset="-128"/>
              <a:cs typeface="ＭＳ Ｐゴシック" pitchFamily="-111" charset="-128"/>
            </a:endParaRPr>
          </a:p>
        </p:txBody>
      </p:sp>
      <p:sp>
        <p:nvSpPr>
          <p:cNvPr id="4" name="Title 3"/>
          <p:cNvSpPr>
            <a:spLocks noGrp="1"/>
          </p:cNvSpPr>
          <p:nvPr>
            <p:ph type="title"/>
          </p:nvPr>
        </p:nvSpPr>
        <p:spPr>
          <a:xfrm>
            <a:off x="453585" y="315241"/>
            <a:ext cx="8089900" cy="469359"/>
          </a:xfrm>
        </p:spPr>
        <p:txBody>
          <a:bodyPr/>
          <a:lstStyle/>
          <a:p>
            <a:r>
              <a:rPr lang="en-US" b="1" dirty="0" err="1" smtClean="0"/>
              <a:t>TwoDay</a:t>
            </a:r>
            <a:r>
              <a:rPr lang="en-US" b="1" dirty="0" smtClean="0"/>
              <a:t> Method: Evidence Base</a:t>
            </a:r>
            <a:endParaRPr lang="en-US" b="1" dirty="0"/>
          </a:p>
        </p:txBody>
      </p:sp>
      <p:sp>
        <p:nvSpPr>
          <p:cNvPr id="5" name="Content Placeholder 4"/>
          <p:cNvSpPr>
            <a:spLocks noGrp="1"/>
          </p:cNvSpPr>
          <p:nvPr>
            <p:ph sz="quarter" idx="1"/>
          </p:nvPr>
        </p:nvSpPr>
        <p:spPr>
          <a:xfrm>
            <a:off x="301752" y="2634218"/>
            <a:ext cx="8503920" cy="3517901"/>
          </a:xfrm>
        </p:spPr>
        <p:txBody>
          <a:bodyPr/>
          <a:lstStyle/>
          <a:p>
            <a:r>
              <a:rPr lang="en-US" sz="2000" b="1" dirty="0" smtClean="0"/>
              <a:t>First-year pregnancy rates:</a:t>
            </a:r>
          </a:p>
          <a:p>
            <a:pPr lvl="1"/>
            <a:r>
              <a:rPr lang="en-US" sz="2000" dirty="0"/>
              <a:t>All cycles/all pregnancies:  					  13.7 </a:t>
            </a:r>
            <a:endParaRPr lang="en-US" sz="2000" b="1" dirty="0" smtClean="0"/>
          </a:p>
          <a:p>
            <a:pPr lvl="1"/>
            <a:r>
              <a:rPr lang="en-US" sz="2000" dirty="0" smtClean="0"/>
              <a:t>Correct-use </a:t>
            </a:r>
          </a:p>
          <a:p>
            <a:pPr marL="515937" lvl="2" indent="0">
              <a:buNone/>
            </a:pPr>
            <a:r>
              <a:rPr lang="en-US" sz="2000" dirty="0"/>
              <a:t>	</a:t>
            </a:r>
            <a:r>
              <a:rPr lang="en-US" sz="2000" dirty="0" smtClean="0"/>
              <a:t>-  abstinence during fertile phase:   	    3.5</a:t>
            </a:r>
          </a:p>
          <a:p>
            <a:pPr marL="515937" lvl="2" indent="0">
              <a:buNone/>
            </a:pPr>
            <a:r>
              <a:rPr lang="en-US" sz="2000" dirty="0"/>
              <a:t>	</a:t>
            </a:r>
            <a:r>
              <a:rPr lang="en-US" sz="2000" dirty="0" smtClean="0"/>
              <a:t>-  barrier/withdrawal during fertile phase:	</a:t>
            </a:r>
            <a:r>
              <a:rPr lang="en-US" sz="2000" dirty="0"/>
              <a:t> </a:t>
            </a:r>
            <a:r>
              <a:rPr lang="en-US" sz="2000" dirty="0" smtClean="0"/>
              <a:t>   6.3</a:t>
            </a:r>
          </a:p>
          <a:p>
            <a:r>
              <a:rPr lang="en-US" sz="2000" dirty="0" smtClean="0"/>
              <a:t>Most pregnancies occurred in first few cycles of use, efficacy improved with continued use</a:t>
            </a:r>
          </a:p>
          <a:p>
            <a:r>
              <a:rPr lang="en-US" sz="2000" b="1" dirty="0"/>
              <a:t>Mean number of days w secretions</a:t>
            </a:r>
            <a:r>
              <a:rPr lang="en-US" sz="2000" dirty="0"/>
              <a:t>:  12</a:t>
            </a:r>
          </a:p>
          <a:p>
            <a:pPr lvl="1"/>
            <a:r>
              <a:rPr lang="en-US" sz="2000" dirty="0"/>
              <a:t>More than the 6.5 - 10 days reported with use of the Billings Method</a:t>
            </a:r>
          </a:p>
          <a:p>
            <a:endParaRPr lang="en-US" dirty="0"/>
          </a:p>
        </p:txBody>
      </p:sp>
    </p:spTree>
    <p:extLst>
      <p:ext uri="{BB962C8B-B14F-4D97-AF65-F5344CB8AC3E}">
        <p14:creationId xmlns:p14="http://schemas.microsoft.com/office/powerpoint/2010/main" val="315521407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301752" y="860298"/>
            <a:ext cx="8503920" cy="542620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a:xfrm>
            <a:off x="453585" y="266251"/>
            <a:ext cx="8089900" cy="469359"/>
          </a:xfrm>
        </p:spPr>
        <p:txBody>
          <a:bodyPr/>
          <a:lstStyle/>
          <a:p>
            <a:r>
              <a:rPr lang="en-US" dirty="0" smtClean="0"/>
              <a:t>Billings Ovulation Method</a:t>
            </a:r>
            <a:endParaRPr lang="en-US" dirty="0"/>
          </a:p>
        </p:txBody>
      </p:sp>
      <p:sp>
        <p:nvSpPr>
          <p:cNvPr id="3" name="Content Placeholder 2"/>
          <p:cNvSpPr>
            <a:spLocks noGrp="1"/>
          </p:cNvSpPr>
          <p:nvPr>
            <p:ph sz="quarter" idx="1"/>
          </p:nvPr>
        </p:nvSpPr>
        <p:spPr>
          <a:xfrm>
            <a:off x="188132" y="860298"/>
            <a:ext cx="8779494" cy="4572000"/>
          </a:xfrm>
        </p:spPr>
        <p:txBody>
          <a:bodyPr/>
          <a:lstStyle/>
          <a:p>
            <a:r>
              <a:rPr lang="en-US" b="1" dirty="0" smtClean="0"/>
              <a:t>Efficacy:</a:t>
            </a:r>
            <a:r>
              <a:rPr lang="en-US" dirty="0" smtClean="0"/>
              <a:t>  3% perfect use 22% typical use</a:t>
            </a:r>
          </a:p>
          <a:p>
            <a:r>
              <a:rPr lang="en-US" b="1" dirty="0" smtClean="0"/>
              <a:t>Method of action: </a:t>
            </a:r>
            <a:r>
              <a:rPr lang="en-US" dirty="0" smtClean="0"/>
              <a:t>cervical secretion awareness ONLY</a:t>
            </a:r>
          </a:p>
          <a:p>
            <a:pPr lvl="1"/>
            <a:r>
              <a:rPr lang="en-US" dirty="0"/>
              <a:t>More in-depth version of tracking cervical secretions</a:t>
            </a:r>
            <a:r>
              <a:rPr lang="en-US" dirty="0" smtClean="0"/>
              <a:t>.</a:t>
            </a:r>
          </a:p>
          <a:p>
            <a:pPr lvl="1"/>
            <a:r>
              <a:rPr lang="en-US" dirty="0" smtClean="0"/>
              <a:t>Detailed observation of quantity and quality: color, texture, stretchiness</a:t>
            </a:r>
          </a:p>
          <a:p>
            <a:pPr lvl="1"/>
            <a:r>
              <a:rPr lang="en-US" dirty="0" smtClean="0"/>
              <a:t>Last day of fertile secretions (peak day) closely correlates with ovulation</a:t>
            </a:r>
          </a:p>
          <a:p>
            <a:r>
              <a:rPr lang="en-US" b="1" dirty="0" smtClean="0"/>
              <a:t>Fertile Period: </a:t>
            </a:r>
          </a:p>
          <a:p>
            <a:pPr lvl="1"/>
            <a:r>
              <a:rPr lang="en-US" dirty="0" smtClean="0"/>
              <a:t>Abstinence/barrier use from first day of estrogen secretions until 4 days after the last day of estrogen mucus</a:t>
            </a:r>
          </a:p>
          <a:p>
            <a:pPr lvl="1"/>
            <a:r>
              <a:rPr lang="en-US" dirty="0" smtClean="0"/>
              <a:t>Mean # days of fertile secretions:  6.5-10 days</a:t>
            </a:r>
          </a:p>
          <a:p>
            <a:pPr lvl="1"/>
            <a:r>
              <a:rPr lang="en-US" dirty="0" smtClean="0"/>
              <a:t>Range:  2.5-10 days of fertile secretions. </a:t>
            </a:r>
          </a:p>
          <a:p>
            <a:r>
              <a:rPr lang="en-US" b="1" dirty="0" smtClean="0"/>
              <a:t>Cycles: </a:t>
            </a:r>
            <a:r>
              <a:rPr lang="en-US" dirty="0" smtClean="0"/>
              <a:t>Can be any length and irregular </a:t>
            </a:r>
          </a:p>
          <a:p>
            <a:r>
              <a:rPr lang="en-US" b="1" dirty="0" smtClean="0"/>
              <a:t>Teaching: </a:t>
            </a:r>
            <a:r>
              <a:rPr lang="en-US" dirty="0" smtClean="0"/>
              <a:t>Complicated, recommended that client be taught by trained educator. </a:t>
            </a:r>
          </a:p>
          <a:p>
            <a:pPr lvl="1"/>
            <a:r>
              <a:rPr lang="en-US" dirty="0" smtClean="0"/>
              <a:t>Find educators in USA here:  </a:t>
            </a:r>
            <a:r>
              <a:rPr lang="en-US" dirty="0" err="1" smtClean="0"/>
              <a:t>boma-usa.org</a:t>
            </a:r>
            <a:r>
              <a:rPr lang="en-US" dirty="0" smtClean="0"/>
              <a:t>/</a:t>
            </a:r>
          </a:p>
          <a:p>
            <a:r>
              <a:rPr lang="en-US" b="1" dirty="0" smtClean="0"/>
              <a:t>Resources:</a:t>
            </a:r>
            <a:r>
              <a:rPr lang="en-US" dirty="0" smtClean="0"/>
              <a:t> </a:t>
            </a:r>
            <a:r>
              <a:rPr lang="en-US" dirty="0" err="1" smtClean="0"/>
              <a:t>www.billings.life</a:t>
            </a:r>
            <a:endParaRPr lang="en-US" dirty="0"/>
          </a:p>
        </p:txBody>
      </p:sp>
      <p:sp>
        <p:nvSpPr>
          <p:cNvPr id="5" name="TextBox 4"/>
          <p:cNvSpPr txBox="1"/>
          <p:nvPr/>
        </p:nvSpPr>
        <p:spPr bwMode="auto">
          <a:xfrm>
            <a:off x="4170259" y="6444442"/>
            <a:ext cx="4107549" cy="307777"/>
          </a:xfrm>
          <a:prstGeom prst="rect">
            <a:avLst/>
          </a:prstGeom>
          <a:noFill/>
          <a:ln w="19050" algn="ctr">
            <a:noFill/>
            <a:miter lim="800000"/>
            <a:headEnd/>
            <a:tailEnd/>
          </a:ln>
        </p:spPr>
        <p:txBody>
          <a:bodyPr wrap="square" lIns="0" tIns="0" rIns="0" bIns="0" rtlCol="0">
            <a:spAutoFit/>
          </a:bodyPr>
          <a:lstStyle/>
          <a:p>
            <a:r>
              <a:rPr lang="en-US" sz="2000" dirty="0" err="1" smtClean="0"/>
              <a:t>Scarpa</a:t>
            </a:r>
            <a:r>
              <a:rPr lang="en-US" sz="2000" dirty="0" smtClean="0"/>
              <a:t> et al 2006; </a:t>
            </a:r>
            <a:r>
              <a:rPr lang="en-US" sz="2000" dirty="0" err="1" smtClean="0"/>
              <a:t>Fehring</a:t>
            </a:r>
            <a:r>
              <a:rPr lang="en-US" sz="2000" dirty="0" smtClean="0"/>
              <a:t> RJ 2002</a:t>
            </a:r>
          </a:p>
        </p:txBody>
      </p:sp>
    </p:spTree>
    <p:extLst>
      <p:ext uri="{BB962C8B-B14F-4D97-AF65-F5344CB8AC3E}">
        <p14:creationId xmlns:p14="http://schemas.microsoft.com/office/powerpoint/2010/main" val="352498847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Billings Ovulation Method: The Four Rules </a:t>
            </a:r>
            <a:endParaRPr lang="en-US" dirty="0"/>
          </a:p>
        </p:txBody>
      </p:sp>
      <p:sp>
        <p:nvSpPr>
          <p:cNvPr id="3" name="Content Placeholder 2"/>
          <p:cNvSpPr>
            <a:spLocks noGrp="1"/>
          </p:cNvSpPr>
          <p:nvPr>
            <p:ph sz="quarter" idx="1"/>
          </p:nvPr>
        </p:nvSpPr>
        <p:spPr/>
        <p:txBody>
          <a:bodyPr>
            <a:normAutofit/>
          </a:bodyPr>
          <a:lstStyle/>
          <a:p>
            <a:r>
              <a:rPr lang="en-US" b="1" dirty="0" smtClean="0"/>
              <a:t>Early Day Rule 1:</a:t>
            </a:r>
            <a:r>
              <a:rPr lang="en-US" dirty="0" smtClean="0"/>
              <a:t> Avoid intercourse on days of heavy menstrual bleeding.</a:t>
            </a:r>
          </a:p>
          <a:p>
            <a:r>
              <a:rPr lang="en-US" b="1" dirty="0" smtClean="0"/>
              <a:t>Early Day Rule 2: </a:t>
            </a:r>
            <a:r>
              <a:rPr lang="en-US" dirty="0" smtClean="0"/>
              <a:t>Alternate evenings are available for intercourse when these days have been recognized as infertile, </a:t>
            </a:r>
            <a:r>
              <a:rPr lang="en-US" dirty="0" err="1" smtClean="0"/>
              <a:t>ie</a:t>
            </a:r>
            <a:r>
              <a:rPr lang="en-US" dirty="0" smtClean="0"/>
              <a:t>, basic infertile pattern (BIP).</a:t>
            </a:r>
          </a:p>
          <a:p>
            <a:r>
              <a:rPr lang="en-US" b="1" dirty="0" smtClean="0"/>
              <a:t>Early Day Rule 3: </a:t>
            </a:r>
            <a:r>
              <a:rPr lang="en-US" dirty="0" smtClean="0"/>
              <a:t>Avoid intercourse on any days of discharge or bleeding that interrupt the BIP. If ovulation is not confirmed, allow three days from return of the BIP before resuming intercourse.</a:t>
            </a:r>
          </a:p>
          <a:p>
            <a:r>
              <a:rPr lang="en-US" b="1" dirty="0" smtClean="0"/>
              <a:t>Peak rule: </a:t>
            </a:r>
            <a:r>
              <a:rPr lang="en-US" dirty="0" smtClean="0"/>
              <a:t>From the beginning of the fourth day after the peak until the end of the cycle, intercourse is available every day at any time.</a:t>
            </a:r>
            <a:endParaRPr lang="en-US" dirty="0"/>
          </a:p>
        </p:txBody>
      </p:sp>
    </p:spTree>
    <p:extLst>
      <p:ext uri="{BB962C8B-B14F-4D97-AF65-F5344CB8AC3E}">
        <p14:creationId xmlns:p14="http://schemas.microsoft.com/office/powerpoint/2010/main" val="200765218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Charting with Billings Ovulation Method</a:t>
            </a:r>
            <a:endParaRPr lang="en-US" dirty="0"/>
          </a:p>
        </p:txBody>
      </p:sp>
      <p:sp>
        <p:nvSpPr>
          <p:cNvPr id="3" name="Content Placeholder 2"/>
          <p:cNvSpPr>
            <a:spLocks noGrp="1"/>
          </p:cNvSpPr>
          <p:nvPr>
            <p:ph sz="quarter" idx="1"/>
          </p:nvPr>
        </p:nvSpPr>
        <p:spPr>
          <a:xfrm>
            <a:off x="4991100" y="1527048"/>
            <a:ext cx="3814572" cy="3298908"/>
          </a:xfrm>
        </p:spPr>
        <p:txBody>
          <a:bodyPr>
            <a:normAutofit/>
          </a:bodyPr>
          <a:lstStyle/>
          <a:p>
            <a:pPr>
              <a:buNone/>
            </a:pPr>
            <a:r>
              <a:rPr lang="en-US" dirty="0" smtClean="0"/>
              <a:t> </a:t>
            </a:r>
            <a:endParaRPr lang="en-US" dirty="0"/>
          </a:p>
        </p:txBody>
      </p:sp>
      <p:pic>
        <p:nvPicPr>
          <p:cNvPr id="5" name="Picture 6"/>
          <p:cNvPicPr>
            <a:picLocks noChangeAspect="1"/>
          </p:cNvPicPr>
          <p:nvPr/>
        </p:nvPicPr>
        <p:blipFill>
          <a:blip r:embed="rId3"/>
          <a:srcRect l="12562" r="5521" b="11451"/>
          <a:stretch>
            <a:fillRect/>
          </a:stretch>
        </p:blipFill>
        <p:spPr bwMode="auto">
          <a:xfrm>
            <a:off x="2584450" y="1342898"/>
            <a:ext cx="3975100" cy="3222708"/>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332232" y="4686251"/>
            <a:ext cx="8503920" cy="1514397"/>
          </a:xfrm>
          <a:prstGeom prst="rect">
            <a:avLst/>
          </a:prstGeom>
        </p:spPr>
      </p:pic>
    </p:spTree>
    <p:extLst>
      <p:ext uri="{BB962C8B-B14F-4D97-AF65-F5344CB8AC3E}">
        <p14:creationId xmlns:p14="http://schemas.microsoft.com/office/powerpoint/2010/main" val="198603529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Billings Ovulation Method: Effectiveness</a:t>
            </a:r>
            <a:endParaRPr lang="en-US" dirty="0"/>
          </a:p>
        </p:txBody>
      </p:sp>
      <p:pic>
        <p:nvPicPr>
          <p:cNvPr id="4" name="Picture 3"/>
          <p:cNvPicPr>
            <a:picLocks noChangeAspect="1"/>
          </p:cNvPicPr>
          <p:nvPr/>
        </p:nvPicPr>
        <p:blipFill>
          <a:blip r:embed="rId3"/>
          <a:stretch>
            <a:fillRect/>
          </a:stretch>
        </p:blipFill>
        <p:spPr>
          <a:xfrm>
            <a:off x="1562100" y="2222500"/>
            <a:ext cx="6007100" cy="2400300"/>
          </a:xfrm>
          <a:prstGeom prst="rect">
            <a:avLst/>
          </a:prstGeom>
        </p:spPr>
      </p:pic>
      <p:pic>
        <p:nvPicPr>
          <p:cNvPr id="6" name="Picture 5"/>
          <p:cNvPicPr>
            <a:picLocks noChangeAspect="1"/>
          </p:cNvPicPr>
          <p:nvPr/>
        </p:nvPicPr>
        <p:blipFill>
          <a:blip r:embed="rId4"/>
          <a:stretch>
            <a:fillRect/>
          </a:stretch>
        </p:blipFill>
        <p:spPr>
          <a:xfrm>
            <a:off x="222250" y="5289550"/>
            <a:ext cx="8699500" cy="910167"/>
          </a:xfrm>
          <a:prstGeom prst="rect">
            <a:avLst/>
          </a:prstGeom>
        </p:spPr>
      </p:pic>
    </p:spTree>
    <p:extLst>
      <p:ext uri="{BB962C8B-B14F-4D97-AF65-F5344CB8AC3E}">
        <p14:creationId xmlns:p14="http://schemas.microsoft.com/office/powerpoint/2010/main" val="33830971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bwMode="auto">
          <a:xfrm>
            <a:off x="333502" y="1143001"/>
            <a:ext cx="8503920" cy="515937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p:txBody>
          <a:bodyPr/>
          <a:lstStyle/>
          <a:p>
            <a:r>
              <a:rPr lang="en-US" b="1" dirty="0" smtClean="0"/>
              <a:t>Creighton Model (</a:t>
            </a:r>
            <a:r>
              <a:rPr lang="en-US" b="1" dirty="0" err="1" smtClean="0"/>
              <a:t>NaProTechnology</a:t>
            </a:r>
            <a:r>
              <a:rPr lang="en-US" b="1" dirty="0" smtClean="0"/>
              <a:t>)</a:t>
            </a:r>
            <a:endParaRPr lang="en-US" b="1" dirty="0"/>
          </a:p>
        </p:txBody>
      </p:sp>
      <p:sp>
        <p:nvSpPr>
          <p:cNvPr id="3" name="Content Placeholder 2"/>
          <p:cNvSpPr>
            <a:spLocks noGrp="1"/>
          </p:cNvSpPr>
          <p:nvPr>
            <p:ph sz="quarter" idx="1"/>
          </p:nvPr>
        </p:nvSpPr>
        <p:spPr>
          <a:xfrm>
            <a:off x="301752" y="1162702"/>
            <a:ext cx="8503920" cy="4572001"/>
          </a:xfrm>
        </p:spPr>
        <p:txBody>
          <a:bodyPr/>
          <a:lstStyle/>
          <a:p>
            <a:r>
              <a:rPr lang="en-US" sz="2000" b="1" dirty="0" smtClean="0"/>
              <a:t>Efficacy: </a:t>
            </a:r>
          </a:p>
          <a:p>
            <a:pPr lvl="1"/>
            <a:r>
              <a:rPr lang="en-US" sz="2000" dirty="0" smtClean="0"/>
              <a:t>Hard to calculate “in the larger prospective Creighton studies, intentionality was defined by the couple’s behavior during the fertile window”</a:t>
            </a:r>
            <a:r>
              <a:rPr lang="en-US" sz="2000" baseline="30000" dirty="0" smtClean="0"/>
              <a:t>1</a:t>
            </a:r>
          </a:p>
          <a:p>
            <a:pPr lvl="1"/>
            <a:r>
              <a:rPr lang="en-US" sz="2000" dirty="0" smtClean="0"/>
              <a:t>Intercourse on fertile days interpreted as desire to achieve pregnancy</a:t>
            </a:r>
          </a:p>
          <a:p>
            <a:r>
              <a:rPr lang="en-US" sz="2000" b="1" dirty="0" smtClean="0"/>
              <a:t>Method of action: </a:t>
            </a:r>
            <a:r>
              <a:rPr lang="en-US" sz="2000" dirty="0" smtClean="0"/>
              <a:t>cervical secretion awareness</a:t>
            </a:r>
          </a:p>
          <a:p>
            <a:pPr lvl="1"/>
            <a:r>
              <a:rPr lang="en-US" sz="2000" dirty="0" smtClean="0"/>
              <a:t>“Standardized modification” of the Billings Ovulation Method </a:t>
            </a:r>
            <a:r>
              <a:rPr lang="en-US" sz="2000" baseline="30000" dirty="0" smtClean="0"/>
              <a:t>2</a:t>
            </a:r>
          </a:p>
          <a:p>
            <a:r>
              <a:rPr lang="en-US" sz="2000" b="1" dirty="0" smtClean="0"/>
              <a:t>Cycles: </a:t>
            </a:r>
            <a:r>
              <a:rPr lang="en-US" sz="2000" dirty="0" smtClean="0"/>
              <a:t>Can be any length and irregular.</a:t>
            </a:r>
          </a:p>
          <a:p>
            <a:r>
              <a:rPr lang="en-US" sz="2000" b="1" dirty="0" smtClean="0"/>
              <a:t>Teaching:</a:t>
            </a:r>
          </a:p>
          <a:p>
            <a:pPr lvl="1"/>
            <a:r>
              <a:rPr lang="en-US" sz="2000" dirty="0" smtClean="0"/>
              <a:t>Taught by trained educator. </a:t>
            </a:r>
          </a:p>
          <a:p>
            <a:pPr lvl="1"/>
            <a:r>
              <a:rPr lang="en-US" sz="2000" dirty="0" smtClean="0"/>
              <a:t>Year-long, accredited training to be a certified instructor</a:t>
            </a:r>
          </a:p>
          <a:p>
            <a:r>
              <a:rPr lang="en-US" sz="2000" b="1" dirty="0" smtClean="0"/>
              <a:t>Resources</a:t>
            </a:r>
            <a:r>
              <a:rPr lang="en-US" sz="2000" dirty="0" smtClean="0"/>
              <a:t>: </a:t>
            </a:r>
            <a:r>
              <a:rPr lang="en-US" sz="2000" dirty="0" smtClean="0">
                <a:hlinkClick r:id="rId3"/>
              </a:rPr>
              <a:t>www.creightonmodel.com</a:t>
            </a:r>
            <a:endParaRPr lang="en-US" sz="2000" dirty="0" smtClean="0"/>
          </a:p>
          <a:p>
            <a:r>
              <a:rPr lang="en-US" sz="2000" b="1" dirty="0" smtClean="0"/>
              <a:t>Explicitly Pro-Life/Anti-Choice</a:t>
            </a:r>
          </a:p>
        </p:txBody>
      </p:sp>
      <p:sp>
        <p:nvSpPr>
          <p:cNvPr id="4" name="TextBox 3"/>
          <p:cNvSpPr txBox="1"/>
          <p:nvPr/>
        </p:nvSpPr>
        <p:spPr bwMode="auto">
          <a:xfrm>
            <a:off x="0" y="6412135"/>
            <a:ext cx="8262131" cy="307777"/>
          </a:xfrm>
          <a:prstGeom prst="rect">
            <a:avLst/>
          </a:prstGeom>
          <a:noFill/>
          <a:ln w="19050" algn="ctr">
            <a:noFill/>
            <a:miter lim="800000"/>
            <a:headEnd/>
            <a:tailEnd/>
          </a:ln>
        </p:spPr>
        <p:txBody>
          <a:bodyPr wrap="square" lIns="0" tIns="0" rIns="0" bIns="0" rtlCol="0">
            <a:spAutoFit/>
          </a:bodyPr>
          <a:lstStyle/>
          <a:p>
            <a:pPr algn="r"/>
            <a:r>
              <a:rPr lang="en-US" sz="2000" dirty="0" err="1" smtClean="0"/>
              <a:t>Manhardt</a:t>
            </a:r>
            <a:r>
              <a:rPr lang="en-US" sz="2000" dirty="0" smtClean="0"/>
              <a:t> et al 2013; </a:t>
            </a:r>
            <a:r>
              <a:rPr lang="en-US" sz="2000" dirty="0" smtClean="0">
                <a:hlinkClick r:id="rId3"/>
              </a:rPr>
              <a:t>www.creightonmodel.com</a:t>
            </a:r>
            <a:r>
              <a:rPr lang="en-US" sz="2000" dirty="0"/>
              <a:t>,</a:t>
            </a:r>
            <a:r>
              <a:rPr lang="en-US" sz="2000" dirty="0" smtClean="0"/>
              <a:t> </a:t>
            </a:r>
            <a:r>
              <a:rPr lang="en-US" sz="2000" dirty="0" smtClean="0">
                <a:hlinkClick r:id="rId4"/>
              </a:rPr>
              <a:t>www.popepaulvi.com</a:t>
            </a:r>
            <a:r>
              <a:rPr lang="en-US" sz="2000" dirty="0">
                <a:hlinkClick r:id="rId4"/>
              </a:rPr>
              <a:t>/</a:t>
            </a:r>
            <a:r>
              <a:rPr lang="en-US" sz="2000" dirty="0" smtClean="0">
                <a:hlinkClick r:id="rId4"/>
              </a:rPr>
              <a:t>about.php</a:t>
            </a:r>
            <a:endParaRPr lang="en-US" sz="2000" dirty="0" smtClean="0"/>
          </a:p>
        </p:txBody>
      </p:sp>
    </p:spTree>
    <p:extLst>
      <p:ext uri="{BB962C8B-B14F-4D97-AF65-F5344CB8AC3E}">
        <p14:creationId xmlns:p14="http://schemas.microsoft.com/office/powerpoint/2010/main" val="237578850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a:xfrm>
            <a:off x="571501" y="2743200"/>
            <a:ext cx="7923212" cy="3432175"/>
          </a:xfrm>
        </p:spPr>
        <p:txBody>
          <a:bodyPr>
            <a:noAutofit/>
          </a:bodyPr>
          <a:lstStyle/>
          <a:p>
            <a:r>
              <a:rPr lang="en-US" sz="2000" dirty="0" smtClean="0"/>
              <a:t>Combination Methods:</a:t>
            </a:r>
          </a:p>
          <a:p>
            <a:pPr lvl="1" algn="ctr"/>
            <a:endParaRPr lang="en-US" sz="2400" dirty="0" smtClean="0">
              <a:solidFill>
                <a:srgbClr val="FFFFFF"/>
              </a:solidFill>
            </a:endParaRPr>
          </a:p>
          <a:p>
            <a:pPr lvl="1" algn="ctr"/>
            <a:endParaRPr lang="en-US" sz="2400" dirty="0" smtClean="0">
              <a:solidFill>
                <a:srgbClr val="FFFFFF"/>
              </a:solidFill>
            </a:endParaRPr>
          </a:p>
          <a:p>
            <a:pPr lvl="1" algn="ctr"/>
            <a:endParaRPr lang="en-US" sz="2400" dirty="0" smtClean="0">
              <a:solidFill>
                <a:srgbClr val="FFFFFF"/>
              </a:solidFill>
            </a:endParaRPr>
          </a:p>
          <a:p>
            <a:pPr lvl="1" algn="ctr"/>
            <a:r>
              <a:rPr lang="en-US" sz="2400" dirty="0" err="1" smtClean="0">
                <a:solidFill>
                  <a:srgbClr val="FFFFFF"/>
                </a:solidFill>
              </a:rPr>
              <a:t>Sympto</a:t>
            </a:r>
            <a:r>
              <a:rPr lang="en-US" sz="2400" dirty="0" smtClean="0">
                <a:solidFill>
                  <a:srgbClr val="FFFFFF"/>
                </a:solidFill>
              </a:rPr>
              <a:t>-thermal method</a:t>
            </a:r>
          </a:p>
          <a:p>
            <a:pPr lvl="1" algn="ctr"/>
            <a:r>
              <a:rPr lang="en-US" sz="2400" dirty="0" err="1" smtClean="0">
                <a:solidFill>
                  <a:srgbClr val="FFFFFF"/>
                </a:solidFill>
              </a:rPr>
              <a:t>Sympto</a:t>
            </a:r>
            <a:r>
              <a:rPr lang="en-US" sz="2400" dirty="0" smtClean="0">
                <a:solidFill>
                  <a:srgbClr val="FFFFFF"/>
                </a:solidFill>
              </a:rPr>
              <a:t>-hormonal methods</a:t>
            </a:r>
          </a:p>
        </p:txBody>
      </p:sp>
    </p:spTree>
    <p:extLst>
      <p:ext uri="{BB962C8B-B14F-4D97-AF65-F5344CB8AC3E}">
        <p14:creationId xmlns:p14="http://schemas.microsoft.com/office/powerpoint/2010/main" val="2118582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1"/>
            <a:ext cx="8089900" cy="835613"/>
          </a:xfrm>
        </p:spPr>
        <p:txBody>
          <a:bodyPr/>
          <a:lstStyle/>
          <a:p>
            <a:r>
              <a:rPr lang="en-US" b="1" dirty="0" smtClean="0"/>
              <a:t>Physiology: BBT, Cervical Secretions &amp; Hormone detection</a:t>
            </a:r>
            <a:endParaRPr lang="en-US" b="1" dirty="0"/>
          </a:p>
        </p:txBody>
      </p:sp>
      <p:sp>
        <p:nvSpPr>
          <p:cNvPr id="3" name="Content Placeholder 2"/>
          <p:cNvSpPr>
            <a:spLocks noGrp="1"/>
          </p:cNvSpPr>
          <p:nvPr>
            <p:ph sz="quarter" idx="1"/>
          </p:nvPr>
        </p:nvSpPr>
        <p:spPr/>
        <p:txBody>
          <a:bodyPr/>
          <a:lstStyle/>
          <a:p>
            <a:r>
              <a:rPr lang="en-US" sz="2000" b="1" dirty="0" smtClean="0"/>
              <a:t>Cervical Secretions Awareness: </a:t>
            </a:r>
          </a:p>
          <a:p>
            <a:pPr lvl="1"/>
            <a:r>
              <a:rPr lang="en-US" sz="2000" dirty="0" smtClean="0"/>
              <a:t>used to indicate both onset </a:t>
            </a:r>
            <a:r>
              <a:rPr lang="en-US" sz="2000" u="sng" dirty="0" smtClean="0"/>
              <a:t>and</a:t>
            </a:r>
            <a:r>
              <a:rPr lang="en-US" sz="2000" dirty="0" smtClean="0"/>
              <a:t> end of fertile phase</a:t>
            </a:r>
          </a:p>
          <a:p>
            <a:pPr>
              <a:buNone/>
            </a:pPr>
            <a:endParaRPr lang="en-US" sz="2000" dirty="0" smtClean="0"/>
          </a:p>
          <a:p>
            <a:r>
              <a:rPr lang="en-US" sz="2000" b="1" dirty="0"/>
              <a:t>Basal Body </a:t>
            </a:r>
            <a:r>
              <a:rPr lang="en-US" sz="2000" b="1" dirty="0" smtClean="0"/>
              <a:t>Temperature: </a:t>
            </a:r>
          </a:p>
          <a:p>
            <a:pPr lvl="1"/>
            <a:r>
              <a:rPr lang="en-US" sz="2000" dirty="0" smtClean="0"/>
              <a:t>used </a:t>
            </a:r>
            <a:r>
              <a:rPr lang="en-US" sz="2000" dirty="0"/>
              <a:t>to </a:t>
            </a:r>
            <a:r>
              <a:rPr lang="en-US" sz="2000" dirty="0" smtClean="0"/>
              <a:t>indicate the END </a:t>
            </a:r>
            <a:r>
              <a:rPr lang="en-US" sz="2000" dirty="0"/>
              <a:t>of fertile </a:t>
            </a:r>
            <a:r>
              <a:rPr lang="en-US" sz="2000" dirty="0" smtClean="0"/>
              <a:t>phase</a:t>
            </a:r>
          </a:p>
          <a:p>
            <a:pPr marL="0" indent="0">
              <a:buNone/>
            </a:pPr>
            <a:endParaRPr lang="en-US" sz="2000" dirty="0" smtClean="0"/>
          </a:p>
          <a:p>
            <a:pPr marL="168275" lvl="1" indent="-168275">
              <a:buFont typeface="Wingdings" panose="05000000000000000000" pitchFamily="2" charset="2"/>
              <a:buChar char="§"/>
            </a:pPr>
            <a:r>
              <a:rPr lang="en-US" sz="2000" b="1" dirty="0" smtClean="0"/>
              <a:t>Hormone detectors: </a:t>
            </a:r>
          </a:p>
          <a:p>
            <a:pPr marL="454025" lvl="2" indent="-168275">
              <a:buFont typeface="Wingdings" panose="05000000000000000000" pitchFamily="2" charset="2"/>
              <a:buChar char="§"/>
            </a:pPr>
            <a:r>
              <a:rPr lang="en-US" sz="2000" dirty="0" smtClean="0"/>
              <a:t>Home urine tests that detect the onset and end of the fertile phase, by identifying estrogen metabolites and/or LH in the urine. </a:t>
            </a:r>
          </a:p>
          <a:p>
            <a:endParaRPr lang="en-US" sz="2000" b="1" dirty="0"/>
          </a:p>
        </p:txBody>
      </p:sp>
    </p:spTree>
    <p:extLst>
      <p:ext uri="{BB962C8B-B14F-4D97-AF65-F5344CB8AC3E}">
        <p14:creationId xmlns:p14="http://schemas.microsoft.com/office/powerpoint/2010/main" val="3684827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Reproductive Coercion </a:t>
            </a:r>
            <a:endParaRPr lang="en-US" dirty="0"/>
          </a:p>
        </p:txBody>
      </p:sp>
      <p:sp>
        <p:nvSpPr>
          <p:cNvPr id="3" name="Content Placeholder 2"/>
          <p:cNvSpPr>
            <a:spLocks noGrp="1"/>
          </p:cNvSpPr>
          <p:nvPr>
            <p:ph sz="quarter" idx="1"/>
          </p:nvPr>
        </p:nvSpPr>
        <p:spPr/>
        <p:txBody>
          <a:bodyPr/>
          <a:lstStyle/>
          <a:p>
            <a:r>
              <a:rPr lang="en-US" b="1" dirty="0" smtClean="0"/>
              <a:t>1920’s -1940’s </a:t>
            </a:r>
          </a:p>
          <a:p>
            <a:pPr lvl="1"/>
            <a:r>
              <a:rPr lang="en-US" dirty="0" smtClean="0"/>
              <a:t>Eugenics movement resulted in compulsory sterilization laws , &gt;70,000 involuntarily sterilized</a:t>
            </a:r>
            <a:r>
              <a:rPr lang="en-US" baseline="30000" dirty="0" smtClean="0"/>
              <a:t>1</a:t>
            </a:r>
            <a:r>
              <a:rPr lang="en-US" dirty="0" smtClean="0"/>
              <a:t> 1/3 of these were in California</a:t>
            </a:r>
            <a:r>
              <a:rPr lang="en-US" baseline="30000" dirty="0" smtClean="0"/>
              <a:t>2</a:t>
            </a:r>
            <a:r>
              <a:rPr lang="en-US" dirty="0" smtClean="0"/>
              <a:t>. </a:t>
            </a:r>
          </a:p>
          <a:p>
            <a:r>
              <a:rPr lang="en-US" b="1" dirty="0" smtClean="0"/>
              <a:t>1970’s </a:t>
            </a:r>
          </a:p>
          <a:p>
            <a:pPr lvl="1"/>
            <a:r>
              <a:rPr lang="en-US" dirty="0"/>
              <a:t>Frequent sterilization of Black, Latina and Native American women without their consent. </a:t>
            </a:r>
          </a:p>
          <a:p>
            <a:pPr lvl="1"/>
            <a:r>
              <a:rPr lang="en-US" dirty="0" smtClean="0"/>
              <a:t>Puerto </a:t>
            </a:r>
            <a:r>
              <a:rPr lang="en-US" dirty="0" smtClean="0"/>
              <a:t>Rico: by 1968 one-third of women of childbearing age were sterilized</a:t>
            </a:r>
          </a:p>
          <a:p>
            <a:pPr lvl="1"/>
            <a:r>
              <a:rPr lang="en-US" dirty="0" smtClean="0"/>
              <a:t>Native Americans: &gt; 25% sterilized  </a:t>
            </a:r>
          </a:p>
          <a:p>
            <a:r>
              <a:rPr lang="en-US" b="1" dirty="0" smtClean="0"/>
              <a:t>1978 sterilization reform: </a:t>
            </a:r>
          </a:p>
          <a:p>
            <a:pPr lvl="1"/>
            <a:r>
              <a:rPr lang="en-US" dirty="0" smtClean="0"/>
              <a:t>Federally funded programs: informed consent; 30-day waiting period</a:t>
            </a:r>
          </a:p>
        </p:txBody>
      </p:sp>
      <p:sp>
        <p:nvSpPr>
          <p:cNvPr id="4" name="TextBox 3"/>
          <p:cNvSpPr txBox="1"/>
          <p:nvPr/>
        </p:nvSpPr>
        <p:spPr>
          <a:xfrm>
            <a:off x="5738466" y="5794375"/>
            <a:ext cx="3097686" cy="369332"/>
          </a:xfrm>
          <a:prstGeom prst="rect">
            <a:avLst/>
          </a:prstGeom>
          <a:noFill/>
        </p:spPr>
        <p:txBody>
          <a:bodyPr wrap="square" rtlCol="0">
            <a:spAutoFit/>
          </a:bodyPr>
          <a:lstStyle/>
          <a:p>
            <a:pPr algn="r"/>
            <a:r>
              <a:rPr lang="en-US" dirty="0" smtClean="0"/>
              <a:t>Roberts 2014; Stern 2016</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343839" y="969936"/>
            <a:ext cx="8503920" cy="519112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p:txBody>
          <a:bodyPr/>
          <a:lstStyle/>
          <a:p>
            <a:r>
              <a:rPr lang="en-US" b="1" dirty="0" err="1" smtClean="0"/>
              <a:t>Sympto</a:t>
            </a:r>
            <a:r>
              <a:rPr lang="en-US" b="1" dirty="0" smtClean="0"/>
              <a:t>-thermal Methods</a:t>
            </a:r>
            <a:endParaRPr lang="en-US" b="1" dirty="0"/>
          </a:p>
        </p:txBody>
      </p:sp>
      <p:sp>
        <p:nvSpPr>
          <p:cNvPr id="3" name="Content Placeholder 2"/>
          <p:cNvSpPr>
            <a:spLocks noGrp="1"/>
          </p:cNvSpPr>
          <p:nvPr>
            <p:ph sz="quarter" idx="1"/>
          </p:nvPr>
        </p:nvSpPr>
        <p:spPr>
          <a:xfrm>
            <a:off x="301752" y="955424"/>
            <a:ext cx="8503920" cy="5095876"/>
          </a:xfrm>
        </p:spPr>
        <p:txBody>
          <a:bodyPr/>
          <a:lstStyle/>
          <a:p>
            <a:r>
              <a:rPr lang="en-US" sz="2000" b="1" dirty="0" smtClean="0"/>
              <a:t>Efficacy: </a:t>
            </a:r>
            <a:r>
              <a:rPr lang="en-US" sz="2000" dirty="0" smtClean="0"/>
              <a:t>0.4 - 0.6% perfect use; 1.43 - 2.2% typical use</a:t>
            </a:r>
          </a:p>
          <a:p>
            <a:pPr marL="168275" lvl="1" indent="-168275">
              <a:buFont typeface="Wingdings" panose="05000000000000000000" pitchFamily="2" charset="2"/>
              <a:buChar char="§"/>
            </a:pPr>
            <a:r>
              <a:rPr lang="en-US" sz="2000" b="1" dirty="0" smtClean="0"/>
              <a:t>Method of </a:t>
            </a:r>
            <a:r>
              <a:rPr lang="en-US" sz="2000" b="1" dirty="0"/>
              <a:t>Action: </a:t>
            </a:r>
            <a:r>
              <a:rPr lang="en-US" sz="2000" dirty="0"/>
              <a:t>Combines </a:t>
            </a:r>
            <a:r>
              <a:rPr lang="en-US" sz="2000" b="1" dirty="0"/>
              <a:t>cervical </a:t>
            </a:r>
            <a:r>
              <a:rPr lang="en-US" sz="2000" b="1" dirty="0" smtClean="0"/>
              <a:t>secretions awareness </a:t>
            </a:r>
            <a:r>
              <a:rPr lang="en-US" sz="2000" dirty="0" smtClean="0"/>
              <a:t>and tracking </a:t>
            </a:r>
            <a:r>
              <a:rPr lang="en-US" sz="2000" b="1" dirty="0"/>
              <a:t>basal body temperature</a:t>
            </a:r>
            <a:r>
              <a:rPr lang="en-US" sz="2000" b="1" dirty="0" smtClean="0"/>
              <a:t> </a:t>
            </a:r>
            <a:r>
              <a:rPr lang="en-US" sz="2000" dirty="0" smtClean="0"/>
              <a:t>to </a:t>
            </a:r>
            <a:r>
              <a:rPr lang="en-US" sz="2000" dirty="0"/>
              <a:t>identify the fertile </a:t>
            </a:r>
            <a:r>
              <a:rPr lang="en-US" sz="2000" dirty="0" smtClean="0"/>
              <a:t>window.</a:t>
            </a:r>
            <a:r>
              <a:rPr lang="en-US" sz="2000" dirty="0"/>
              <a:t> </a:t>
            </a:r>
            <a:r>
              <a:rPr lang="en-US" sz="2000" dirty="0" smtClean="0"/>
              <a:t>Abstinence</a:t>
            </a:r>
            <a:r>
              <a:rPr lang="en-US" sz="2000" dirty="0"/>
              <a:t>/Barrier use from 1</a:t>
            </a:r>
            <a:r>
              <a:rPr lang="en-US" sz="2000" baseline="30000" dirty="0"/>
              <a:t>st</a:t>
            </a:r>
            <a:r>
              <a:rPr lang="en-US" sz="2000" dirty="0"/>
              <a:t> day of estrogen secretions until the 3</a:t>
            </a:r>
            <a:r>
              <a:rPr lang="en-US" sz="2000" baseline="30000" dirty="0"/>
              <a:t>rd</a:t>
            </a:r>
            <a:r>
              <a:rPr lang="en-US" sz="2000" dirty="0"/>
              <a:t> day of elevated body temperature</a:t>
            </a:r>
            <a:r>
              <a:rPr lang="en-US" sz="2000" dirty="0" smtClean="0"/>
              <a:t>, which </a:t>
            </a:r>
            <a:r>
              <a:rPr lang="en-US" sz="2000" dirty="0"/>
              <a:t>covers the 6-day fertile </a:t>
            </a:r>
            <a:r>
              <a:rPr lang="en-US" sz="2000" dirty="0" smtClean="0"/>
              <a:t>window</a:t>
            </a:r>
          </a:p>
          <a:p>
            <a:pPr lvl="1"/>
            <a:r>
              <a:rPr lang="en-US" sz="2000" b="1" dirty="0" smtClean="0"/>
              <a:t>Cervical Secretions:</a:t>
            </a:r>
            <a:r>
              <a:rPr lang="en-US" sz="2000" dirty="0" smtClean="0"/>
              <a:t> used to identify beginning of the fertile period </a:t>
            </a:r>
          </a:p>
          <a:p>
            <a:pPr lvl="1"/>
            <a:r>
              <a:rPr lang="en-US" sz="2000" b="1" dirty="0" smtClean="0"/>
              <a:t>Basal Body Temperature:</a:t>
            </a:r>
            <a:r>
              <a:rPr lang="en-US" sz="2000" dirty="0" smtClean="0"/>
              <a:t> used to identify end of the fertile period. </a:t>
            </a:r>
          </a:p>
          <a:p>
            <a:pPr lvl="1"/>
            <a:r>
              <a:rPr lang="en-US" sz="2000" b="1" dirty="0" smtClean="0"/>
              <a:t>Variations include adding in:</a:t>
            </a:r>
            <a:r>
              <a:rPr lang="en-US" sz="2000" dirty="0" smtClean="0"/>
              <a:t> calendar calculations, cervical palpation, internal secretions checks, </a:t>
            </a:r>
            <a:r>
              <a:rPr lang="en-US" sz="2000" dirty="0" err="1" smtClean="0"/>
              <a:t>Middlesmertz</a:t>
            </a:r>
            <a:r>
              <a:rPr lang="en-US" sz="2000" dirty="0" smtClean="0"/>
              <a:t> awareness.</a:t>
            </a:r>
          </a:p>
          <a:p>
            <a:r>
              <a:rPr lang="en-US" sz="2000" b="1" dirty="0"/>
              <a:t>Cycles: </a:t>
            </a:r>
            <a:r>
              <a:rPr lang="en-US" sz="2000" dirty="0"/>
              <a:t>Can be any length and irregular </a:t>
            </a:r>
          </a:p>
          <a:p>
            <a:r>
              <a:rPr lang="en-US" sz="2000" b="1" dirty="0"/>
              <a:t>Teaching:</a:t>
            </a:r>
            <a:r>
              <a:rPr lang="en-US" sz="2000" b="1" dirty="0" smtClean="0"/>
              <a:t> </a:t>
            </a:r>
            <a:r>
              <a:rPr lang="en-US" sz="2000" dirty="0" smtClean="0"/>
              <a:t>Complicated, lots of great client appropriate resources available. Can self-teach or find trained educator.</a:t>
            </a:r>
          </a:p>
          <a:p>
            <a:r>
              <a:rPr lang="en-US" sz="2000" b="1" dirty="0" smtClean="0"/>
              <a:t>Resources: </a:t>
            </a:r>
            <a:r>
              <a:rPr lang="en-US" sz="2000" dirty="0" smtClean="0"/>
              <a:t>Many see resources slide.</a:t>
            </a:r>
          </a:p>
          <a:p>
            <a:endParaRPr lang="en-US" b="1" dirty="0"/>
          </a:p>
        </p:txBody>
      </p:sp>
    </p:spTree>
    <p:extLst>
      <p:ext uri="{BB962C8B-B14F-4D97-AF65-F5344CB8AC3E}">
        <p14:creationId xmlns:p14="http://schemas.microsoft.com/office/powerpoint/2010/main" val="38400463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88" y="-29653"/>
            <a:ext cx="9169788" cy="6929985"/>
          </a:xfrm>
          <a:prstGeom prst="rect">
            <a:avLst/>
          </a:prstGeom>
        </p:spPr>
      </p:pic>
      <p:pic>
        <p:nvPicPr>
          <p:cNvPr id="4" name="Picture 3"/>
          <p:cNvPicPr>
            <a:picLocks noChangeAspect="1"/>
          </p:cNvPicPr>
          <p:nvPr/>
        </p:nvPicPr>
        <p:blipFill>
          <a:blip r:embed="rId4"/>
          <a:stretch>
            <a:fillRect/>
          </a:stretch>
        </p:blipFill>
        <p:spPr>
          <a:xfrm>
            <a:off x="6936258" y="5820834"/>
            <a:ext cx="2163677" cy="1054099"/>
          </a:xfrm>
          <a:prstGeom prst="rect">
            <a:avLst/>
          </a:prstGeom>
        </p:spPr>
      </p:pic>
    </p:spTree>
    <p:extLst>
      <p:ext uri="{BB962C8B-B14F-4D97-AF65-F5344CB8AC3E}">
        <p14:creationId xmlns:p14="http://schemas.microsoft.com/office/powerpoint/2010/main" val="69328389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1"/>
            <a:ext cx="8089900" cy="467820"/>
          </a:xfrm>
        </p:spPr>
        <p:txBody>
          <a:bodyPr/>
          <a:lstStyle/>
          <a:p>
            <a:r>
              <a:rPr lang="en-US" b="1" dirty="0" err="1" smtClean="0"/>
              <a:t>Sympto</a:t>
            </a:r>
            <a:r>
              <a:rPr lang="en-US" b="1" dirty="0" smtClean="0"/>
              <a:t>-Thermal plus Calendar</a:t>
            </a:r>
            <a:endParaRPr lang="en-US" b="1" dirty="0"/>
          </a:p>
        </p:txBody>
      </p:sp>
      <p:sp>
        <p:nvSpPr>
          <p:cNvPr id="3" name="Content Placeholder 2"/>
          <p:cNvSpPr>
            <a:spLocks noGrp="1"/>
          </p:cNvSpPr>
          <p:nvPr>
            <p:ph sz="quarter" idx="1"/>
          </p:nvPr>
        </p:nvSpPr>
        <p:spPr/>
        <p:txBody>
          <a:bodyPr/>
          <a:lstStyle/>
          <a:p>
            <a:endParaRPr lang="en-US" sz="2000" dirty="0" smtClean="0"/>
          </a:p>
          <a:p>
            <a:endParaRPr lang="en-US" sz="2000" b="1" dirty="0"/>
          </a:p>
        </p:txBody>
      </p:sp>
      <p:pic>
        <p:nvPicPr>
          <p:cNvPr id="4" name="Content Placeholder 3"/>
          <p:cNvPicPr>
            <a:picLocks noChangeAspect="1"/>
          </p:cNvPicPr>
          <p:nvPr/>
        </p:nvPicPr>
        <p:blipFill>
          <a:blip r:embed="rId3"/>
          <a:stretch>
            <a:fillRect/>
          </a:stretch>
        </p:blipFill>
        <p:spPr>
          <a:xfrm>
            <a:off x="436563" y="1578489"/>
            <a:ext cx="8324850" cy="3881997"/>
          </a:xfrm>
          <a:prstGeom prst="rect">
            <a:avLst/>
          </a:prstGeom>
        </p:spPr>
      </p:pic>
      <p:sp>
        <p:nvSpPr>
          <p:cNvPr id="5" name="TextBox 4"/>
          <p:cNvSpPr txBox="1"/>
          <p:nvPr/>
        </p:nvSpPr>
        <p:spPr bwMode="auto">
          <a:xfrm>
            <a:off x="301752" y="6412135"/>
            <a:ext cx="7960379" cy="307777"/>
          </a:xfrm>
          <a:prstGeom prst="rect">
            <a:avLst/>
          </a:prstGeom>
          <a:noFill/>
          <a:ln w="19050" algn="ctr">
            <a:noFill/>
            <a:miter lim="800000"/>
            <a:headEnd/>
            <a:tailEnd/>
          </a:ln>
        </p:spPr>
        <p:txBody>
          <a:bodyPr wrap="square" lIns="0" tIns="0" rIns="0" bIns="0" rtlCol="0">
            <a:spAutoFit/>
          </a:bodyPr>
          <a:lstStyle/>
          <a:p>
            <a:pPr algn="r">
              <a:defRPr/>
            </a:pPr>
            <a:r>
              <a:rPr lang="en-US" sz="2000" dirty="0" smtClean="0"/>
              <a:t>Frank-Herrmann et al </a:t>
            </a:r>
            <a:r>
              <a:rPr lang="en-US" sz="2000" dirty="0"/>
              <a:t>(2007</a:t>
            </a:r>
            <a:r>
              <a:rPr lang="en-US" sz="2000" dirty="0" smtClean="0"/>
              <a:t>)</a:t>
            </a:r>
            <a:endParaRPr lang="fr-FR" sz="2000" dirty="0"/>
          </a:p>
        </p:txBody>
      </p:sp>
    </p:spTree>
    <p:extLst>
      <p:ext uri="{BB962C8B-B14F-4D97-AF65-F5344CB8AC3E}">
        <p14:creationId xmlns:p14="http://schemas.microsoft.com/office/powerpoint/2010/main" val="20731781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Sympto</a:t>
            </a:r>
            <a:r>
              <a:rPr lang="en-US" dirty="0" smtClean="0"/>
              <a:t>-thermal Methods: Resources</a:t>
            </a:r>
            <a:endParaRPr lang="en-US" dirty="0"/>
          </a:p>
        </p:txBody>
      </p:sp>
      <p:sp>
        <p:nvSpPr>
          <p:cNvPr id="3" name="Content Placeholder 2"/>
          <p:cNvSpPr>
            <a:spLocks noGrp="1"/>
          </p:cNvSpPr>
          <p:nvPr>
            <p:ph sz="quarter" idx="1"/>
          </p:nvPr>
        </p:nvSpPr>
        <p:spPr>
          <a:xfrm>
            <a:off x="301752" y="1542923"/>
            <a:ext cx="5619622" cy="4572000"/>
          </a:xfrm>
        </p:spPr>
        <p:txBody>
          <a:bodyPr>
            <a:noAutofit/>
          </a:bodyPr>
          <a:lstStyle/>
          <a:p>
            <a:r>
              <a:rPr lang="en-US" sz="2000" b="1" dirty="0" err="1" smtClean="0"/>
              <a:t>Symptothermal</a:t>
            </a:r>
            <a:r>
              <a:rPr lang="en-US" sz="2000" b="1" dirty="0" smtClean="0"/>
              <a:t> Methods &amp; Barrier: </a:t>
            </a:r>
          </a:p>
          <a:p>
            <a:pPr lvl="1"/>
            <a:r>
              <a:rPr lang="en-US" sz="2000" dirty="0" smtClean="0"/>
              <a:t>Taking Charge of Your Fertility by Toni </a:t>
            </a:r>
            <a:r>
              <a:rPr lang="en-US" sz="2000" dirty="0" err="1" smtClean="0"/>
              <a:t>Weschler</a:t>
            </a:r>
            <a:r>
              <a:rPr lang="en-US" sz="2000" dirty="0" smtClean="0"/>
              <a:t>: </a:t>
            </a:r>
            <a:r>
              <a:rPr lang="en-US" sz="2000" dirty="0" err="1" smtClean="0"/>
              <a:t>www.tcoyf.com</a:t>
            </a:r>
            <a:r>
              <a:rPr lang="en-US" sz="2000" dirty="0" smtClean="0"/>
              <a:t> </a:t>
            </a:r>
          </a:p>
          <a:p>
            <a:pPr lvl="1"/>
            <a:r>
              <a:rPr lang="en-US" sz="2000" dirty="0" err="1" smtClean="0"/>
              <a:t>Justisse</a:t>
            </a:r>
            <a:r>
              <a:rPr lang="en-US" sz="2000" dirty="0" smtClean="0"/>
              <a:t> </a:t>
            </a:r>
            <a:r>
              <a:rPr lang="en-US" sz="2000" dirty="0" err="1" smtClean="0"/>
              <a:t>Healthworks</a:t>
            </a:r>
            <a:r>
              <a:rPr lang="en-US" sz="2000" dirty="0" smtClean="0"/>
              <a:t> for Women: </a:t>
            </a:r>
            <a:r>
              <a:rPr lang="en-US" sz="2000" dirty="0" err="1" smtClean="0"/>
              <a:t>www.justisse.ca</a:t>
            </a:r>
            <a:endParaRPr lang="en-US" sz="2000" dirty="0" smtClean="0"/>
          </a:p>
          <a:p>
            <a:pPr lvl="1"/>
            <a:endParaRPr lang="en-US" sz="2000" dirty="0" smtClean="0"/>
          </a:p>
          <a:p>
            <a:r>
              <a:rPr lang="en-US" sz="2000" b="1" dirty="0" err="1" smtClean="0"/>
              <a:t>Sympto</a:t>
            </a:r>
            <a:r>
              <a:rPr lang="en-US" sz="2000" b="1" dirty="0" err="1"/>
              <a:t>t</a:t>
            </a:r>
            <a:r>
              <a:rPr lang="en-US" sz="2000" b="1" dirty="0" err="1" smtClean="0"/>
              <a:t>hermal</a:t>
            </a:r>
            <a:r>
              <a:rPr lang="en-US" sz="2000" b="1" dirty="0" smtClean="0"/>
              <a:t> Method &amp; Abstinence: </a:t>
            </a:r>
          </a:p>
          <a:p>
            <a:pPr lvl="1"/>
            <a:r>
              <a:rPr lang="en-US" sz="2000" dirty="0" smtClean="0"/>
              <a:t>Couple to Couple League: </a:t>
            </a:r>
            <a:r>
              <a:rPr lang="en-US" sz="2000" dirty="0" err="1" smtClean="0"/>
              <a:t>www.ccli.org</a:t>
            </a:r>
            <a:r>
              <a:rPr lang="en-US" sz="2000" dirty="0" smtClean="0"/>
              <a:t> </a:t>
            </a:r>
          </a:p>
          <a:p>
            <a:pPr lvl="1"/>
            <a:r>
              <a:rPr lang="en-US" sz="2000" dirty="0" smtClean="0"/>
              <a:t>Serena (Canada): </a:t>
            </a:r>
            <a:r>
              <a:rPr lang="en-US" sz="2000" dirty="0" err="1" smtClean="0"/>
              <a:t>www.en.serena.ca</a:t>
            </a:r>
            <a:r>
              <a:rPr lang="en-US" sz="2000" dirty="0" smtClean="0"/>
              <a:t> </a:t>
            </a:r>
          </a:p>
          <a:p>
            <a:pPr lvl="1"/>
            <a:r>
              <a:rPr lang="en-US" sz="2000" dirty="0" smtClean="0"/>
              <a:t>Northwest Family Services: </a:t>
            </a:r>
            <a:r>
              <a:rPr lang="en-US" sz="2000" dirty="0" err="1" smtClean="0"/>
              <a:t>www.nwfs.org</a:t>
            </a:r>
            <a:endParaRPr lang="en-US" sz="2000" dirty="0" smtClean="0"/>
          </a:p>
          <a:p>
            <a:pPr lvl="1"/>
            <a:endParaRPr lang="en-US" sz="2000" dirty="0"/>
          </a:p>
        </p:txBody>
      </p:sp>
      <p:pic>
        <p:nvPicPr>
          <p:cNvPr id="6" name="Picture 5"/>
          <p:cNvPicPr>
            <a:picLocks noChangeAspect="1"/>
          </p:cNvPicPr>
          <p:nvPr/>
        </p:nvPicPr>
        <p:blipFill>
          <a:blip r:embed="rId3"/>
          <a:stretch>
            <a:fillRect/>
          </a:stretch>
        </p:blipFill>
        <p:spPr>
          <a:xfrm>
            <a:off x="6079685" y="2463800"/>
            <a:ext cx="2463800" cy="3289300"/>
          </a:xfrm>
          <a:prstGeom prst="rect">
            <a:avLst/>
          </a:prstGeom>
        </p:spPr>
      </p:pic>
    </p:spTree>
    <p:extLst>
      <p:ext uri="{BB962C8B-B14F-4D97-AF65-F5344CB8AC3E}">
        <p14:creationId xmlns:p14="http://schemas.microsoft.com/office/powerpoint/2010/main" val="18706327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301752" y="1095376"/>
            <a:ext cx="8503920" cy="519112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p:txBody>
          <a:bodyPr/>
          <a:lstStyle/>
          <a:p>
            <a:r>
              <a:rPr lang="en-US" dirty="0" err="1" smtClean="0"/>
              <a:t>Sympto</a:t>
            </a:r>
            <a:r>
              <a:rPr lang="en-US" dirty="0" smtClean="0"/>
              <a:t>-hormonal Methods </a:t>
            </a:r>
            <a:endParaRPr lang="en-US" dirty="0"/>
          </a:p>
        </p:txBody>
      </p:sp>
      <p:sp>
        <p:nvSpPr>
          <p:cNvPr id="3" name="Content Placeholder 2"/>
          <p:cNvSpPr>
            <a:spLocks noGrp="1"/>
          </p:cNvSpPr>
          <p:nvPr>
            <p:ph sz="quarter" idx="1"/>
          </p:nvPr>
        </p:nvSpPr>
        <p:spPr/>
        <p:txBody>
          <a:bodyPr>
            <a:normAutofit/>
          </a:bodyPr>
          <a:lstStyle/>
          <a:p>
            <a:r>
              <a:rPr lang="en-US" sz="2000" b="1" dirty="0" smtClean="0"/>
              <a:t>Efficacy: </a:t>
            </a:r>
            <a:r>
              <a:rPr lang="en-US" sz="2000" dirty="0" smtClean="0"/>
              <a:t>2.1% </a:t>
            </a:r>
            <a:r>
              <a:rPr lang="en-US" sz="2000" dirty="0"/>
              <a:t>perfect use;</a:t>
            </a:r>
            <a:r>
              <a:rPr lang="en-US" sz="2000" dirty="0" smtClean="0"/>
              <a:t> 14.2% </a:t>
            </a:r>
            <a:r>
              <a:rPr lang="en-US" sz="2000" dirty="0"/>
              <a:t>typical </a:t>
            </a:r>
            <a:r>
              <a:rPr lang="en-US" sz="2000" dirty="0" smtClean="0"/>
              <a:t>use (Marquette Model)</a:t>
            </a:r>
            <a:r>
              <a:rPr lang="en-US" sz="2000" baseline="30000" dirty="0" smtClean="0"/>
              <a:t>1</a:t>
            </a:r>
            <a:endParaRPr lang="en-US" sz="2000" b="1" baseline="30000" dirty="0" smtClean="0"/>
          </a:p>
          <a:p>
            <a:r>
              <a:rPr lang="en-US" sz="2000" b="1" dirty="0" smtClean="0"/>
              <a:t>Method of Action: </a:t>
            </a:r>
          </a:p>
          <a:p>
            <a:pPr lvl="1"/>
            <a:r>
              <a:rPr lang="en-US" sz="2000" dirty="0" smtClean="0"/>
              <a:t>Cervical secretions awareness and technology to directly measure reproductive hormones, including estrogen metabolites and LH in the urine</a:t>
            </a:r>
          </a:p>
          <a:p>
            <a:pPr lvl="2"/>
            <a:r>
              <a:rPr lang="en-US" sz="2000" dirty="0" smtClean="0"/>
              <a:t>Example: clear blue easy ovulation predictors: Identifies the start of the fertile period with estrogen metabolites and ovulation with the LH surge. ovulation follows within 24-48hrs. </a:t>
            </a:r>
          </a:p>
          <a:p>
            <a:r>
              <a:rPr lang="en-US" sz="2000" b="1" dirty="0" smtClean="0"/>
              <a:t>Cycles: </a:t>
            </a:r>
            <a:r>
              <a:rPr lang="en-US" sz="2000" dirty="0" smtClean="0"/>
              <a:t>Can </a:t>
            </a:r>
            <a:r>
              <a:rPr lang="en-US" sz="2000" dirty="0"/>
              <a:t>be any length and irregular </a:t>
            </a:r>
            <a:endParaRPr lang="en-US" sz="2000" b="1" dirty="0" smtClean="0"/>
          </a:p>
          <a:p>
            <a:r>
              <a:rPr lang="en-US" sz="2000" b="1" dirty="0" smtClean="0"/>
              <a:t>Teaching</a:t>
            </a:r>
            <a:r>
              <a:rPr lang="en-US" sz="2000" b="1" dirty="0"/>
              <a:t>:</a:t>
            </a:r>
            <a:r>
              <a:rPr lang="en-US" sz="2000" b="1" dirty="0" smtClean="0"/>
              <a:t> </a:t>
            </a:r>
            <a:r>
              <a:rPr lang="en-US" sz="2000" dirty="0" smtClean="0"/>
              <a:t>Resources are online for self</a:t>
            </a:r>
            <a:r>
              <a:rPr lang="en-US" sz="2000" dirty="0"/>
              <a:t>-</a:t>
            </a:r>
            <a:r>
              <a:rPr lang="en-US" sz="2000" dirty="0" smtClean="0"/>
              <a:t>teaching.</a:t>
            </a:r>
            <a:endParaRPr lang="en-US" sz="2000" dirty="0"/>
          </a:p>
          <a:p>
            <a:r>
              <a:rPr lang="en-US" sz="2000" b="1" dirty="0" smtClean="0"/>
              <a:t>Resources: </a:t>
            </a:r>
            <a:r>
              <a:rPr lang="en-US" sz="2000" dirty="0" smtClean="0"/>
              <a:t>Marquette Model</a:t>
            </a:r>
          </a:p>
          <a:p>
            <a:pPr lvl="1"/>
            <a:r>
              <a:rPr lang="en-US" sz="2000" dirty="0" err="1" smtClean="0"/>
              <a:t>nfp.marquette.edu</a:t>
            </a:r>
            <a:endParaRPr lang="en-US" sz="2000" dirty="0" smtClean="0"/>
          </a:p>
        </p:txBody>
      </p:sp>
      <p:pic>
        <p:nvPicPr>
          <p:cNvPr id="4" name="Picture 3"/>
          <p:cNvPicPr>
            <a:picLocks noChangeAspect="1"/>
          </p:cNvPicPr>
          <p:nvPr/>
        </p:nvPicPr>
        <p:blipFill>
          <a:blip r:embed="rId3"/>
          <a:stretch>
            <a:fillRect/>
          </a:stretch>
        </p:blipFill>
        <p:spPr>
          <a:xfrm>
            <a:off x="6963751" y="4735652"/>
            <a:ext cx="2048296" cy="2048296"/>
          </a:xfrm>
          <a:prstGeom prst="rect">
            <a:avLst/>
          </a:prstGeom>
        </p:spPr>
      </p:pic>
    </p:spTree>
    <p:extLst>
      <p:ext uri="{BB962C8B-B14F-4D97-AF65-F5344CB8AC3E}">
        <p14:creationId xmlns:p14="http://schemas.microsoft.com/office/powerpoint/2010/main" val="29910174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Hormone Detection</a:t>
            </a:r>
            <a:endParaRPr lang="en-US" dirty="0"/>
          </a:p>
        </p:txBody>
      </p:sp>
      <p:pic>
        <p:nvPicPr>
          <p:cNvPr id="5" name="Picture 4"/>
          <p:cNvPicPr>
            <a:picLocks noChangeAspect="1"/>
          </p:cNvPicPr>
          <p:nvPr/>
        </p:nvPicPr>
        <p:blipFill>
          <a:blip r:embed="rId3"/>
          <a:stretch>
            <a:fillRect/>
          </a:stretch>
        </p:blipFill>
        <p:spPr>
          <a:xfrm>
            <a:off x="1363133" y="1657351"/>
            <a:ext cx="2082800" cy="3898900"/>
          </a:xfrm>
          <a:prstGeom prst="rect">
            <a:avLst/>
          </a:prstGeom>
        </p:spPr>
      </p:pic>
      <p:pic>
        <p:nvPicPr>
          <p:cNvPr id="6" name="Picture 5"/>
          <p:cNvPicPr>
            <a:picLocks noChangeAspect="1"/>
          </p:cNvPicPr>
          <p:nvPr/>
        </p:nvPicPr>
        <p:blipFill>
          <a:blip r:embed="rId4"/>
          <a:stretch>
            <a:fillRect/>
          </a:stretch>
        </p:blipFill>
        <p:spPr>
          <a:xfrm>
            <a:off x="4423831" y="2381250"/>
            <a:ext cx="3556000" cy="2095500"/>
          </a:xfrm>
          <a:prstGeom prst="rect">
            <a:avLst/>
          </a:prstGeom>
        </p:spPr>
      </p:pic>
    </p:spTree>
    <p:extLst>
      <p:ext uri="{BB962C8B-B14F-4D97-AF65-F5344CB8AC3E}">
        <p14:creationId xmlns:p14="http://schemas.microsoft.com/office/powerpoint/2010/main" val="370924673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Marquette Model: Charting</a:t>
            </a:r>
            <a:endParaRPr lang="en-US" dirty="0"/>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587375" y="1043562"/>
            <a:ext cx="7537450" cy="5433438"/>
          </a:xfrm>
          <a:prstGeom prst="rect">
            <a:avLst/>
          </a:prstGeom>
        </p:spPr>
      </p:pic>
    </p:spTree>
    <p:extLst>
      <p:ext uri="{BB962C8B-B14F-4D97-AF65-F5344CB8AC3E}">
        <p14:creationId xmlns:p14="http://schemas.microsoft.com/office/powerpoint/2010/main" val="102115373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p:txBody>
          <a:bodyPr/>
          <a:lstStyle/>
          <a:p>
            <a:r>
              <a:rPr lang="en-US" sz="2000" dirty="0" smtClean="0"/>
              <a:t>Calendar-based methods</a:t>
            </a:r>
            <a:r>
              <a:rPr lang="en-US" dirty="0" smtClean="0"/>
              <a:t>:</a:t>
            </a:r>
          </a:p>
          <a:p>
            <a:endParaRPr lang="en-US" dirty="0" smtClean="0"/>
          </a:p>
          <a:p>
            <a:pPr lvl="1" algn="ctr"/>
            <a:endParaRPr lang="en-US" sz="2400" dirty="0" smtClean="0">
              <a:solidFill>
                <a:srgbClr val="FFFFFF"/>
              </a:solidFill>
            </a:endParaRPr>
          </a:p>
          <a:p>
            <a:pPr lvl="1" algn="ctr"/>
            <a:r>
              <a:rPr lang="en-US" sz="2400" dirty="0" smtClean="0">
                <a:solidFill>
                  <a:srgbClr val="FFFFFF"/>
                </a:solidFill>
              </a:rPr>
              <a:t>Standard Days Method</a:t>
            </a:r>
          </a:p>
          <a:p>
            <a:pPr lvl="1" algn="ctr"/>
            <a:r>
              <a:rPr lang="en-US" sz="2400" dirty="0" smtClean="0">
                <a:solidFill>
                  <a:srgbClr val="FFFFFF"/>
                </a:solidFill>
              </a:rPr>
              <a:t>Rhythm Method</a:t>
            </a:r>
          </a:p>
        </p:txBody>
      </p:sp>
    </p:spTree>
    <p:extLst>
      <p:ext uri="{BB962C8B-B14F-4D97-AF65-F5344CB8AC3E}">
        <p14:creationId xmlns:p14="http://schemas.microsoft.com/office/powerpoint/2010/main" val="1843452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425001"/>
            <a:ext cx="8503920" cy="469359"/>
          </a:xfrm>
        </p:spPr>
        <p:txBody>
          <a:bodyPr>
            <a:normAutofit fontScale="90000"/>
          </a:bodyPr>
          <a:lstStyle/>
          <a:p>
            <a:r>
              <a:rPr lang="en-US" b="1" dirty="0" smtClean="0"/>
              <a:t>Methods based on fertility signs versus calendar-based methods</a:t>
            </a:r>
            <a:endParaRPr lang="en-US" b="1" dirty="0"/>
          </a:p>
        </p:txBody>
      </p:sp>
      <p:sp>
        <p:nvSpPr>
          <p:cNvPr id="3" name="Content Placeholder 2"/>
          <p:cNvSpPr>
            <a:spLocks noGrp="1"/>
          </p:cNvSpPr>
          <p:nvPr>
            <p:ph sz="quarter" idx="1"/>
          </p:nvPr>
        </p:nvSpPr>
        <p:spPr/>
        <p:txBody>
          <a:bodyPr/>
          <a:lstStyle/>
          <a:p>
            <a:r>
              <a:rPr lang="en-US" sz="2400" b="1" dirty="0" smtClean="0"/>
              <a:t>Cervical Secretion &amp; Combination Methods:  </a:t>
            </a:r>
          </a:p>
          <a:p>
            <a:pPr lvl="1"/>
            <a:r>
              <a:rPr lang="en-US" sz="2400" dirty="0" smtClean="0"/>
              <a:t>The determination of the fertile phase is based on observations of physical signs of fertility in real time</a:t>
            </a:r>
          </a:p>
          <a:p>
            <a:pPr lvl="1"/>
            <a:r>
              <a:rPr lang="en-US" sz="2400" dirty="0" smtClean="0"/>
              <a:t>Therefore, cycles </a:t>
            </a:r>
            <a:r>
              <a:rPr lang="en-US" sz="2400" dirty="0"/>
              <a:t>can be of any length or regularity</a:t>
            </a:r>
          </a:p>
          <a:p>
            <a:pPr marL="230187" lvl="1" indent="0">
              <a:buNone/>
            </a:pPr>
            <a:endParaRPr lang="en-US" sz="2400" dirty="0" smtClean="0"/>
          </a:p>
          <a:p>
            <a:r>
              <a:rPr lang="en-US" sz="2400" b="1" dirty="0" smtClean="0"/>
              <a:t>Calendar-based methods:</a:t>
            </a:r>
            <a:endParaRPr lang="en-US" sz="2400" dirty="0" smtClean="0"/>
          </a:p>
          <a:p>
            <a:pPr lvl="1"/>
            <a:r>
              <a:rPr lang="en-US" sz="2400" dirty="0"/>
              <a:t>T</a:t>
            </a:r>
            <a:r>
              <a:rPr lang="en-US" sz="2400" dirty="0" smtClean="0"/>
              <a:t>he fertile phase is predicted, based on the length of previous cycles, not based on what is happening in real time</a:t>
            </a:r>
          </a:p>
          <a:p>
            <a:pPr lvl="1"/>
            <a:r>
              <a:rPr lang="en-US" sz="2400" dirty="0" smtClean="0"/>
              <a:t>Effective use requires regular </a:t>
            </a:r>
            <a:r>
              <a:rPr lang="en-US" sz="2400" dirty="0"/>
              <a:t>cycles</a:t>
            </a:r>
          </a:p>
        </p:txBody>
      </p:sp>
    </p:spTree>
    <p:extLst>
      <p:ext uri="{BB962C8B-B14F-4D97-AF65-F5344CB8AC3E}">
        <p14:creationId xmlns:p14="http://schemas.microsoft.com/office/powerpoint/2010/main" val="3244211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Physiology: Ovulation Timing</a:t>
            </a:r>
            <a:endParaRPr lang="en-US" dirty="0"/>
          </a:p>
        </p:txBody>
      </p:sp>
      <p:sp>
        <p:nvSpPr>
          <p:cNvPr id="5" name="Content Placeholder 4"/>
          <p:cNvSpPr>
            <a:spLocks noGrp="1"/>
          </p:cNvSpPr>
          <p:nvPr>
            <p:ph sz="quarter" idx="1"/>
          </p:nvPr>
        </p:nvSpPr>
        <p:spPr/>
        <p:txBody>
          <a:bodyPr/>
          <a:lstStyle/>
          <a:p>
            <a:r>
              <a:rPr lang="en-US" sz="2000" dirty="0" smtClean="0"/>
              <a:t>96% of ovulations occur within the six days before, during and after the </a:t>
            </a:r>
            <a:r>
              <a:rPr lang="en-US" sz="2000" b="1" u="sng" dirty="0" smtClean="0"/>
              <a:t>midpoint</a:t>
            </a:r>
            <a:r>
              <a:rPr lang="en-US" sz="2000" dirty="0" smtClean="0"/>
              <a:t> of the menstrual cycle</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168402"/>
            <a:ext cx="5984875" cy="4232398"/>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1927923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Reproductive Coercion</a:t>
            </a:r>
            <a:endParaRPr lang="en-US" dirty="0"/>
          </a:p>
        </p:txBody>
      </p:sp>
      <p:sp>
        <p:nvSpPr>
          <p:cNvPr id="3" name="Content Placeholder 2"/>
          <p:cNvSpPr>
            <a:spLocks noGrp="1"/>
          </p:cNvSpPr>
          <p:nvPr>
            <p:ph sz="quarter" idx="1"/>
          </p:nvPr>
        </p:nvSpPr>
        <p:spPr/>
        <p:txBody>
          <a:bodyPr/>
          <a:lstStyle/>
          <a:p>
            <a:r>
              <a:rPr lang="en-US" b="1" dirty="0" smtClean="0"/>
              <a:t>1990’s Norplant: </a:t>
            </a:r>
          </a:p>
          <a:p>
            <a:pPr lvl="1"/>
            <a:r>
              <a:rPr lang="en-US" dirty="0" smtClean="0"/>
              <a:t>States required or gave extra benefits to women on government aid if they used this provider-controlled method  </a:t>
            </a:r>
          </a:p>
          <a:p>
            <a:r>
              <a:rPr lang="en-US" b="1" dirty="0" smtClean="0"/>
              <a:t>2006-2010 CA Prisons: </a:t>
            </a:r>
          </a:p>
          <a:p>
            <a:pPr lvl="1"/>
            <a:r>
              <a:rPr lang="en-US" dirty="0" smtClean="0"/>
              <a:t>150 inmates sterilized without required state approval. Many coerced.</a:t>
            </a:r>
            <a:r>
              <a:rPr lang="en-US" baseline="30000" dirty="0" smtClean="0"/>
              <a:t>1</a:t>
            </a:r>
          </a:p>
          <a:p>
            <a:r>
              <a:rPr lang="en-US" b="1" dirty="0" smtClean="0"/>
              <a:t>Currently</a:t>
            </a:r>
            <a:r>
              <a:rPr lang="en-US" b="1" dirty="0" smtClean="0"/>
              <a:t>:</a:t>
            </a:r>
          </a:p>
          <a:p>
            <a:pPr lvl="1"/>
            <a:r>
              <a:rPr lang="en-US" b="1" dirty="0" smtClean="0"/>
              <a:t>Family cap policies: </a:t>
            </a:r>
            <a:r>
              <a:rPr lang="en-US" dirty="0" smtClean="0"/>
              <a:t>deny additional benefits or reduce the cash grant to families who have additional children while on assistance.</a:t>
            </a:r>
            <a:r>
              <a:rPr lang="en-US" baseline="30000" dirty="0" smtClean="0"/>
              <a:t>2 </a:t>
            </a:r>
          </a:p>
          <a:p>
            <a:pPr lvl="1"/>
            <a:r>
              <a:rPr lang="en-US" b="1" dirty="0" smtClean="0"/>
              <a:t>LARC removal denied: </a:t>
            </a:r>
            <a:r>
              <a:rPr lang="en-US" dirty="0" smtClean="0"/>
              <a:t>“South </a:t>
            </a:r>
            <a:r>
              <a:rPr lang="en-US" dirty="0"/>
              <a:t>Dakota Medicaid will not reimburse for the removal of the implant if the intent is for the recipient to become pregnant.”</a:t>
            </a:r>
            <a:r>
              <a:rPr lang="en-US" baseline="30000" dirty="0"/>
              <a:t>3</a:t>
            </a:r>
            <a:endParaRPr lang="en-US" baseline="30000" dirty="0" smtClean="0"/>
          </a:p>
          <a:p>
            <a:endParaRPr lang="en-US" dirty="0"/>
          </a:p>
        </p:txBody>
      </p:sp>
      <p:sp>
        <p:nvSpPr>
          <p:cNvPr id="4" name="Rectangle 3"/>
          <p:cNvSpPr/>
          <p:nvPr/>
        </p:nvSpPr>
        <p:spPr>
          <a:xfrm>
            <a:off x="453585" y="5889625"/>
            <a:ext cx="8352087" cy="923330"/>
          </a:xfrm>
          <a:prstGeom prst="rect">
            <a:avLst/>
          </a:prstGeom>
        </p:spPr>
        <p:txBody>
          <a:bodyPr wrap="square">
            <a:spAutoFit/>
          </a:bodyPr>
          <a:lstStyle/>
          <a:p>
            <a:pPr algn="r"/>
            <a:r>
              <a:rPr lang="en-US" dirty="0" smtClean="0"/>
              <a:t>Johnson 2013; </a:t>
            </a:r>
            <a:r>
              <a:rPr lang="en-US" dirty="0" err="1" smtClean="0"/>
              <a:t>Mckee</a:t>
            </a:r>
            <a:r>
              <a:rPr lang="en-US" dirty="0" smtClean="0"/>
              <a:t>, 2016</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301752" y="1095376"/>
            <a:ext cx="8503920" cy="519112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p:txBody>
          <a:bodyPr/>
          <a:lstStyle/>
          <a:p>
            <a:r>
              <a:rPr lang="en-US" smtClean="0"/>
              <a:t>Standard Days Method (SDM)</a:t>
            </a:r>
            <a:endParaRPr lang="en-US" dirty="0"/>
          </a:p>
        </p:txBody>
      </p:sp>
      <p:sp>
        <p:nvSpPr>
          <p:cNvPr id="3" name="Content Placeholder 2"/>
          <p:cNvSpPr>
            <a:spLocks noGrp="1"/>
          </p:cNvSpPr>
          <p:nvPr>
            <p:ph sz="quarter" idx="1"/>
          </p:nvPr>
        </p:nvSpPr>
        <p:spPr>
          <a:xfrm>
            <a:off x="188133" y="1119368"/>
            <a:ext cx="8763816" cy="4572000"/>
          </a:xfrm>
        </p:spPr>
        <p:txBody>
          <a:bodyPr/>
          <a:lstStyle/>
          <a:p>
            <a:r>
              <a:rPr lang="en-US" sz="2000" b="1" dirty="0" smtClean="0"/>
              <a:t>Efficacy: </a:t>
            </a:r>
            <a:r>
              <a:rPr lang="en-US" sz="2000" dirty="0" smtClean="0"/>
              <a:t>5% perfect use; 12% typical use</a:t>
            </a:r>
          </a:p>
          <a:p>
            <a:r>
              <a:rPr lang="en-US" sz="2000" b="1" dirty="0" smtClean="0"/>
              <a:t>Mechanism of Action: </a:t>
            </a:r>
            <a:r>
              <a:rPr lang="en-US" sz="2000" dirty="0" smtClean="0"/>
              <a:t>Estimate the “fertile window”</a:t>
            </a:r>
          </a:p>
          <a:p>
            <a:pPr lvl="1"/>
            <a:r>
              <a:rPr lang="en-US" sz="2000" dirty="0"/>
              <a:t>Uses a standard algorithm to identify fertile </a:t>
            </a:r>
            <a:r>
              <a:rPr lang="en-US" sz="2000" dirty="0" smtClean="0"/>
              <a:t>days</a:t>
            </a:r>
          </a:p>
          <a:p>
            <a:r>
              <a:rPr lang="en-US" sz="2000" b="1" dirty="0" smtClean="0"/>
              <a:t>Cycles:</a:t>
            </a:r>
            <a:r>
              <a:rPr lang="en-US" sz="2000" dirty="0" smtClean="0"/>
              <a:t> must be 26-32 days</a:t>
            </a:r>
          </a:p>
          <a:p>
            <a:pPr lvl="1"/>
            <a:r>
              <a:rPr lang="en-US" sz="2000" dirty="0"/>
              <a:t>75% of women have 26-32 day </a:t>
            </a:r>
            <a:r>
              <a:rPr lang="en-US" sz="2000" dirty="0" smtClean="0"/>
              <a:t>cycles</a:t>
            </a:r>
          </a:p>
          <a:p>
            <a:pPr lvl="1"/>
            <a:r>
              <a:rPr lang="en-US" sz="2000" dirty="0" smtClean="0"/>
              <a:t>Assessment: if yes to both questions, client is likely a good candidate for SDM</a:t>
            </a:r>
          </a:p>
          <a:p>
            <a:pPr lvl="2"/>
            <a:r>
              <a:rPr lang="en-US" sz="2000" dirty="0" smtClean="0"/>
              <a:t>"Do your periods usually come about one month apart?”</a:t>
            </a:r>
          </a:p>
          <a:p>
            <a:pPr lvl="2"/>
            <a:r>
              <a:rPr lang="en-US" sz="2000" dirty="0" smtClean="0"/>
              <a:t>"Do your periods usually come when you expect them?”</a:t>
            </a:r>
          </a:p>
          <a:p>
            <a:pPr lvl="1"/>
            <a:r>
              <a:rPr lang="en-US" sz="2000" dirty="0" smtClean="0"/>
              <a:t>Fertile days are days 8-19 of the person’s cycle. (12 total days)</a:t>
            </a:r>
          </a:p>
          <a:p>
            <a:r>
              <a:rPr lang="en-US" sz="2000" dirty="0" smtClean="0"/>
              <a:t>T</a:t>
            </a:r>
            <a:r>
              <a:rPr lang="en-US" sz="2000" b="1" dirty="0" smtClean="0"/>
              <a:t>eaching:</a:t>
            </a:r>
            <a:r>
              <a:rPr lang="en-US" sz="2000" dirty="0" smtClean="0"/>
              <a:t> Easy </a:t>
            </a:r>
            <a:r>
              <a:rPr lang="en-US" sz="2000" dirty="0"/>
              <a:t>to </a:t>
            </a:r>
            <a:r>
              <a:rPr lang="en-US" sz="2000" dirty="0" smtClean="0"/>
              <a:t>teach, no calculations, no observation of physical signs</a:t>
            </a:r>
          </a:p>
          <a:p>
            <a:r>
              <a:rPr lang="en-US" sz="2000" b="1" dirty="0" smtClean="0"/>
              <a:t>Resources: </a:t>
            </a:r>
            <a:r>
              <a:rPr lang="en-US" sz="2000" dirty="0" err="1" smtClean="0"/>
              <a:t>www.cyclebeads.com</a:t>
            </a:r>
            <a:r>
              <a:rPr lang="en-US" sz="2000" dirty="0" smtClean="0"/>
              <a:t> &amp; Institute for Reproductive Health at G.U.</a:t>
            </a:r>
            <a:endParaRPr lang="en-US" sz="2000" b="1"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1701696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Days Method/Cycle Beads: Tools </a:t>
            </a:r>
            <a:endParaRPr lang="en-US" dirty="0"/>
          </a:p>
        </p:txBody>
      </p:sp>
      <p:sp>
        <p:nvSpPr>
          <p:cNvPr id="5" name="Rectangle 4"/>
          <p:cNvSpPr/>
          <p:nvPr/>
        </p:nvSpPr>
        <p:spPr>
          <a:xfrm>
            <a:off x="4775327" y="5784850"/>
            <a:ext cx="4232275" cy="9144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n-US" dirty="0" smtClean="0"/>
              <a:t>	</a:t>
            </a:r>
            <a:r>
              <a:rPr lang="en-US" dirty="0" err="1" smtClean="0"/>
              <a:t>iCycleBeads</a:t>
            </a:r>
            <a:r>
              <a:rPr lang="en-US" dirty="0"/>
              <a:t>: android and </a:t>
            </a:r>
            <a:r>
              <a:rPr lang="en-US" dirty="0" err="1"/>
              <a:t>ios</a:t>
            </a:r>
            <a:r>
              <a:rPr lang="en-US" dirty="0"/>
              <a:t> apps</a:t>
            </a:r>
            <a:r>
              <a:rPr lang="en-US" dirty="0" smtClean="0"/>
              <a:t> 	</a:t>
            </a:r>
          </a:p>
          <a:p>
            <a:r>
              <a:rPr lang="en-US" dirty="0" smtClean="0"/>
              <a:t>	</a:t>
            </a:r>
            <a:r>
              <a:rPr lang="en-US" dirty="0" err="1" smtClean="0"/>
              <a:t>www.cyclebeads.com</a:t>
            </a:r>
            <a:endParaRPr lang="en-US" dirty="0"/>
          </a:p>
        </p:txBody>
      </p:sp>
      <p:pic>
        <p:nvPicPr>
          <p:cNvPr id="6" name="Picture 5"/>
          <p:cNvPicPr>
            <a:picLocks noChangeAspect="1"/>
          </p:cNvPicPr>
          <p:nvPr/>
        </p:nvPicPr>
        <p:blipFill>
          <a:blip r:embed="rId3"/>
          <a:stretch>
            <a:fillRect/>
          </a:stretch>
        </p:blipFill>
        <p:spPr>
          <a:xfrm>
            <a:off x="4562602" y="2851150"/>
            <a:ext cx="4445000" cy="2514600"/>
          </a:xfrm>
          <a:prstGeom prst="rect">
            <a:avLst/>
          </a:prstGeom>
        </p:spPr>
      </p:pic>
      <p:pic>
        <p:nvPicPr>
          <p:cNvPr id="7" name="Picture 6"/>
          <p:cNvPicPr>
            <a:picLocks noChangeAspect="1"/>
          </p:cNvPicPr>
          <p:nvPr/>
        </p:nvPicPr>
        <p:blipFill>
          <a:blip r:embed="rId4"/>
          <a:stretch>
            <a:fillRect/>
          </a:stretch>
        </p:blipFill>
        <p:spPr>
          <a:xfrm>
            <a:off x="6905624" y="0"/>
            <a:ext cx="2238375" cy="2249136"/>
          </a:xfrm>
          <a:prstGeom prst="rect">
            <a:avLst/>
          </a:prstGeom>
        </p:spPr>
      </p:pic>
      <p:pic>
        <p:nvPicPr>
          <p:cNvPr id="8" name="Picture 7"/>
          <p:cNvPicPr>
            <a:picLocks noChangeAspect="1"/>
          </p:cNvPicPr>
          <p:nvPr/>
        </p:nvPicPr>
        <p:blipFill>
          <a:blip r:embed="rId5"/>
          <a:stretch>
            <a:fillRect/>
          </a:stretch>
        </p:blipFill>
        <p:spPr>
          <a:xfrm>
            <a:off x="111125" y="1225550"/>
            <a:ext cx="4064000" cy="4559300"/>
          </a:xfrm>
          <a:prstGeom prst="rect">
            <a:avLst/>
          </a:prstGeom>
        </p:spPr>
      </p:pic>
    </p:spTree>
    <p:extLst>
      <p:ext uri="{BB962C8B-B14F-4D97-AF65-F5344CB8AC3E}">
        <p14:creationId xmlns:p14="http://schemas.microsoft.com/office/powerpoint/2010/main" val="38673419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Standard Days/Cycle Beads: Evidence Base</a:t>
            </a:r>
            <a:endParaRPr lang="en-US" dirty="0"/>
          </a:p>
        </p:txBody>
      </p:sp>
      <p:sp>
        <p:nvSpPr>
          <p:cNvPr id="7" name="Content Placeholder 6"/>
          <p:cNvSpPr>
            <a:spLocks noGrp="1"/>
          </p:cNvSpPr>
          <p:nvPr>
            <p:ph sz="quarter" idx="1"/>
          </p:nvPr>
        </p:nvSpPr>
        <p:spPr/>
        <p:txBody>
          <a:bodyPr/>
          <a:lstStyle/>
          <a:p>
            <a:r>
              <a:rPr lang="en-US" sz="2000" b="1" dirty="0"/>
              <a:t>Study: Efficacy of a new method of family planning: The Standard Days Method</a:t>
            </a:r>
            <a:r>
              <a:rPr lang="en-US" sz="2000" b="1" baseline="30000" dirty="0"/>
              <a:t>1</a:t>
            </a:r>
          </a:p>
          <a:p>
            <a:pPr lvl="1"/>
            <a:r>
              <a:rPr lang="en-US" sz="2000" dirty="0"/>
              <a:t>N=478, Bolivia, Peru, Philippines</a:t>
            </a:r>
          </a:p>
          <a:p>
            <a:pPr lvl="1"/>
            <a:r>
              <a:rPr lang="en-US" sz="2000" dirty="0"/>
              <a:t>Unintended Pregnancy rate:</a:t>
            </a:r>
          </a:p>
          <a:p>
            <a:pPr lvl="2"/>
            <a:r>
              <a:rPr lang="en-US" sz="2000" dirty="0"/>
              <a:t>Correct Use:   4.8 per 100 person-years</a:t>
            </a:r>
          </a:p>
          <a:p>
            <a:pPr lvl="2"/>
            <a:r>
              <a:rPr lang="en-US" sz="2000" dirty="0"/>
              <a:t>Typical-use:    12 per 100 person-years</a:t>
            </a:r>
          </a:p>
          <a:p>
            <a:r>
              <a:rPr lang="en-US" sz="2000" b="1" dirty="0"/>
              <a:t>Other research </a:t>
            </a:r>
            <a:r>
              <a:rPr lang="en-US" sz="2000" baseline="30000" dirty="0"/>
              <a:t>1</a:t>
            </a:r>
          </a:p>
          <a:p>
            <a:pPr lvl="1"/>
            <a:r>
              <a:rPr lang="en-US" sz="2000" dirty="0" smtClean="0"/>
              <a:t>1000 </a:t>
            </a:r>
            <a:r>
              <a:rPr lang="en-US" sz="2000" dirty="0"/>
              <a:t>women, Turkey, 12% pregnancy rate in first year of use</a:t>
            </a:r>
            <a:r>
              <a:rPr lang="en-US" sz="2000" baseline="30000" dirty="0"/>
              <a:t>2</a:t>
            </a:r>
          </a:p>
          <a:p>
            <a:pPr lvl="1"/>
            <a:r>
              <a:rPr lang="en-US" sz="2000" dirty="0"/>
              <a:t>Method continues to be effective in 2nd-3rd yrs of use</a:t>
            </a:r>
            <a:r>
              <a:rPr lang="en-US" sz="2000" baseline="30000" dirty="0"/>
              <a:t>3</a:t>
            </a:r>
          </a:p>
          <a:p>
            <a:pPr lvl="1"/>
            <a:r>
              <a:rPr lang="en-US" sz="2000" dirty="0"/>
              <a:t>14% pregnancy rate</a:t>
            </a:r>
            <a:r>
              <a:rPr lang="en-US" sz="2000" baseline="30000" dirty="0"/>
              <a:t>4</a:t>
            </a:r>
          </a:p>
          <a:p>
            <a:endParaRPr lang="en-US" dirty="0"/>
          </a:p>
        </p:txBody>
      </p:sp>
      <p:sp>
        <p:nvSpPr>
          <p:cNvPr id="2" name="TextBox 1"/>
          <p:cNvSpPr txBox="1"/>
          <p:nvPr/>
        </p:nvSpPr>
        <p:spPr bwMode="auto">
          <a:xfrm>
            <a:off x="301752" y="6242447"/>
            <a:ext cx="8023090" cy="276999"/>
          </a:xfrm>
          <a:prstGeom prst="rect">
            <a:avLst/>
          </a:prstGeom>
          <a:noFill/>
          <a:ln w="19050" algn="ctr">
            <a:noFill/>
            <a:miter lim="800000"/>
            <a:headEnd/>
            <a:tailEnd/>
          </a:ln>
        </p:spPr>
        <p:txBody>
          <a:bodyPr wrap="square" lIns="0" tIns="0" rIns="0" bIns="0" rtlCol="0">
            <a:spAutoFit/>
          </a:bodyPr>
          <a:lstStyle/>
          <a:p>
            <a:r>
              <a:rPr lang="en-US" dirty="0" err="1" smtClean="0"/>
              <a:t>Arevalo</a:t>
            </a:r>
            <a:r>
              <a:rPr lang="en-US" dirty="0" smtClean="0"/>
              <a:t> Jennings &amp; Sinai 2002; </a:t>
            </a:r>
            <a:r>
              <a:rPr lang="en-US" dirty="0" err="1" smtClean="0"/>
              <a:t>Kurson</a:t>
            </a:r>
            <a:r>
              <a:rPr lang="en-US" dirty="0" smtClean="0"/>
              <a:t> et al 2014; Sinai et al 2012; Gribble et al 2008</a:t>
            </a:r>
          </a:p>
        </p:txBody>
      </p:sp>
    </p:spTree>
    <p:extLst>
      <p:ext uri="{BB962C8B-B14F-4D97-AF65-F5344CB8AC3E}">
        <p14:creationId xmlns:p14="http://schemas.microsoft.com/office/powerpoint/2010/main" val="312801127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4772" y="990600"/>
            <a:ext cx="8470900" cy="1143000"/>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6858000" y="990600"/>
            <a:ext cx="2120900" cy="330200"/>
          </a:xfrm>
          <a:prstGeom prst="rect">
            <a:avLst/>
          </a:prstGeom>
        </p:spPr>
      </p:pic>
      <p:sp>
        <p:nvSpPr>
          <p:cNvPr id="8" name="Title 7"/>
          <p:cNvSpPr>
            <a:spLocks noGrp="1"/>
          </p:cNvSpPr>
          <p:nvPr>
            <p:ph type="title"/>
          </p:nvPr>
        </p:nvSpPr>
        <p:spPr/>
        <p:txBody>
          <a:bodyPr/>
          <a:lstStyle/>
          <a:p>
            <a:r>
              <a:rPr lang="en-US" dirty="0" smtClean="0"/>
              <a:t>Standard Days/Cycle Beads: Evidence Base</a:t>
            </a:r>
            <a:endParaRPr lang="en-US" dirty="0"/>
          </a:p>
        </p:txBody>
      </p:sp>
      <p:sp>
        <p:nvSpPr>
          <p:cNvPr id="7" name="Content Placeholder 6"/>
          <p:cNvSpPr>
            <a:spLocks noGrp="1"/>
          </p:cNvSpPr>
          <p:nvPr>
            <p:ph sz="quarter" idx="1"/>
          </p:nvPr>
        </p:nvSpPr>
        <p:spPr>
          <a:xfrm>
            <a:off x="301752" y="2349500"/>
            <a:ext cx="8503920" cy="3749548"/>
          </a:xfrm>
        </p:spPr>
        <p:txBody>
          <a:bodyPr/>
          <a:lstStyle/>
          <a:p>
            <a:r>
              <a:rPr lang="en-US" dirty="0" smtClean="0"/>
              <a:t>Effectiveness claims are based on limited research</a:t>
            </a:r>
          </a:p>
          <a:p>
            <a:r>
              <a:rPr lang="en-US" dirty="0" smtClean="0"/>
              <a:t>Cycles during which there was protected coitus on fertile days were excluded, so results don’t apply to those who have intercourse </a:t>
            </a:r>
            <a:r>
              <a:rPr lang="en-US" dirty="0" err="1" smtClean="0"/>
              <a:t>w</a:t>
            </a:r>
            <a:r>
              <a:rPr lang="en-US" dirty="0" smtClean="0"/>
              <a:t> barrier methods on fertile days</a:t>
            </a:r>
          </a:p>
          <a:p>
            <a:r>
              <a:rPr lang="en-US" dirty="0" smtClean="0"/>
              <a:t>Study participants used calendar to track menses as well as beads, but it is not promoted that way</a:t>
            </a:r>
          </a:p>
          <a:p>
            <a:r>
              <a:rPr lang="en-US" dirty="0" smtClean="0"/>
              <a:t>More research is needed</a:t>
            </a:r>
          </a:p>
          <a:p>
            <a:endParaRPr lang="en-US" dirty="0"/>
          </a:p>
        </p:txBody>
      </p:sp>
    </p:spTree>
    <p:extLst>
      <p:ext uri="{BB962C8B-B14F-4D97-AF65-F5344CB8AC3E}">
        <p14:creationId xmlns:p14="http://schemas.microsoft.com/office/powerpoint/2010/main" val="224290612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301752" y="1095376"/>
            <a:ext cx="8503920" cy="519112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p:txBody>
          <a:bodyPr/>
          <a:lstStyle/>
          <a:p>
            <a:r>
              <a:rPr lang="en-US" b="1" dirty="0" smtClean="0"/>
              <a:t>Calendar Rhythm Method</a:t>
            </a:r>
            <a:endParaRPr lang="en-US" b="1" dirty="0"/>
          </a:p>
        </p:txBody>
      </p:sp>
      <p:sp>
        <p:nvSpPr>
          <p:cNvPr id="3" name="Content Placeholder 2"/>
          <p:cNvSpPr>
            <a:spLocks noGrp="1"/>
          </p:cNvSpPr>
          <p:nvPr>
            <p:ph sz="quarter" idx="1"/>
          </p:nvPr>
        </p:nvSpPr>
        <p:spPr/>
        <p:txBody>
          <a:bodyPr/>
          <a:lstStyle/>
          <a:p>
            <a:r>
              <a:rPr lang="en-US" sz="2400" b="1" dirty="0" smtClean="0"/>
              <a:t>Efficacy:</a:t>
            </a:r>
            <a:r>
              <a:rPr lang="en-US" sz="2400" dirty="0"/>
              <a:t> Likely High failure rate; no well designed clinical trials</a:t>
            </a:r>
            <a:r>
              <a:rPr lang="en-US" sz="2400" dirty="0" smtClean="0"/>
              <a:t>.</a:t>
            </a:r>
          </a:p>
          <a:p>
            <a:r>
              <a:rPr lang="en-US" sz="2400" b="1" dirty="0" smtClean="0"/>
              <a:t>Mechanism of Action: </a:t>
            </a:r>
            <a:r>
              <a:rPr lang="en-US" sz="2400" dirty="0"/>
              <a:t>Estimate the “fertile window</a:t>
            </a:r>
            <a:r>
              <a:rPr lang="en-US" sz="2400" dirty="0" smtClean="0"/>
              <a:t>” </a:t>
            </a:r>
          </a:p>
          <a:p>
            <a:pPr lvl="1"/>
            <a:r>
              <a:rPr lang="en-US" sz="2400" dirty="0" smtClean="0"/>
              <a:t>Chart length of cycles for 6-12 months</a:t>
            </a:r>
          </a:p>
          <a:p>
            <a:pPr lvl="1"/>
            <a:r>
              <a:rPr lang="en-US" sz="2400" dirty="0" smtClean="0"/>
              <a:t>Calculate fertile period:</a:t>
            </a:r>
          </a:p>
          <a:p>
            <a:pPr lvl="2"/>
            <a:r>
              <a:rPr lang="en-US" sz="2400" dirty="0" smtClean="0"/>
              <a:t>Shortest cycle length minus 18</a:t>
            </a:r>
          </a:p>
          <a:p>
            <a:pPr lvl="2"/>
            <a:r>
              <a:rPr lang="en-US" sz="2400" dirty="0" smtClean="0"/>
              <a:t>Longest cycle length minus 11</a:t>
            </a:r>
          </a:p>
          <a:p>
            <a:r>
              <a:rPr lang="en-US" sz="2400" b="1" dirty="0" smtClean="0"/>
              <a:t>Teaching: </a:t>
            </a:r>
            <a:r>
              <a:rPr lang="en-US" sz="2400" dirty="0" smtClean="0"/>
              <a:t>Not frequently taught</a:t>
            </a:r>
            <a:r>
              <a:rPr lang="en-US" dirty="0" smtClean="0"/>
              <a:t>. </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43765449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p:txBody>
          <a:bodyPr/>
          <a:lstStyle/>
          <a:p>
            <a:r>
              <a:rPr lang="en-US" sz="2000" dirty="0" smtClean="0"/>
              <a:t>FAB Resources</a:t>
            </a:r>
            <a:endParaRPr lang="en-US" dirty="0" smtClean="0"/>
          </a:p>
          <a:p>
            <a:endParaRPr lang="en-US" dirty="0" smtClean="0"/>
          </a:p>
          <a:p>
            <a:pPr lvl="1" algn="ctr"/>
            <a:endParaRPr lang="en-US" sz="2400" dirty="0" smtClean="0">
              <a:solidFill>
                <a:srgbClr val="FFFFFF"/>
              </a:solidFill>
            </a:endParaRPr>
          </a:p>
        </p:txBody>
      </p:sp>
    </p:spTree>
    <p:extLst>
      <p:ext uri="{BB962C8B-B14F-4D97-AF65-F5344CB8AC3E}">
        <p14:creationId xmlns:p14="http://schemas.microsoft.com/office/powerpoint/2010/main" val="18942748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Apps for FAB</a:t>
            </a:r>
            <a:endParaRPr lang="en-US" dirty="0"/>
          </a:p>
        </p:txBody>
      </p:sp>
      <p:sp>
        <p:nvSpPr>
          <p:cNvPr id="3" name="Content Placeholder 2"/>
          <p:cNvSpPr>
            <a:spLocks noGrp="1"/>
          </p:cNvSpPr>
          <p:nvPr>
            <p:ph sz="quarter" idx="1"/>
          </p:nvPr>
        </p:nvSpPr>
        <p:spPr>
          <a:xfrm>
            <a:off x="301752" y="1081914"/>
            <a:ext cx="8503920" cy="5017134"/>
          </a:xfrm>
        </p:spPr>
        <p:txBody>
          <a:bodyPr/>
          <a:lstStyle/>
          <a:p>
            <a:r>
              <a:rPr lang="en-US" dirty="0" smtClean="0"/>
              <a:t>Nearly 100 Apps exist for cycle tracking, many do not use evidence-based FAB methods</a:t>
            </a:r>
          </a:p>
          <a:p>
            <a:r>
              <a:rPr lang="en-US" dirty="0" smtClean="0"/>
              <a:t>Six shown to have either a perfect score on accuracy (app-defined fertile days = evidence-based fertile days) or no false negatives (no days of fertility classified as infertile).</a:t>
            </a:r>
          </a:p>
          <a:p>
            <a:pPr lvl="1">
              <a:lnSpc>
                <a:spcPct val="50000"/>
              </a:lnSpc>
            </a:pPr>
            <a:r>
              <a:rPr lang="en-US" dirty="0" smtClean="0"/>
              <a:t>Ovulation Mentor </a:t>
            </a:r>
          </a:p>
          <a:p>
            <a:pPr lvl="1">
              <a:lnSpc>
                <a:spcPct val="50000"/>
              </a:lnSpc>
            </a:pPr>
            <a:r>
              <a:rPr lang="en-US" dirty="0" err="1" smtClean="0"/>
              <a:t>Sympto.org</a:t>
            </a:r>
            <a:endParaRPr lang="en-US" dirty="0" smtClean="0"/>
          </a:p>
          <a:p>
            <a:pPr lvl="1">
              <a:lnSpc>
                <a:spcPct val="50000"/>
              </a:lnSpc>
            </a:pPr>
            <a:r>
              <a:rPr lang="en-US" dirty="0" err="1" smtClean="0"/>
              <a:t>iCycleBeads</a:t>
            </a:r>
            <a:endParaRPr lang="en-US" dirty="0" smtClean="0"/>
          </a:p>
          <a:p>
            <a:pPr lvl="1">
              <a:lnSpc>
                <a:spcPct val="50000"/>
              </a:lnSpc>
            </a:pPr>
            <a:r>
              <a:rPr lang="en-US" dirty="0" err="1" smtClean="0"/>
              <a:t>LilyPro</a:t>
            </a:r>
            <a:endParaRPr lang="en-US" dirty="0" smtClean="0"/>
          </a:p>
          <a:p>
            <a:pPr lvl="1">
              <a:lnSpc>
                <a:spcPct val="50000"/>
              </a:lnSpc>
            </a:pPr>
            <a:r>
              <a:rPr lang="en-US" dirty="0" smtClean="0"/>
              <a:t>Lady Cycle</a:t>
            </a:r>
          </a:p>
          <a:p>
            <a:pPr lvl="1">
              <a:lnSpc>
                <a:spcPct val="50000"/>
              </a:lnSpc>
            </a:pPr>
            <a:r>
              <a:rPr lang="en-US" dirty="0" err="1" smtClean="0"/>
              <a:t>mfNFP.net</a:t>
            </a:r>
            <a:endParaRPr lang="en-US" dirty="0" smtClean="0"/>
          </a:p>
          <a:p>
            <a:pPr>
              <a:lnSpc>
                <a:spcPct val="50000"/>
              </a:lnSpc>
            </a:pPr>
            <a:endParaRPr lang="en-US" dirty="0" smtClean="0"/>
          </a:p>
          <a:p>
            <a:pPr>
              <a:lnSpc>
                <a:spcPct val="50000"/>
              </a:lnSpc>
            </a:pPr>
            <a:r>
              <a:rPr lang="en-US" dirty="0" smtClean="0"/>
              <a:t>Use of </a:t>
            </a:r>
            <a:r>
              <a:rPr lang="en-US" i="1" dirty="0" smtClean="0"/>
              <a:t>Natural Cycles</a:t>
            </a:r>
            <a:r>
              <a:rPr lang="en-US" dirty="0" smtClean="0"/>
              <a:t> app in &gt; 4000 women:</a:t>
            </a:r>
          </a:p>
          <a:p>
            <a:pPr lvl="1">
              <a:lnSpc>
                <a:spcPct val="50000"/>
              </a:lnSpc>
            </a:pPr>
            <a:r>
              <a:rPr lang="en-US" dirty="0" smtClean="0"/>
              <a:t>Retrospective analysis</a:t>
            </a:r>
          </a:p>
          <a:p>
            <a:pPr lvl="1">
              <a:lnSpc>
                <a:spcPct val="50000"/>
              </a:lnSpc>
            </a:pPr>
            <a:r>
              <a:rPr lang="en-US" dirty="0" smtClean="0"/>
              <a:t>Typical use Pearl Index:   7.0</a:t>
            </a:r>
          </a:p>
          <a:p>
            <a:pPr lvl="1">
              <a:lnSpc>
                <a:spcPct val="50000"/>
              </a:lnSpc>
            </a:pPr>
            <a:r>
              <a:rPr lang="en-US" dirty="0" smtClean="0"/>
              <a:t>Perfect use: 		      0.5</a:t>
            </a:r>
          </a:p>
        </p:txBody>
      </p:sp>
      <p:sp>
        <p:nvSpPr>
          <p:cNvPr id="6" name="Rectangle 5"/>
          <p:cNvSpPr/>
          <p:nvPr/>
        </p:nvSpPr>
        <p:spPr>
          <a:xfrm>
            <a:off x="5216852" y="5869416"/>
            <a:ext cx="3636445" cy="369332"/>
          </a:xfrm>
          <a:prstGeom prst="rect">
            <a:avLst/>
          </a:prstGeom>
        </p:spPr>
        <p:txBody>
          <a:bodyPr wrap="none">
            <a:spAutoFit/>
          </a:bodyPr>
          <a:lstStyle/>
          <a:p>
            <a:pPr algn="r"/>
            <a:r>
              <a:rPr lang="en-US" dirty="0" smtClean="0"/>
              <a:t>Duane et al, 2016;Scherwitzl et al 2016 </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9400" y="107823"/>
            <a:ext cx="4725796" cy="2838450"/>
          </a:xfrm>
          <a:prstGeom prst="rect">
            <a:avLst/>
          </a:prstGeom>
        </p:spPr>
      </p:pic>
      <p:pic>
        <p:nvPicPr>
          <p:cNvPr id="6" name="Picture 5"/>
          <p:cNvPicPr>
            <a:picLocks noChangeAspect="1"/>
          </p:cNvPicPr>
          <p:nvPr/>
        </p:nvPicPr>
        <p:blipFill>
          <a:blip r:embed="rId4"/>
          <a:stretch>
            <a:fillRect/>
          </a:stretch>
        </p:blipFill>
        <p:spPr>
          <a:xfrm>
            <a:off x="5860130" y="330200"/>
            <a:ext cx="2918745" cy="2098675"/>
          </a:xfrm>
          <a:prstGeom prst="rect">
            <a:avLst/>
          </a:prstGeom>
        </p:spPr>
      </p:pic>
      <p:sp>
        <p:nvSpPr>
          <p:cNvPr id="8" name="Content Placeholder 7"/>
          <p:cNvSpPr>
            <a:spLocks noGrp="1"/>
          </p:cNvSpPr>
          <p:nvPr>
            <p:ph sz="quarter" idx="1"/>
          </p:nvPr>
        </p:nvSpPr>
        <p:spPr>
          <a:xfrm>
            <a:off x="158877" y="3111499"/>
            <a:ext cx="8503920" cy="3479673"/>
          </a:xfrm>
        </p:spPr>
        <p:txBody>
          <a:bodyPr/>
          <a:lstStyle/>
          <a:p>
            <a:r>
              <a:rPr lang="en-US" dirty="0" smtClean="0"/>
              <a:t>Reproductive justice:  “a core part of our mission”</a:t>
            </a:r>
          </a:p>
          <a:p>
            <a:r>
              <a:rPr lang="en-US" dirty="0" smtClean="0"/>
              <a:t>Aiming to improve access to high-</a:t>
            </a:r>
            <a:r>
              <a:rPr lang="en-US" smtClean="0"/>
              <a:t>quality FAM </a:t>
            </a:r>
            <a:r>
              <a:rPr lang="en-US" dirty="0" smtClean="0"/>
              <a:t>instruction, professionalize the field </a:t>
            </a:r>
            <a:r>
              <a:rPr lang="en-US" smtClean="0"/>
              <a:t>of FAM </a:t>
            </a:r>
            <a:r>
              <a:rPr lang="en-US" dirty="0" smtClean="0"/>
              <a:t>educators by providing certification and ongoing education</a:t>
            </a:r>
          </a:p>
          <a:p>
            <a:r>
              <a:rPr lang="en-US" dirty="0" smtClean="0"/>
              <a:t>Maintain a list of highly qualified instructors</a:t>
            </a:r>
            <a:endParaRPr lang="en-US" dirty="0"/>
          </a:p>
        </p:txBody>
      </p:sp>
    </p:spTree>
    <p:extLst>
      <p:ext uri="{BB962C8B-B14F-4D97-AF65-F5344CB8AC3E}">
        <p14:creationId xmlns:p14="http://schemas.microsoft.com/office/powerpoint/2010/main" val="34197496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0" y="457200"/>
            <a:ext cx="4140200" cy="1778000"/>
          </a:xfrm>
          <a:prstGeom prst="rect">
            <a:avLst/>
          </a:prstGeom>
        </p:spPr>
      </p:pic>
      <p:sp>
        <p:nvSpPr>
          <p:cNvPr id="7" name="Content Placeholder 6"/>
          <p:cNvSpPr>
            <a:spLocks noGrp="1"/>
          </p:cNvSpPr>
          <p:nvPr>
            <p:ph sz="quarter" idx="1"/>
          </p:nvPr>
        </p:nvSpPr>
        <p:spPr>
          <a:xfrm>
            <a:off x="457200" y="2590800"/>
            <a:ext cx="8229600" cy="3535363"/>
          </a:xfrm>
        </p:spPr>
        <p:txBody>
          <a:bodyPr>
            <a:normAutofit/>
          </a:bodyPr>
          <a:lstStyle/>
          <a:p>
            <a:r>
              <a:rPr lang="en-US" kern="1200" dirty="0" smtClean="0">
                <a:latin typeface="Arial" charset="0"/>
                <a:hlinkClick r:id="rId4"/>
              </a:rPr>
              <a:t>www.factsaboutfertility.org</a:t>
            </a:r>
            <a:endParaRPr lang="en-US" kern="1200" dirty="0" smtClean="0">
              <a:latin typeface="Arial" charset="0"/>
            </a:endParaRPr>
          </a:p>
          <a:p>
            <a:r>
              <a:rPr lang="en-US" dirty="0" smtClean="0"/>
              <a:t>Good </a:t>
            </a:r>
            <a:r>
              <a:rPr lang="en-US" dirty="0"/>
              <a:t>science, evidence based papers on FAM,</a:t>
            </a:r>
            <a:r>
              <a:rPr lang="en-US" dirty="0" smtClean="0"/>
              <a:t> </a:t>
            </a:r>
          </a:p>
          <a:p>
            <a:r>
              <a:rPr lang="en-US" dirty="0" smtClean="0"/>
              <a:t>Aiming </a:t>
            </a:r>
            <a:r>
              <a:rPr lang="en-US" dirty="0"/>
              <a:t>education at providers</a:t>
            </a:r>
            <a:endParaRPr lang="en-US" dirty="0" smtClean="0"/>
          </a:p>
          <a:p>
            <a:r>
              <a:rPr lang="en-US" dirty="0" smtClean="0"/>
              <a:t>The </a:t>
            </a:r>
            <a:r>
              <a:rPr lang="en-US" dirty="0"/>
              <a:t>majority of the</a:t>
            </a:r>
            <a:r>
              <a:rPr lang="en-US" dirty="0" smtClean="0"/>
              <a:t> staff </a:t>
            </a:r>
            <a:r>
              <a:rPr lang="en-US" dirty="0"/>
              <a:t>are religiously affiliated and anti-abortion. Strong belief in abstinence during fertile </a:t>
            </a:r>
            <a:r>
              <a:rPr lang="en-US" dirty="0" smtClean="0"/>
              <a:t>days </a:t>
            </a:r>
            <a:endParaRPr lang="en-US" b="1" kern="1200" dirty="0" smtClean="0">
              <a:latin typeface="Arial" charset="0"/>
            </a:endParaRPr>
          </a:p>
          <a:p>
            <a:pPr lvl="1"/>
            <a:r>
              <a:rPr lang="en-US" kern="1200" dirty="0" smtClean="0">
                <a:latin typeface="Arial" charset="0"/>
              </a:rPr>
              <a:t>Director</a:t>
            </a:r>
          </a:p>
          <a:p>
            <a:pPr lvl="2"/>
            <a:r>
              <a:rPr lang="en-US" dirty="0">
                <a:latin typeface="Arial" charset="0"/>
              </a:rPr>
              <a:t>W</a:t>
            </a:r>
            <a:r>
              <a:rPr lang="en-US" kern="1200" dirty="0" smtClean="0">
                <a:latin typeface="Arial" charset="0"/>
              </a:rPr>
              <a:t>orks for an org that promotes virginity in teens (</a:t>
            </a:r>
            <a:r>
              <a:rPr lang="en-US" kern="1200" dirty="0" err="1" smtClean="0">
                <a:latin typeface="Arial" charset="0"/>
              </a:rPr>
              <a:t>TeenSTAR</a:t>
            </a:r>
            <a:r>
              <a:rPr lang="en-US" kern="1200" dirty="0" smtClean="0">
                <a:latin typeface="Arial" charset="0"/>
              </a:rPr>
              <a:t>)</a:t>
            </a:r>
          </a:p>
          <a:p>
            <a:pPr lvl="2"/>
            <a:r>
              <a:rPr lang="en-US" dirty="0" smtClean="0">
                <a:latin typeface="Arial" charset="0"/>
              </a:rPr>
              <a:t>Former medical director at a Catholic Hospital </a:t>
            </a:r>
            <a:endParaRPr lang="en-US" kern="1200" dirty="0" smtClean="0">
              <a:latin typeface="Arial" charset="0"/>
            </a:endParaRPr>
          </a:p>
          <a:p>
            <a:endParaRPr lang="en-US" dirty="0" smtClean="0"/>
          </a:p>
          <a:p>
            <a:endParaRPr lang="en-US" dirty="0"/>
          </a:p>
        </p:txBody>
      </p:sp>
    </p:spTree>
    <p:extLst>
      <p:ext uri="{BB962C8B-B14F-4D97-AF65-F5344CB8AC3E}">
        <p14:creationId xmlns:p14="http://schemas.microsoft.com/office/powerpoint/2010/main" val="1935623245"/>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Fertility Awareness, Abstinence &amp; Withdrawal</a:t>
            </a:r>
            <a:endParaRPr lang="en-US" dirty="0"/>
          </a:p>
        </p:txBody>
      </p:sp>
      <p:sp>
        <p:nvSpPr>
          <p:cNvPr id="3" name="Text Placeholder 2"/>
          <p:cNvSpPr>
            <a:spLocks noGrp="1"/>
          </p:cNvSpPr>
          <p:nvPr>
            <p:ph type="body" idx="1"/>
          </p:nvPr>
        </p:nvSpPr>
        <p:spPr>
          <a:xfrm>
            <a:off x="578114" y="3533590"/>
            <a:ext cx="6570016" cy="507831"/>
          </a:xfrm>
        </p:spPr>
        <p:style>
          <a:lnRef idx="1">
            <a:schemeClr val="accent2"/>
          </a:lnRef>
          <a:fillRef idx="3">
            <a:schemeClr val="accent2"/>
          </a:fillRef>
          <a:effectRef idx="2">
            <a:schemeClr val="accent2"/>
          </a:effectRef>
          <a:fontRef idx="minor">
            <a:schemeClr val="lt1"/>
          </a:fontRef>
        </p:style>
        <p:txBody>
          <a:bodyPr/>
          <a:lstStyle/>
          <a:p>
            <a:r>
              <a:rPr lang="en-US" dirty="0" smtClean="0"/>
              <a:t>Abstinence &amp; Withdrawal</a:t>
            </a:r>
            <a:endParaRPr lang="en-US" dirty="0"/>
          </a:p>
        </p:txBody>
      </p:sp>
      <p:sp>
        <p:nvSpPr>
          <p:cNvPr id="4" name="Text Placeholder 3"/>
          <p:cNvSpPr>
            <a:spLocks noGrp="1"/>
          </p:cNvSpPr>
          <p:nvPr>
            <p:ph type="body" sz="quarter" idx="10"/>
          </p:nvPr>
        </p:nvSpPr>
        <p:spPr/>
        <p:txBody>
          <a:bodyPr/>
          <a:lstStyle/>
          <a:p>
            <a:r>
              <a:rPr lang="en-US" smtClean="0"/>
              <a:t>Cynthia Belew, CNM, WHNP-BC</a:t>
            </a:r>
          </a:p>
          <a:p>
            <a:r>
              <a:rPr lang="en-US" smtClean="0"/>
              <a:t>Associate Clinical Professor</a:t>
            </a:r>
          </a:p>
          <a:p>
            <a:r>
              <a:rPr lang="en-US" smtClean="0"/>
              <a:t>UCSF School of Nursing</a:t>
            </a:r>
          </a:p>
          <a:p>
            <a:endParaRPr lang="en-US" smtClean="0"/>
          </a:p>
          <a:p>
            <a:r>
              <a:rPr lang="en-US" smtClean="0"/>
              <a:t>Elizabeth Donnelly, CNM, WHNP-BC </a:t>
            </a:r>
            <a:endParaRPr lang="en-US" dirty="0"/>
          </a:p>
        </p:txBody>
      </p:sp>
      <p:pic>
        <p:nvPicPr>
          <p:cNvPr id="5" name="Picture 4"/>
          <p:cNvPicPr>
            <a:picLocks noChangeAspect="1"/>
          </p:cNvPicPr>
          <p:nvPr/>
        </p:nvPicPr>
        <p:blipFill>
          <a:blip r:embed="rId3"/>
          <a:stretch>
            <a:fillRect/>
          </a:stretch>
        </p:blipFill>
        <p:spPr>
          <a:xfrm>
            <a:off x="1841500" y="619124"/>
            <a:ext cx="1771055" cy="1158875"/>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99561"/>
            <a:ext cx="8089900" cy="469359"/>
          </a:xfrm>
        </p:spPr>
        <p:txBody>
          <a:bodyPr/>
          <a:lstStyle/>
          <a:p>
            <a:r>
              <a:rPr lang="en-US" b="1" dirty="0" smtClean="0"/>
              <a:t>Reproductive Coercion</a:t>
            </a:r>
            <a:endParaRPr lang="en-US" dirty="0"/>
          </a:p>
        </p:txBody>
      </p:sp>
      <p:sp>
        <p:nvSpPr>
          <p:cNvPr id="3" name="Content Placeholder 2"/>
          <p:cNvSpPr>
            <a:spLocks noGrp="1"/>
          </p:cNvSpPr>
          <p:nvPr>
            <p:ph sz="quarter" idx="1"/>
          </p:nvPr>
        </p:nvSpPr>
        <p:spPr>
          <a:xfrm>
            <a:off x="301752" y="962568"/>
            <a:ext cx="8503920" cy="4572000"/>
          </a:xfrm>
        </p:spPr>
        <p:txBody>
          <a:bodyPr/>
          <a:lstStyle/>
          <a:p>
            <a:r>
              <a:rPr lang="en-US" b="1" dirty="0" smtClean="0"/>
              <a:t>Currently: LARC first perspective. :</a:t>
            </a:r>
          </a:p>
          <a:p>
            <a:pPr lvl="1"/>
            <a:r>
              <a:rPr lang="en-US" dirty="0" err="1" smtClean="0"/>
              <a:t>Gubrium</a:t>
            </a:r>
            <a:r>
              <a:rPr lang="en-US" dirty="0" smtClean="0"/>
              <a:t> et al 2016: Very clearly laid out set of concerns regarding advocacy for LARC as “first line” contraception to “remedy health inequities” for low-income young women of color.</a:t>
            </a:r>
            <a:r>
              <a:rPr lang="en-US" baseline="30000" dirty="0" smtClean="0"/>
              <a:t>1</a:t>
            </a:r>
          </a:p>
          <a:p>
            <a:pPr lvl="1"/>
            <a:r>
              <a:rPr lang="en-US" dirty="0" smtClean="0"/>
              <a:t>“Promoting use among “high-risk” populations through programs and contraceptive counseling aimed at increasing uptake of LARC methods may restrict options for the most vulnerable women.”</a:t>
            </a:r>
            <a:r>
              <a:rPr lang="en-US" baseline="30000" dirty="0" smtClean="0"/>
              <a:t>2</a:t>
            </a:r>
          </a:p>
          <a:p>
            <a:r>
              <a:rPr lang="en-US" b="1" dirty="0" smtClean="0"/>
              <a:t>Currently</a:t>
            </a:r>
            <a:r>
              <a:rPr lang="en-US" b="1" dirty="0" smtClean="0"/>
              <a:t>: Provider </a:t>
            </a:r>
            <a:r>
              <a:rPr lang="en-US" b="1" dirty="0" smtClean="0"/>
              <a:t>Discrimination</a:t>
            </a:r>
            <a:r>
              <a:rPr lang="en-US" baseline="30000" dirty="0"/>
              <a:t>3</a:t>
            </a:r>
            <a:r>
              <a:rPr lang="en-US" dirty="0" smtClean="0"/>
              <a:t>: </a:t>
            </a:r>
            <a:endParaRPr lang="en-US" dirty="0" smtClean="0"/>
          </a:p>
          <a:p>
            <a:pPr lvl="1"/>
            <a:r>
              <a:rPr lang="en-US" dirty="0" smtClean="0"/>
              <a:t>Pt </a:t>
            </a:r>
            <a:r>
              <a:rPr lang="en-US" dirty="0"/>
              <a:t>preferences elicited in &lt; 50% of visits</a:t>
            </a:r>
            <a:endParaRPr lang="en-US" altLang="en-US" dirty="0"/>
          </a:p>
          <a:p>
            <a:pPr lvl="1"/>
            <a:r>
              <a:rPr lang="en-US" altLang="en-US" dirty="0"/>
              <a:t>Providers more likely to recommend IUDs to low-SES black and Latina women than to low–SES white women</a:t>
            </a:r>
            <a:endParaRPr lang="en-US" altLang="en-US" dirty="0" smtClean="0"/>
          </a:p>
          <a:p>
            <a:pPr lvl="1"/>
            <a:r>
              <a:rPr lang="en-US" altLang="en-US" dirty="0" smtClean="0"/>
              <a:t>Minority and low-income women are more likely to report being pressured to use a birth control method and limit their family size</a:t>
            </a:r>
          </a:p>
          <a:p>
            <a:endParaRPr lang="en-US" dirty="0"/>
          </a:p>
        </p:txBody>
      </p:sp>
      <p:sp>
        <p:nvSpPr>
          <p:cNvPr id="5" name="Rectangle 4"/>
          <p:cNvSpPr/>
          <p:nvPr/>
        </p:nvSpPr>
        <p:spPr>
          <a:xfrm>
            <a:off x="2420203" y="6316188"/>
            <a:ext cx="5913210" cy="369332"/>
          </a:xfrm>
          <a:prstGeom prst="rect">
            <a:avLst/>
          </a:prstGeom>
        </p:spPr>
        <p:txBody>
          <a:bodyPr wrap="none">
            <a:spAutoFit/>
          </a:bodyPr>
          <a:lstStyle/>
          <a:p>
            <a:r>
              <a:rPr lang="en-US" dirty="0" smtClean="0"/>
              <a:t> Gomez, et al, 2014; </a:t>
            </a:r>
            <a:r>
              <a:rPr lang="en-US" dirty="0" err="1" smtClean="0"/>
              <a:t>Gubrium</a:t>
            </a:r>
            <a:r>
              <a:rPr lang="en-US" dirty="0" smtClean="0"/>
              <a:t>, et al, 2016; </a:t>
            </a:r>
            <a:r>
              <a:rPr lang="en-US" dirty="0" err="1" smtClean="0"/>
              <a:t>Delendorf</a:t>
            </a:r>
            <a:r>
              <a:rPr lang="en-US" dirty="0" smtClean="0"/>
              <a:t> et al, 2016 </a:t>
            </a:r>
            <a:endParaRPr lang="en-US" dirty="0"/>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p:txBody>
          <a:bodyPr/>
          <a:lstStyle/>
          <a:p>
            <a:r>
              <a:rPr lang="en-US" sz="2000" dirty="0" smtClean="0"/>
              <a:t>Withdrawal</a:t>
            </a:r>
            <a:endParaRPr lang="en-US" dirty="0" smtClean="0"/>
          </a:p>
          <a:p>
            <a:endParaRPr lang="en-US" dirty="0" smtClean="0"/>
          </a:p>
          <a:p>
            <a:pPr lvl="1" algn="ctr"/>
            <a:endParaRPr lang="en-US" sz="2400" dirty="0" smtClean="0">
              <a:solidFill>
                <a:srgbClr val="FFFFFF"/>
              </a:solidFill>
            </a:endParaRPr>
          </a:p>
        </p:txBody>
      </p:sp>
    </p:spTree>
    <p:extLst>
      <p:ext uri="{BB962C8B-B14F-4D97-AF65-F5344CB8AC3E}">
        <p14:creationId xmlns:p14="http://schemas.microsoft.com/office/powerpoint/2010/main" val="18942748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301752" y="1095376"/>
            <a:ext cx="8503920" cy="519112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p:txBody>
          <a:bodyPr/>
          <a:lstStyle/>
          <a:p>
            <a:r>
              <a:rPr lang="en-US" smtClean="0"/>
              <a:t>Withdrawal</a:t>
            </a:r>
            <a:endParaRPr lang="en-US" dirty="0"/>
          </a:p>
        </p:txBody>
      </p:sp>
      <p:sp>
        <p:nvSpPr>
          <p:cNvPr id="3" name="Content Placeholder 2"/>
          <p:cNvSpPr>
            <a:spLocks noGrp="1"/>
          </p:cNvSpPr>
          <p:nvPr>
            <p:ph sz="quarter" idx="1"/>
          </p:nvPr>
        </p:nvSpPr>
        <p:spPr/>
        <p:txBody>
          <a:bodyPr/>
          <a:lstStyle/>
          <a:p>
            <a:r>
              <a:rPr lang="en-US" b="1" dirty="0" smtClean="0"/>
              <a:t>Definition: </a:t>
            </a:r>
            <a:r>
              <a:rPr lang="en-US" dirty="0" smtClean="0"/>
              <a:t>Penis is withdrawn from vagina &amp; external genitalia before ejaculation.</a:t>
            </a:r>
          </a:p>
          <a:p>
            <a:r>
              <a:rPr lang="en-US" b="1" dirty="0" smtClean="0"/>
              <a:t>Efficacy: </a:t>
            </a:r>
            <a:r>
              <a:rPr lang="en-US" dirty="0" smtClean="0"/>
              <a:t>Perfect use 4% and with typical use: 18-27%</a:t>
            </a:r>
          </a:p>
          <a:p>
            <a:r>
              <a:rPr lang="en-US" b="1" dirty="0" smtClean="0"/>
              <a:t>It is a commonly used method.</a:t>
            </a:r>
            <a:r>
              <a:rPr lang="en-US" baseline="30000" dirty="0" smtClean="0"/>
              <a:t>2</a:t>
            </a:r>
            <a:r>
              <a:rPr lang="en-US" dirty="0" smtClean="0"/>
              <a:t> </a:t>
            </a:r>
          </a:p>
          <a:p>
            <a:pPr lvl="1"/>
            <a:r>
              <a:rPr lang="en-US" dirty="0" smtClean="0"/>
              <a:t>56% report ever using it. </a:t>
            </a:r>
          </a:p>
          <a:p>
            <a:pPr lvl="1"/>
            <a:r>
              <a:rPr lang="en-US" dirty="0" smtClean="0"/>
              <a:t>5%-21% current use</a:t>
            </a:r>
          </a:p>
          <a:p>
            <a:pPr lvl="1"/>
            <a:r>
              <a:rPr lang="en-US" dirty="0" smtClean="0"/>
              <a:t>Many people use it concurrent with another method and this use is not always noted in research.</a:t>
            </a:r>
            <a:endParaRPr lang="en-US" dirty="0"/>
          </a:p>
        </p:txBody>
      </p:sp>
      <p:sp>
        <p:nvSpPr>
          <p:cNvPr id="7" name="TextBox 6"/>
          <p:cNvSpPr txBox="1"/>
          <p:nvPr/>
        </p:nvSpPr>
        <p:spPr bwMode="auto">
          <a:xfrm>
            <a:off x="5376327" y="4942342"/>
            <a:ext cx="3200400" cy="92333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0" tIns="0" rIns="0" bIns="0" rtlCol="0" anchor="ctr">
            <a:spAutoFit/>
          </a:bodyPr>
          <a:lstStyle/>
          <a:p>
            <a:pPr lvl="1"/>
            <a:r>
              <a:rPr lang="en-US" sz="2000" b="1" dirty="0" smtClean="0">
                <a:ea typeface="ＭＳ Ｐゴシック" charset="-128"/>
                <a:cs typeface="ＭＳ Ｐゴシック" charset="-128"/>
              </a:rPr>
              <a:t>Compare to Condoms: </a:t>
            </a:r>
            <a:r>
              <a:rPr lang="en-US" sz="2000" dirty="0" smtClean="0"/>
              <a:t>2% perfect use; 18% typical use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pre-ejaculate contain sperm?</a:t>
            </a:r>
            <a:endParaRPr lang="en-US" dirty="0"/>
          </a:p>
        </p:txBody>
      </p:sp>
      <p:sp>
        <p:nvSpPr>
          <p:cNvPr id="3" name="Content Placeholder 2"/>
          <p:cNvSpPr>
            <a:spLocks noGrp="1"/>
          </p:cNvSpPr>
          <p:nvPr>
            <p:ph sz="quarter" idx="1"/>
          </p:nvPr>
        </p:nvSpPr>
        <p:spPr/>
        <p:txBody>
          <a:bodyPr>
            <a:normAutofit/>
          </a:bodyPr>
          <a:lstStyle/>
          <a:p>
            <a:r>
              <a:rPr lang="en-US" b="1" dirty="0" smtClean="0"/>
              <a:t>Several small studies have reported that no sperm is found in pre-ejaculatory fluid.</a:t>
            </a:r>
          </a:p>
          <a:p>
            <a:r>
              <a:rPr lang="en-US" b="1" dirty="0" smtClean="0"/>
              <a:t>More recent well designed study “Sperm Content of Pre-ejaculatory Fluid” found:</a:t>
            </a:r>
            <a:r>
              <a:rPr lang="en-US" baseline="30000" dirty="0" smtClean="0"/>
              <a:t>1</a:t>
            </a:r>
          </a:p>
          <a:p>
            <a:pPr lvl="1"/>
            <a:r>
              <a:rPr lang="en-US" dirty="0" smtClean="0"/>
              <a:t>N=27; samples examined within 2 minutes of collection. </a:t>
            </a:r>
          </a:p>
          <a:p>
            <a:pPr lvl="1"/>
            <a:r>
              <a:rPr lang="en-US" dirty="0" smtClean="0"/>
              <a:t>37% of samples contained motile sperm in with concentration and motility to what would be regarded as fertile.</a:t>
            </a:r>
          </a:p>
          <a:p>
            <a:pPr lvl="1"/>
            <a:r>
              <a:rPr lang="en-US" dirty="0" smtClean="0"/>
              <a:t>Actual number of sperm in pre-ejaculates was low.</a:t>
            </a:r>
          </a:p>
          <a:p>
            <a:pPr lvl="1"/>
            <a:r>
              <a:rPr lang="en-US" dirty="0" smtClean="0"/>
              <a:t>Of the participants who produced sperm in pre-ejaculate, they always produced sperm in pre-ejaculate while those who didn’t never did.  </a:t>
            </a:r>
          </a:p>
          <a:p>
            <a:pPr lvl="1"/>
            <a:r>
              <a:rPr lang="en-US" b="1" dirty="0" smtClean="0"/>
              <a:t>“we are unable to say how this finding might translate into the chances of pregnancy…except that the chances would not be zero”</a:t>
            </a:r>
            <a:endParaRPr lang="en-US" b="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Withdrawal: Efficacy &amp; Socio-economic factors</a:t>
            </a:r>
            <a:endParaRPr lang="en-US" dirty="0"/>
          </a:p>
        </p:txBody>
      </p:sp>
      <p:sp>
        <p:nvSpPr>
          <p:cNvPr id="3" name="Content Placeholder 2"/>
          <p:cNvSpPr>
            <a:spLocks noGrp="1"/>
          </p:cNvSpPr>
          <p:nvPr>
            <p:ph sz="quarter" idx="1"/>
          </p:nvPr>
        </p:nvSpPr>
        <p:spPr/>
        <p:txBody>
          <a:bodyPr>
            <a:normAutofit/>
          </a:bodyPr>
          <a:lstStyle/>
          <a:p>
            <a:r>
              <a:rPr lang="en-US" dirty="0" err="1" smtClean="0"/>
              <a:t>Kost</a:t>
            </a:r>
            <a:r>
              <a:rPr lang="en-US" dirty="0" smtClean="0"/>
              <a:t>, Singh, Vaughan, </a:t>
            </a:r>
            <a:r>
              <a:rPr lang="en-US" dirty="0" err="1" smtClean="0"/>
              <a:t>Trussell</a:t>
            </a:r>
            <a:r>
              <a:rPr lang="en-US" dirty="0" smtClean="0"/>
              <a:t>, &amp; </a:t>
            </a:r>
            <a:r>
              <a:rPr lang="en-US" dirty="0" err="1" smtClean="0"/>
              <a:t>Bankole</a:t>
            </a:r>
            <a:r>
              <a:rPr lang="en-US" dirty="0" smtClean="0"/>
              <a:t> (2008) found significant differences in efficacy of withdrawal based on social and economic factors such as:</a:t>
            </a:r>
          </a:p>
          <a:p>
            <a:pPr lvl="1"/>
            <a:r>
              <a:rPr lang="en-US" b="1" dirty="0" smtClean="0"/>
              <a:t>Women who intend to have future births or are unsure of their intentions: </a:t>
            </a:r>
            <a:r>
              <a:rPr lang="en-US" dirty="0" smtClean="0"/>
              <a:t>~3 </a:t>
            </a:r>
            <a:r>
              <a:rPr lang="en-US" dirty="0" err="1" smtClean="0"/>
              <a:t>x</a:t>
            </a:r>
            <a:r>
              <a:rPr lang="en-US" dirty="0" smtClean="0"/>
              <a:t> more likely to become pregnant than users who don’t want future pregnancy. </a:t>
            </a:r>
          </a:p>
          <a:p>
            <a:pPr lvl="1"/>
            <a:r>
              <a:rPr lang="en-US" b="1" dirty="0" smtClean="0"/>
              <a:t>Users who have never been married: </a:t>
            </a:r>
            <a:r>
              <a:rPr lang="en-US" dirty="0" smtClean="0"/>
              <a:t>&gt;2x more likely to become pregnant than users who have ever been married.</a:t>
            </a:r>
          </a:p>
          <a:p>
            <a:pPr lvl="1"/>
            <a:r>
              <a:rPr lang="en-US" b="1" dirty="0" err="1" smtClean="0"/>
              <a:t>Parous</a:t>
            </a:r>
            <a:r>
              <a:rPr lang="en-US" b="1" dirty="0" smtClean="0"/>
              <a:t> users </a:t>
            </a:r>
            <a:r>
              <a:rPr lang="en-US" dirty="0" smtClean="0"/>
              <a:t>are more likely to become pregnant the </a:t>
            </a:r>
            <a:r>
              <a:rPr lang="en-US" dirty="0" err="1" smtClean="0"/>
              <a:t>nulliparous</a:t>
            </a:r>
            <a:r>
              <a:rPr lang="en-US" dirty="0" smtClean="0"/>
              <a:t>  users</a:t>
            </a:r>
          </a:p>
          <a:p>
            <a:pPr lvl="1"/>
            <a:r>
              <a:rPr lang="en-US" b="1" dirty="0" smtClean="0"/>
              <a:t>Women living below or near poverty:</a:t>
            </a:r>
            <a:r>
              <a:rPr lang="en-US" dirty="0" smtClean="0"/>
              <a:t> ~2x more likely to become pregnant than women whose family incomes are at least double the poverty threshold.</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Instructions for patient use:</a:t>
            </a:r>
            <a:endParaRPr lang="en-US" dirty="0"/>
          </a:p>
        </p:txBody>
      </p:sp>
      <p:sp>
        <p:nvSpPr>
          <p:cNvPr id="3" name="Content Placeholder 2"/>
          <p:cNvSpPr>
            <a:spLocks noGrp="1"/>
          </p:cNvSpPr>
          <p:nvPr>
            <p:ph sz="quarter" idx="1"/>
          </p:nvPr>
        </p:nvSpPr>
        <p:spPr/>
        <p:txBody>
          <a:bodyPr/>
          <a:lstStyle/>
          <a:p>
            <a:r>
              <a:rPr lang="en-US" dirty="0" smtClean="0"/>
              <a:t>Practice withdrawal with back-up method until both partners master technique</a:t>
            </a:r>
            <a:endParaRPr lang="en-US" b="1" dirty="0" smtClean="0"/>
          </a:p>
          <a:p>
            <a:r>
              <a:rPr lang="en-US" dirty="0" smtClean="0">
                <a:solidFill>
                  <a:srgbClr val="000000"/>
                </a:solidFill>
              </a:rPr>
              <a:t>Urinate and wipe penis clean of pre-</a:t>
            </a:r>
            <a:r>
              <a:rPr lang="en-US" smtClean="0">
                <a:solidFill>
                  <a:srgbClr val="000000"/>
                </a:solidFill>
              </a:rPr>
              <a:t>ejaculate fluid </a:t>
            </a:r>
            <a:r>
              <a:rPr lang="en-US" dirty="0" smtClean="0">
                <a:solidFill>
                  <a:srgbClr val="000000"/>
                </a:solidFill>
              </a:rPr>
              <a:t>prior to vaginal penetration between consecutive acts of intercourse</a:t>
            </a:r>
            <a:endParaRPr lang="en-US" b="1" dirty="0" smtClean="0">
              <a:solidFill>
                <a:srgbClr val="000000"/>
              </a:solidFill>
            </a:endParaRPr>
          </a:p>
          <a:p>
            <a:r>
              <a:rPr lang="en-US" dirty="0" smtClean="0"/>
              <a:t>Use coital positions that ensure man will be able to withdraw easily at appropriate time</a:t>
            </a:r>
            <a:endParaRPr lang="en-US" b="1" dirty="0" smtClean="0"/>
          </a:p>
          <a:p>
            <a:r>
              <a:rPr lang="en-US" dirty="0" smtClean="0"/>
              <a:t>Consider using Emergency contraception if withdrawal fails</a:t>
            </a:r>
          </a:p>
          <a:p>
            <a:endParaRPr lang="en-US" dirty="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Withdrawal Pros &amp; Cons</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b="1" dirty="0" smtClean="0"/>
              <a:t>Pros:</a:t>
            </a:r>
          </a:p>
          <a:p>
            <a:r>
              <a:rPr lang="en-US" dirty="0" smtClean="0"/>
              <a:t>Requires partner cooperation and instruction.</a:t>
            </a:r>
            <a:endParaRPr lang="en-US" b="1" dirty="0" smtClean="0"/>
          </a:p>
          <a:p>
            <a:r>
              <a:rPr lang="en-US" dirty="0" smtClean="0"/>
              <a:t>Convenient, always available.</a:t>
            </a:r>
            <a:endParaRPr lang="en-US" b="1" dirty="0" smtClean="0"/>
          </a:p>
          <a:p>
            <a:r>
              <a:rPr lang="en-US" dirty="0" smtClean="0"/>
              <a:t>No prior planning needed - no prescription or clinic visit needed.</a:t>
            </a:r>
            <a:endParaRPr lang="en-US" b="1" dirty="0" smtClean="0"/>
          </a:p>
          <a:p>
            <a:r>
              <a:rPr lang="en-US" dirty="0" smtClean="0"/>
              <a:t>No cost. </a:t>
            </a:r>
            <a:endParaRPr lang="en-US" b="1" dirty="0" smtClean="0"/>
          </a:p>
          <a:p>
            <a:r>
              <a:rPr lang="en-US" dirty="0" smtClean="0"/>
              <a:t>No hormonal effects.</a:t>
            </a:r>
            <a:endParaRPr lang="en-US" dirty="0"/>
          </a:p>
        </p:txBody>
      </p:sp>
      <p:sp>
        <p:nvSpPr>
          <p:cNvPr id="4" name="Content Placeholder 3"/>
          <p:cNvSpPr>
            <a:spLocks noGrp="1"/>
          </p:cNvSpPr>
          <p:nvPr>
            <p:ph sz="half" idx="2"/>
          </p:nvPr>
        </p:nvSpPr>
        <p:spPr/>
        <p:txBody>
          <a:bodyPr>
            <a:normAutofit fontScale="92500" lnSpcReduction="10000"/>
          </a:bodyPr>
          <a:lstStyle/>
          <a:p>
            <a:pPr>
              <a:buNone/>
            </a:pPr>
            <a:r>
              <a:rPr lang="en-US" b="1" dirty="0" smtClean="0"/>
              <a:t>Cons:</a:t>
            </a:r>
          </a:p>
          <a:p>
            <a:r>
              <a:rPr lang="en-US" dirty="0" smtClean="0"/>
              <a:t>Requires partner cooperation and instruction.</a:t>
            </a:r>
          </a:p>
          <a:p>
            <a:r>
              <a:rPr lang="en-US" dirty="0" smtClean="0"/>
              <a:t>May not be applicable for couples with sexual dysfunction (and adolescents).</a:t>
            </a:r>
          </a:p>
          <a:p>
            <a:r>
              <a:rPr lang="en-US" dirty="0" smtClean="0"/>
              <a:t>No STI protection.</a:t>
            </a:r>
          </a:p>
          <a:p>
            <a:r>
              <a:rPr lang="en-US" dirty="0" smtClean="0"/>
              <a:t>May reduce sexual pleasure of woman and intensity of orgasm for man.</a:t>
            </a:r>
          </a:p>
          <a:p>
            <a:r>
              <a:rPr lang="en-US" dirty="0" smtClean="0"/>
              <a:t>Relatively high failure rate among typical users.</a:t>
            </a:r>
            <a:endParaRPr lang="en-US" b="1" dirty="0" smtClean="0"/>
          </a:p>
          <a:p>
            <a:endParaRPr lang="en-US" b="1" dirty="0" smtClean="0"/>
          </a:p>
          <a:p>
            <a:endParaRPr lang="en-US" b="1" dirty="0" smtClean="0"/>
          </a:p>
          <a:p>
            <a:endParaRPr lang="en-US"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r>
            <a:br>
              <a:rPr lang="en-US" smtClean="0"/>
            </a:br>
            <a:r>
              <a:rPr lang="en-US" smtClean="0"/>
              <a:t>Withdrawal:  Take-away message </a:t>
            </a:r>
            <a:endParaRPr lang="en-US" dirty="0"/>
          </a:p>
        </p:txBody>
      </p:sp>
      <p:sp>
        <p:nvSpPr>
          <p:cNvPr id="3" name="Content Placeholder 2"/>
          <p:cNvSpPr>
            <a:spLocks noGrp="1"/>
          </p:cNvSpPr>
          <p:nvPr>
            <p:ph sz="quarter" idx="1"/>
          </p:nvPr>
        </p:nvSpPr>
        <p:spPr/>
        <p:txBody>
          <a:bodyPr/>
          <a:lstStyle/>
          <a:p>
            <a:r>
              <a:rPr lang="en-US" dirty="0" smtClean="0"/>
              <a:t>Your patients may be relying on this method, even if they do not report it. </a:t>
            </a:r>
          </a:p>
          <a:p>
            <a:r>
              <a:rPr lang="en-US" dirty="0" smtClean="0"/>
              <a:t>It is a legitimate if slightly less effective method, similar in effectiveness to condoms &amp; diaphragms.</a:t>
            </a:r>
          </a:p>
          <a:p>
            <a:pPr lvl="1"/>
            <a:r>
              <a:rPr lang="en-US" dirty="0" smtClean="0"/>
              <a:t>Efficacy comparisons</a:t>
            </a:r>
            <a:r>
              <a:rPr lang="en-US" baseline="30000" dirty="0" smtClean="0"/>
              <a:t>1</a:t>
            </a:r>
            <a:r>
              <a:rPr lang="en-US" dirty="0" smtClean="0"/>
              <a:t>:</a:t>
            </a:r>
          </a:p>
          <a:p>
            <a:pPr lvl="1"/>
            <a:endParaRPr lang="en-US" dirty="0" smtClean="0"/>
          </a:p>
          <a:p>
            <a:pPr lvl="2"/>
            <a:endParaRPr lang="en-US" dirty="0" smtClean="0"/>
          </a:p>
          <a:p>
            <a:endParaRPr lang="en-US" dirty="0" smtClean="0"/>
          </a:p>
        </p:txBody>
      </p:sp>
      <p:graphicFrame>
        <p:nvGraphicFramePr>
          <p:cNvPr id="4" name="Table 3"/>
          <p:cNvGraphicFramePr>
            <a:graphicFrameLocks noGrp="1"/>
          </p:cNvGraphicFramePr>
          <p:nvPr/>
        </p:nvGraphicFramePr>
        <p:xfrm>
          <a:off x="1288145" y="3324676"/>
          <a:ext cx="6096000" cy="14833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Method</a:t>
                      </a:r>
                      <a:endParaRPr lang="en-US" dirty="0"/>
                    </a:p>
                  </a:txBody>
                  <a:tcPr/>
                </a:tc>
                <a:tc>
                  <a:txBody>
                    <a:bodyPr/>
                    <a:lstStyle/>
                    <a:p>
                      <a:r>
                        <a:rPr lang="en-US" dirty="0" smtClean="0"/>
                        <a:t>Perfect Use</a:t>
                      </a:r>
                      <a:endParaRPr lang="en-US" dirty="0"/>
                    </a:p>
                  </a:txBody>
                  <a:tcPr/>
                </a:tc>
                <a:tc>
                  <a:txBody>
                    <a:bodyPr/>
                    <a:lstStyle/>
                    <a:p>
                      <a:r>
                        <a:rPr lang="en-US" dirty="0" smtClean="0"/>
                        <a:t>Typical Use</a:t>
                      </a:r>
                      <a:endParaRPr lang="en-US" dirty="0"/>
                    </a:p>
                  </a:txBody>
                  <a:tcPr/>
                </a:tc>
              </a:tr>
              <a:tr h="370840">
                <a:tc>
                  <a:txBody>
                    <a:bodyPr/>
                    <a:lstStyle/>
                    <a:p>
                      <a:r>
                        <a:rPr lang="en-US" dirty="0" smtClean="0"/>
                        <a:t>Withdrawal</a:t>
                      </a:r>
                      <a:endParaRPr lang="en-US" dirty="0"/>
                    </a:p>
                  </a:txBody>
                  <a:tcPr/>
                </a:tc>
                <a:tc>
                  <a:txBody>
                    <a:bodyPr/>
                    <a:lstStyle/>
                    <a:p>
                      <a:pPr algn="ctr"/>
                      <a:r>
                        <a:rPr lang="en-US" dirty="0" smtClean="0"/>
                        <a:t>96%</a:t>
                      </a:r>
                      <a:endParaRPr lang="en-US" dirty="0"/>
                    </a:p>
                  </a:txBody>
                  <a:tcPr/>
                </a:tc>
                <a:tc>
                  <a:txBody>
                    <a:bodyPr/>
                    <a:lstStyle/>
                    <a:p>
                      <a:pPr algn="ctr"/>
                      <a:r>
                        <a:rPr lang="en-US" dirty="0" smtClean="0"/>
                        <a:t>73-82%</a:t>
                      </a:r>
                      <a:endParaRPr lang="en-US" dirty="0"/>
                    </a:p>
                  </a:txBody>
                  <a:tcPr/>
                </a:tc>
              </a:tr>
              <a:tr h="370840">
                <a:tc>
                  <a:txBody>
                    <a:bodyPr/>
                    <a:lstStyle/>
                    <a:p>
                      <a:r>
                        <a:rPr lang="en-US" dirty="0" smtClean="0"/>
                        <a:t>Condoms</a:t>
                      </a:r>
                      <a:endParaRPr lang="en-US" dirty="0"/>
                    </a:p>
                  </a:txBody>
                  <a:tcPr/>
                </a:tc>
                <a:tc>
                  <a:txBody>
                    <a:bodyPr/>
                    <a:lstStyle/>
                    <a:p>
                      <a:pPr algn="ctr"/>
                      <a:r>
                        <a:rPr lang="en-US" dirty="0" smtClean="0"/>
                        <a:t>98%</a:t>
                      </a:r>
                      <a:endParaRPr lang="en-US" dirty="0"/>
                    </a:p>
                  </a:txBody>
                  <a:tcPr/>
                </a:tc>
                <a:tc>
                  <a:txBody>
                    <a:bodyPr/>
                    <a:lstStyle/>
                    <a:p>
                      <a:pPr algn="ctr"/>
                      <a:r>
                        <a:rPr lang="en-US" dirty="0" smtClean="0"/>
                        <a:t>82%</a:t>
                      </a:r>
                      <a:endParaRPr lang="en-US" dirty="0"/>
                    </a:p>
                  </a:txBody>
                  <a:tcPr/>
                </a:tc>
              </a:tr>
              <a:tr h="370840">
                <a:tc>
                  <a:txBody>
                    <a:bodyPr/>
                    <a:lstStyle/>
                    <a:p>
                      <a:r>
                        <a:rPr lang="en-US" dirty="0" smtClean="0"/>
                        <a:t>Diaphragm</a:t>
                      </a:r>
                      <a:endParaRPr lang="en-US" dirty="0"/>
                    </a:p>
                  </a:txBody>
                  <a:tcPr/>
                </a:tc>
                <a:tc>
                  <a:txBody>
                    <a:bodyPr/>
                    <a:lstStyle/>
                    <a:p>
                      <a:pPr algn="ctr"/>
                      <a:r>
                        <a:rPr lang="en-US" dirty="0" smtClean="0"/>
                        <a:t>94%</a:t>
                      </a:r>
                      <a:endParaRPr lang="en-US" dirty="0"/>
                    </a:p>
                  </a:txBody>
                  <a:tcPr/>
                </a:tc>
                <a:tc>
                  <a:txBody>
                    <a:bodyPr/>
                    <a:lstStyle/>
                    <a:p>
                      <a:pPr algn="ctr"/>
                      <a:r>
                        <a:rPr lang="en-US" dirty="0" smtClean="0"/>
                        <a:t>88%</a:t>
                      </a:r>
                      <a:endParaRPr lang="en-US" dirty="0"/>
                    </a:p>
                  </a:txBody>
                  <a:tcPr/>
                </a:tc>
              </a:tr>
            </a:tbl>
          </a:graphicData>
        </a:graphic>
      </p:graphicFrame>
      <p:sp>
        <p:nvSpPr>
          <p:cNvPr id="5" name="Rectangle 4"/>
          <p:cNvSpPr/>
          <p:nvPr/>
        </p:nvSpPr>
        <p:spPr>
          <a:xfrm>
            <a:off x="4280706" y="5813357"/>
            <a:ext cx="4572000" cy="369332"/>
          </a:xfrm>
          <a:prstGeom prst="rect">
            <a:avLst/>
          </a:prstGeom>
        </p:spPr>
        <p:txBody>
          <a:bodyPr>
            <a:spAutoFit/>
          </a:bodyPr>
          <a:lstStyle/>
          <a:p>
            <a:pPr algn="r"/>
            <a:r>
              <a:rPr lang="en-US" dirty="0" smtClean="0"/>
              <a:t>Hatcher, 2011</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p:txBody>
          <a:bodyPr/>
          <a:lstStyle/>
          <a:p>
            <a:r>
              <a:rPr lang="en-US" sz="2000" dirty="0" smtClean="0"/>
              <a:t>Abstinence </a:t>
            </a:r>
            <a:endParaRPr lang="en-US" dirty="0" smtClean="0"/>
          </a:p>
          <a:p>
            <a:endParaRPr lang="en-US" dirty="0" smtClean="0"/>
          </a:p>
          <a:p>
            <a:pPr lvl="1" algn="ctr"/>
            <a:endParaRPr lang="en-US" sz="2400" dirty="0" smtClean="0">
              <a:solidFill>
                <a:srgbClr val="FFFFFF"/>
              </a:solidFill>
            </a:endParaRPr>
          </a:p>
        </p:txBody>
      </p:sp>
    </p:spTree>
    <p:extLst>
      <p:ext uri="{BB962C8B-B14F-4D97-AF65-F5344CB8AC3E}">
        <p14:creationId xmlns:p14="http://schemas.microsoft.com/office/powerpoint/2010/main" val="1894274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301752" y="1095376"/>
            <a:ext cx="8503920" cy="519112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endParaRPr lang="en-US" sz="2000" dirty="0" err="1" smtClean="0"/>
          </a:p>
        </p:txBody>
      </p:sp>
      <p:sp>
        <p:nvSpPr>
          <p:cNvPr id="2" name="Title 1"/>
          <p:cNvSpPr>
            <a:spLocks noGrp="1"/>
          </p:cNvSpPr>
          <p:nvPr>
            <p:ph type="title"/>
          </p:nvPr>
        </p:nvSpPr>
        <p:spPr/>
        <p:txBody>
          <a:bodyPr/>
          <a:lstStyle/>
          <a:p>
            <a:r>
              <a:rPr lang="en-US" smtClean="0"/>
              <a:t>Abstinence</a:t>
            </a:r>
            <a:endParaRPr lang="en-US" dirty="0"/>
          </a:p>
        </p:txBody>
      </p:sp>
      <p:sp>
        <p:nvSpPr>
          <p:cNvPr id="3" name="Content Placeholder 2"/>
          <p:cNvSpPr>
            <a:spLocks noGrp="1"/>
          </p:cNvSpPr>
          <p:nvPr>
            <p:ph sz="quarter" idx="1"/>
          </p:nvPr>
        </p:nvSpPr>
        <p:spPr/>
        <p:txBody>
          <a:bodyPr/>
          <a:lstStyle/>
          <a:p>
            <a:r>
              <a:rPr lang="en-US" b="1" dirty="0" smtClean="0"/>
              <a:t>Definition: </a:t>
            </a:r>
            <a:r>
              <a:rPr lang="en-US" dirty="0" smtClean="0"/>
              <a:t>No standard definition</a:t>
            </a:r>
            <a:r>
              <a:rPr lang="en-US" baseline="30000" dirty="0" smtClean="0"/>
              <a:t>1</a:t>
            </a:r>
          </a:p>
          <a:p>
            <a:pPr lvl="1"/>
            <a:r>
              <a:rPr lang="en-US" dirty="0" smtClean="0"/>
              <a:t>Refrain from all sexual activity including masturbation.</a:t>
            </a:r>
          </a:p>
          <a:p>
            <a:pPr lvl="1"/>
            <a:r>
              <a:rPr lang="en-US" dirty="0" smtClean="0"/>
              <a:t>Refrain from sexual activity including genital contact.</a:t>
            </a:r>
          </a:p>
          <a:p>
            <a:pPr lvl="1"/>
            <a:r>
              <a:rPr lang="en-US" dirty="0" smtClean="0"/>
              <a:t>Refrain from penetrative sexual activity.</a:t>
            </a:r>
          </a:p>
          <a:p>
            <a:pPr lvl="1"/>
            <a:r>
              <a:rPr lang="en-US" dirty="0" smtClean="0"/>
              <a:t>Refrain from penile-vaginal intercourse</a:t>
            </a:r>
          </a:p>
          <a:p>
            <a:r>
              <a:rPr lang="en-US" b="1" dirty="0" smtClean="0"/>
              <a:t>Efficacy: </a:t>
            </a:r>
            <a:r>
              <a:rPr lang="en-US" dirty="0" smtClean="0"/>
              <a:t>no research</a:t>
            </a:r>
            <a:r>
              <a:rPr lang="en-US" baseline="30000" dirty="0" smtClean="0"/>
              <a:t>2</a:t>
            </a:r>
            <a:r>
              <a:rPr lang="en-US" dirty="0" smtClean="0"/>
              <a:t>. Can safely say when 0% risk of pregnancy with perfect use. </a:t>
            </a:r>
            <a:endParaRPr lang="en-US" b="1" dirty="0" smtClean="0"/>
          </a:p>
          <a:p>
            <a:r>
              <a:rPr lang="en-US" b="1" dirty="0" smtClean="0"/>
              <a:t>Counseling considerations:</a:t>
            </a:r>
          </a:p>
          <a:p>
            <a:pPr lvl="1"/>
            <a:r>
              <a:rPr lang="en-US" dirty="0" smtClean="0"/>
              <a:t>How does the patient/client define abstinence? </a:t>
            </a:r>
          </a:p>
          <a:p>
            <a:pPr lvl="1"/>
            <a:r>
              <a:rPr lang="en-US" dirty="0" smtClean="0"/>
              <a:t>Consider STI risk discuss safer-sex practices for other sexual activities. </a:t>
            </a:r>
          </a:p>
          <a:p>
            <a:pPr lvl="1"/>
            <a:r>
              <a:rPr lang="en-US" dirty="0" smtClean="0"/>
              <a:t>Consider having a back-up method and or emergency contraception available. </a:t>
            </a:r>
          </a:p>
          <a:p>
            <a:pPr lvl="1"/>
            <a:endParaRPr lang="en-US" dirty="0"/>
          </a:p>
        </p:txBody>
      </p:sp>
      <p:sp>
        <p:nvSpPr>
          <p:cNvPr id="5" name="Rectangle 4"/>
          <p:cNvSpPr/>
          <p:nvPr/>
        </p:nvSpPr>
        <p:spPr>
          <a:xfrm>
            <a:off x="3716298" y="6330797"/>
            <a:ext cx="4572000" cy="369332"/>
          </a:xfrm>
          <a:prstGeom prst="rect">
            <a:avLst/>
          </a:prstGeom>
        </p:spPr>
        <p:txBody>
          <a:bodyPr>
            <a:spAutoFit/>
          </a:bodyPr>
          <a:lstStyle/>
          <a:p>
            <a:pPr algn="r"/>
            <a:r>
              <a:rPr lang="en-US" dirty="0" smtClean="0"/>
              <a:t>Hatcher, 2011; </a:t>
            </a:r>
            <a:r>
              <a:rPr lang="en-US" dirty="0" err="1" smtClean="0"/>
              <a:t>Santelli</a:t>
            </a:r>
            <a:r>
              <a:rPr lang="en-US" dirty="0" smtClean="0"/>
              <a:t> et al, 2006</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Abstinence: Patient Education</a:t>
            </a:r>
            <a:endParaRPr lang="en-US" dirty="0"/>
          </a:p>
        </p:txBody>
      </p:sp>
      <p:sp>
        <p:nvSpPr>
          <p:cNvPr id="3" name="Content Placeholder 2"/>
          <p:cNvSpPr>
            <a:spLocks noGrp="1"/>
          </p:cNvSpPr>
          <p:nvPr>
            <p:ph sz="quarter" idx="1"/>
          </p:nvPr>
        </p:nvSpPr>
        <p:spPr>
          <a:xfrm>
            <a:off x="301752" y="942053"/>
            <a:ext cx="8503920" cy="5370973"/>
          </a:xfrm>
        </p:spPr>
        <p:txBody>
          <a:bodyPr>
            <a:normAutofit fontScale="92500" lnSpcReduction="20000"/>
          </a:bodyPr>
          <a:lstStyle/>
          <a:p>
            <a:r>
              <a:rPr lang="en-US" b="1" dirty="0" smtClean="0"/>
              <a:t>Communication with partner</a:t>
            </a:r>
          </a:p>
          <a:p>
            <a:pPr lvl="1"/>
            <a:r>
              <a:rPr lang="en-US" dirty="0" smtClean="0"/>
              <a:t>Important to learn negotiating skills:</a:t>
            </a:r>
            <a:endParaRPr lang="en-US" b="1" dirty="0" smtClean="0"/>
          </a:p>
          <a:p>
            <a:pPr lvl="1"/>
            <a:r>
              <a:rPr lang="en-US" dirty="0" smtClean="0"/>
              <a:t>How to say no or “not now” and how to resist peer (societal) pressure</a:t>
            </a:r>
            <a:endParaRPr lang="en-US" b="1" dirty="0" smtClean="0"/>
          </a:p>
          <a:p>
            <a:pPr lvl="1"/>
            <a:r>
              <a:rPr lang="en-US" dirty="0" smtClean="0"/>
              <a:t>Recommend that she ensure that partner explicitly agrees to abstain</a:t>
            </a:r>
            <a:endParaRPr lang="en-US" b="1" dirty="0" smtClean="0"/>
          </a:p>
          <a:p>
            <a:r>
              <a:rPr lang="en-US" b="1" dirty="0" smtClean="0"/>
              <a:t>Alternative forms of sexual pleasuring </a:t>
            </a:r>
            <a:endParaRPr lang="en-US" dirty="0"/>
          </a:p>
          <a:p>
            <a:pPr lvl="1"/>
            <a:r>
              <a:rPr lang="en-US" dirty="0" smtClean="0"/>
              <a:t>masturbation and </a:t>
            </a:r>
            <a:r>
              <a:rPr lang="en-US" dirty="0" err="1" smtClean="0"/>
              <a:t>outercourse</a:t>
            </a:r>
            <a:endParaRPr lang="en-US" dirty="0" smtClean="0"/>
          </a:p>
          <a:p>
            <a:r>
              <a:rPr lang="en-US" b="1" dirty="0" smtClean="0"/>
              <a:t>Sexually transmitted infections: </a:t>
            </a:r>
          </a:p>
          <a:p>
            <a:pPr lvl="1"/>
            <a:r>
              <a:rPr lang="en-US" dirty="0" smtClean="0"/>
              <a:t>Think about having partner tested for </a:t>
            </a:r>
            <a:r>
              <a:rPr lang="en-US" dirty="0" err="1" smtClean="0"/>
              <a:t>STIs</a:t>
            </a:r>
            <a:endParaRPr lang="en-US" dirty="0" smtClean="0"/>
          </a:p>
          <a:p>
            <a:r>
              <a:rPr lang="en-US" b="1" dirty="0" smtClean="0"/>
              <a:t>Time Frame</a:t>
            </a:r>
          </a:p>
          <a:p>
            <a:pPr lvl="1"/>
            <a:r>
              <a:rPr lang="en-US" dirty="0" smtClean="0"/>
              <a:t>Abstinence may just be a decision to delay intercourse. Does it may mean “not now” or does it mean “never”.</a:t>
            </a:r>
            <a:endParaRPr lang="en-US" b="1" dirty="0" smtClean="0"/>
          </a:p>
          <a:p>
            <a:pPr lvl="1"/>
            <a:r>
              <a:rPr lang="en-US" dirty="0" smtClean="0"/>
              <a:t>Client may use or return to abstinence at any time in life (primary vs. secondary abstainers)</a:t>
            </a:r>
            <a:endParaRPr lang="en-US" b="1" dirty="0" smtClean="0"/>
          </a:p>
          <a:p>
            <a:r>
              <a:rPr lang="en-US" b="1" dirty="0" smtClean="0"/>
              <a:t>Obtain info about contraceptive methods for the future:</a:t>
            </a:r>
          </a:p>
          <a:p>
            <a:pPr lvl="1"/>
            <a:r>
              <a:rPr lang="en-US" dirty="0" smtClean="0"/>
              <a:t>Consider having a method to have on hand in case the clients wants to have sex at some point (condoms)</a:t>
            </a:r>
            <a:endParaRPr lang="en-US" b="1" dirty="0" smtClean="0"/>
          </a:p>
          <a:p>
            <a:pPr lvl="1"/>
            <a:r>
              <a:rPr lang="en-US" dirty="0" smtClean="0"/>
              <a:t>Consider having Emergency Contraception (Plan B) available. </a:t>
            </a:r>
            <a:endParaRPr lang="en-US" b="1" dirty="0" smtClean="0"/>
          </a:p>
          <a:p>
            <a:endParaRPr lang="en-US" b="1"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02751"/>
            <a:ext cx="8089900" cy="469359"/>
          </a:xfrm>
        </p:spPr>
        <p:txBody>
          <a:bodyPr/>
          <a:lstStyle/>
          <a:p>
            <a:r>
              <a:rPr lang="en-US" dirty="0" smtClean="0"/>
              <a:t>Reproductive Coercion Resources</a:t>
            </a:r>
            <a:endParaRPr lang="en-US" dirty="0"/>
          </a:p>
        </p:txBody>
      </p:sp>
      <p:sp>
        <p:nvSpPr>
          <p:cNvPr id="3" name="Content Placeholder 2"/>
          <p:cNvSpPr>
            <a:spLocks noGrp="1"/>
          </p:cNvSpPr>
          <p:nvPr>
            <p:ph sz="quarter" idx="1"/>
          </p:nvPr>
        </p:nvSpPr>
        <p:spPr>
          <a:xfrm>
            <a:off x="301752" y="942975"/>
            <a:ext cx="8503920" cy="4572000"/>
          </a:xfrm>
        </p:spPr>
        <p:txBody>
          <a:bodyPr/>
          <a:lstStyle/>
          <a:p>
            <a:r>
              <a:rPr lang="en-US" sz="1300" b="1" dirty="0" smtClean="0">
                <a:hlinkClick r:id="rId3"/>
              </a:rPr>
              <a:t>No Mas </a:t>
            </a:r>
            <a:r>
              <a:rPr lang="en-US" sz="1300" b="1" dirty="0" err="1" smtClean="0">
                <a:hlinkClick r:id="rId3"/>
              </a:rPr>
              <a:t>Bebes</a:t>
            </a:r>
            <a:r>
              <a:rPr lang="en-US" sz="1300" b="1" dirty="0" smtClean="0">
                <a:hlinkClick r:id="rId3"/>
              </a:rPr>
              <a:t> </a:t>
            </a:r>
            <a:r>
              <a:rPr lang="en-US" sz="1300" dirty="0" smtClean="0"/>
              <a:t>(film)</a:t>
            </a:r>
          </a:p>
          <a:p>
            <a:pPr lvl="1"/>
            <a:r>
              <a:rPr lang="en-US" sz="1300" dirty="0"/>
              <a:t>The story of immigrant mothers who sued county doctors, the state, and the U.S. government after they were pushed into sterilizations while giving birth at the Los Angeles County-USC Medical Center during the 1960s and 70s</a:t>
            </a:r>
            <a:r>
              <a:rPr lang="en-US" sz="1300" dirty="0" smtClean="0"/>
              <a:t>.</a:t>
            </a:r>
          </a:p>
          <a:p>
            <a:r>
              <a:rPr lang="en-US" sz="1300" b="1" dirty="0" smtClean="0">
                <a:hlinkClick r:id="rId4"/>
              </a:rPr>
              <a:t>Killing the Black Body</a:t>
            </a:r>
            <a:r>
              <a:rPr lang="en-US" sz="1300" dirty="0" smtClean="0"/>
              <a:t> by </a:t>
            </a:r>
            <a:r>
              <a:rPr lang="en-US" sz="1300" dirty="0"/>
              <a:t>Dorothy E. </a:t>
            </a:r>
            <a:r>
              <a:rPr lang="en-US" sz="1300" dirty="0" smtClean="0"/>
              <a:t>Roberts (Book)</a:t>
            </a:r>
          </a:p>
          <a:p>
            <a:pPr lvl="1"/>
            <a:r>
              <a:rPr lang="en-US" sz="1300" dirty="0" smtClean="0"/>
              <a:t>In Killing the Black Body, Northwestern University professor Dorothy Roberts exposes Americas systemic abuse of Black Women’s bodies, from slave master’s economic stake in bonded women’s fertility to government programs that coerced thousands of poor Black women into being sterilized as late as the 1970s</a:t>
            </a:r>
          </a:p>
          <a:p>
            <a:r>
              <a:rPr lang="en-US" sz="1300" b="1" dirty="0">
                <a:hlinkClick r:id="rId5"/>
              </a:rPr>
              <a:t>That Time The United States Sterilized 60,000 Of Its </a:t>
            </a:r>
            <a:r>
              <a:rPr lang="en-US" sz="1300" b="1" dirty="0" smtClean="0">
                <a:hlinkClick r:id="rId5"/>
              </a:rPr>
              <a:t>Citizens </a:t>
            </a:r>
            <a:r>
              <a:rPr lang="en-US" sz="1300" dirty="0" smtClean="0"/>
              <a:t>by </a:t>
            </a:r>
            <a:r>
              <a:rPr lang="en-US" sz="1300" dirty="0"/>
              <a:t>Alexandra </a:t>
            </a:r>
            <a:r>
              <a:rPr lang="en-US" sz="1300" dirty="0" err="1"/>
              <a:t>Minna</a:t>
            </a:r>
            <a:r>
              <a:rPr lang="en-US" sz="1300" dirty="0"/>
              <a:t> </a:t>
            </a:r>
            <a:r>
              <a:rPr lang="en-US" sz="1300" dirty="0" smtClean="0"/>
              <a:t>Stern (Article)</a:t>
            </a:r>
          </a:p>
          <a:p>
            <a:r>
              <a:rPr lang="en-US" sz="1300" b="1" dirty="0" smtClean="0">
                <a:hlinkClick r:id="rId6"/>
              </a:rPr>
              <a:t>Female </a:t>
            </a:r>
            <a:r>
              <a:rPr lang="en-US" sz="1300" b="1" dirty="0">
                <a:hlinkClick r:id="rId6"/>
              </a:rPr>
              <a:t>inmates sterilized in California prisons without </a:t>
            </a:r>
            <a:r>
              <a:rPr lang="en-US" sz="1300" b="1" dirty="0" smtClean="0">
                <a:hlinkClick r:id="rId6"/>
              </a:rPr>
              <a:t>approval </a:t>
            </a:r>
            <a:r>
              <a:rPr lang="en-US" sz="1300" dirty="0" smtClean="0"/>
              <a:t>by Corey Johnson (Article)</a:t>
            </a:r>
          </a:p>
          <a:p>
            <a:r>
              <a:rPr lang="en-US" sz="1300" b="1" dirty="0" smtClean="0">
                <a:hlinkClick r:id="rId7"/>
              </a:rPr>
              <a:t>Reproductive Justice </a:t>
            </a:r>
            <a:r>
              <a:rPr lang="en-US" sz="1300" dirty="0" smtClean="0"/>
              <a:t>by </a:t>
            </a:r>
            <a:r>
              <a:rPr lang="en-US" sz="1300" dirty="0" err="1"/>
              <a:t>Zakiya</a:t>
            </a:r>
            <a:r>
              <a:rPr lang="en-US" sz="1300" dirty="0"/>
              <a:t> </a:t>
            </a:r>
            <a:r>
              <a:rPr lang="en-US" sz="1300" dirty="0" smtClean="0"/>
              <a:t>Luna </a:t>
            </a:r>
            <a:r>
              <a:rPr lang="en-US" sz="1300" dirty="0"/>
              <a:t>and Kristin </a:t>
            </a:r>
            <a:r>
              <a:rPr lang="en-US" sz="1300" dirty="0" err="1" smtClean="0"/>
              <a:t>Luker</a:t>
            </a:r>
            <a:endParaRPr lang="en-US" sz="1300" dirty="0" smtClean="0"/>
          </a:p>
          <a:p>
            <a:pPr lvl="1"/>
            <a:r>
              <a:rPr lang="en-US" sz="1300" dirty="0" smtClean="0"/>
              <a:t>Academic article examining </a:t>
            </a:r>
            <a:r>
              <a:rPr lang="en-US" sz="1300" dirty="0"/>
              <a:t>the development of reproductive rights, a law- focused movement, and reproductive justice,</a:t>
            </a:r>
            <a:endParaRPr lang="en-US" sz="1300" dirty="0" smtClean="0"/>
          </a:p>
          <a:p>
            <a:r>
              <a:rPr lang="en-US" sz="1300" b="1" dirty="0" smtClean="0">
                <a:hlinkClick r:id="rId8"/>
              </a:rPr>
              <a:t>Reproductive Justice Briefing Book: </a:t>
            </a:r>
            <a:r>
              <a:rPr lang="en-US" sz="1300" b="1" dirty="0">
                <a:hlinkClick r:id="rId8"/>
              </a:rPr>
              <a:t>A Primer on Reproductive Justice and Social </a:t>
            </a:r>
            <a:r>
              <a:rPr lang="en-US" sz="1300" b="1" dirty="0" smtClean="0">
                <a:hlinkClick r:id="rId8"/>
              </a:rPr>
              <a:t>Change</a:t>
            </a:r>
            <a:endParaRPr lang="en-US" sz="1300" b="1" dirty="0" smtClean="0"/>
          </a:p>
          <a:p>
            <a:pPr lvl="1"/>
            <a:r>
              <a:rPr lang="en-US" sz="1300" dirty="0" smtClean="0"/>
              <a:t>A number of short articles on a wide range of RJ topics</a:t>
            </a:r>
          </a:p>
          <a:p>
            <a:r>
              <a:rPr lang="en-US" sz="1300" b="1" dirty="0" smtClean="0">
                <a:hlinkClick r:id="rId9"/>
              </a:rPr>
              <a:t>Loretta Ross Video &amp; Publication List</a:t>
            </a:r>
            <a:endParaRPr lang="en-US" sz="1300" b="1" dirty="0" smtClean="0"/>
          </a:p>
          <a:p>
            <a:pPr lvl="1"/>
            <a:r>
              <a:rPr lang="en-US" sz="1300" dirty="0" smtClean="0"/>
              <a:t>Loretta Ross was one of the women who coined the term Reproductive Justice and much of her work focus on the intersection of race, class and reproductive freedom. </a:t>
            </a:r>
            <a:endParaRPr lang="en-US" sz="1300" dirty="0"/>
          </a:p>
        </p:txBody>
      </p:sp>
      <p:sp>
        <p:nvSpPr>
          <p:cNvPr id="7" name="TextBox 6"/>
          <p:cNvSpPr txBox="1"/>
          <p:nvPr/>
        </p:nvSpPr>
        <p:spPr>
          <a:xfrm>
            <a:off x="3533902" y="5671602"/>
            <a:ext cx="7429500" cy="646331"/>
          </a:xfrm>
          <a:prstGeom prst="rect">
            <a:avLst/>
          </a:prstGeom>
          <a:noFill/>
        </p:spPr>
        <p:txBody>
          <a:bodyPr wrap="square" rtlCol="0">
            <a:spAutoFit/>
          </a:bodyPr>
          <a:lstStyle/>
          <a:p>
            <a:endParaRPr lang="en-US" dirty="0" smtClean="0"/>
          </a:p>
          <a:p>
            <a:endParaRPr lang="en-US" dirty="0"/>
          </a:p>
        </p:txBody>
      </p:sp>
    </p:spTree>
    <p:extLst>
      <p:ext uri="{BB962C8B-B14F-4D97-AF65-F5344CB8AC3E}">
        <p14:creationId xmlns:p14="http://schemas.microsoft.com/office/powerpoint/2010/main" val="5762490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Test your knowledge! </a:t>
            </a:r>
            <a:endParaRPr lang="en-US" dirty="0"/>
          </a:p>
        </p:txBody>
      </p:sp>
      <p:sp>
        <p:nvSpPr>
          <p:cNvPr id="3" name="Content Placeholder 2"/>
          <p:cNvSpPr>
            <a:spLocks noGrp="1"/>
          </p:cNvSpPr>
          <p:nvPr>
            <p:ph sz="quarter" idx="1"/>
          </p:nvPr>
        </p:nvSpPr>
        <p:spPr/>
        <p:txBody>
          <a:bodyPr/>
          <a:lstStyle/>
          <a:p>
            <a:r>
              <a:rPr lang="en-US" dirty="0" smtClean="0"/>
              <a:t>Can a women get pregnant while menstruating?</a:t>
            </a:r>
          </a:p>
          <a:p>
            <a:r>
              <a:rPr lang="en-US" dirty="0" smtClean="0"/>
              <a:t>Which phase of the menstrual cycle is  typically more consistent?  </a:t>
            </a:r>
          </a:p>
          <a:p>
            <a:r>
              <a:rPr lang="en-US" dirty="0" smtClean="0"/>
              <a:t>What normal events can cause variability in Follicular phase?</a:t>
            </a:r>
          </a:p>
          <a:p>
            <a:r>
              <a:rPr lang="en-US" dirty="0" smtClean="0"/>
              <a:t>What are two signs of fertility? </a:t>
            </a:r>
          </a:p>
          <a:p>
            <a:r>
              <a:rPr lang="en-US" dirty="0" smtClean="0"/>
              <a:t>In order to conceive from sexual intercourse, three things are required:  sperm, a mature egg and ________</a:t>
            </a:r>
          </a:p>
          <a:p>
            <a:r>
              <a:rPr lang="en-US" dirty="0" smtClean="0"/>
              <a:t>Cervical Secretion methods should only be used by people whose cycle is regular? T/F</a:t>
            </a:r>
          </a:p>
          <a:p>
            <a:r>
              <a:rPr lang="en-US" dirty="0" smtClean="0"/>
              <a:t>Prior to ovulation a woman’s basal body temperature is warmer or cooler than after ovulation? </a:t>
            </a:r>
          </a:p>
          <a:p>
            <a:pPr>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22312" y="850146"/>
            <a:ext cx="7772401" cy="5325229"/>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
                <a:schemeClr val="accent1"/>
              </a:buClr>
              <a:buSzTx/>
              <a:buFont typeface="Arial" pitchFamily="34" charset="0"/>
              <a:buNone/>
              <a:tabLst/>
              <a:defRPr/>
            </a:pPr>
            <a:endParaRPr kumimoji="0" lang="en-US" sz="3600" b="0" i="1"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p:cNvSpPr>
            <a:spLocks noGrp="1"/>
          </p:cNvSpPr>
          <p:nvPr>
            <p:ph type="body" idx="1"/>
          </p:nvPr>
        </p:nvSpPr>
        <p:spPr/>
        <p:txBody>
          <a:bodyPr/>
          <a:lstStyle/>
          <a:p>
            <a:r>
              <a:rPr lang="en-US" sz="2000" dirty="0" smtClean="0"/>
              <a:t>References</a:t>
            </a:r>
            <a:endParaRPr lang="en-US" dirty="0" smtClean="0"/>
          </a:p>
          <a:p>
            <a:endParaRPr lang="en-US" dirty="0" smtClean="0"/>
          </a:p>
          <a:p>
            <a:pPr lvl="1" algn="ctr"/>
            <a:endParaRPr lang="en-US" sz="2400" dirty="0" smtClean="0">
              <a:solidFill>
                <a:srgbClr val="FFFFFF"/>
              </a:solidFill>
            </a:endParaRPr>
          </a:p>
        </p:txBody>
      </p:sp>
    </p:spTree>
    <p:extLst>
      <p:ext uri="{BB962C8B-B14F-4D97-AF65-F5344CB8AC3E}">
        <p14:creationId xmlns:p14="http://schemas.microsoft.com/office/powerpoint/2010/main" val="18942748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90321"/>
            <a:ext cx="8089900" cy="469359"/>
          </a:xfrm>
        </p:spPr>
        <p:txBody>
          <a:bodyPr/>
          <a:lstStyle/>
          <a:p>
            <a:r>
              <a:rPr lang="en-US" dirty="0" smtClean="0"/>
              <a:t>References</a:t>
            </a:r>
            <a:endParaRPr lang="en-US" dirty="0"/>
          </a:p>
        </p:txBody>
      </p:sp>
      <p:sp>
        <p:nvSpPr>
          <p:cNvPr id="3" name="Content Placeholder 2"/>
          <p:cNvSpPr>
            <a:spLocks noGrp="1"/>
          </p:cNvSpPr>
          <p:nvPr>
            <p:ph sz="quarter" idx="1"/>
          </p:nvPr>
        </p:nvSpPr>
        <p:spPr>
          <a:xfrm>
            <a:off x="301752" y="894359"/>
            <a:ext cx="8503920" cy="5236485"/>
          </a:xfrm>
        </p:spPr>
        <p:txBody>
          <a:bodyPr>
            <a:normAutofit fontScale="92500" lnSpcReduction="20000"/>
          </a:bodyPr>
          <a:lstStyle/>
          <a:p>
            <a:r>
              <a:rPr lang="en-US" dirty="0" err="1"/>
              <a:t>Arévalo</a:t>
            </a:r>
            <a:r>
              <a:rPr lang="en-US" dirty="0"/>
              <a:t>, M., Jennings, V., </a:t>
            </a:r>
            <a:r>
              <a:rPr lang="en-US" dirty="0" err="1"/>
              <a:t>Nikula</a:t>
            </a:r>
            <a:r>
              <a:rPr lang="en-US" dirty="0"/>
              <a:t>, M., &amp; Sinai, I. (2004). Efficacy of the new </a:t>
            </a:r>
            <a:r>
              <a:rPr lang="en-US" dirty="0" err="1"/>
              <a:t>TwoDay</a:t>
            </a:r>
            <a:r>
              <a:rPr lang="en-US" dirty="0"/>
              <a:t> Method of family planning. Fertility and Sterility, 82(4), 885-892.</a:t>
            </a:r>
          </a:p>
          <a:p>
            <a:r>
              <a:rPr lang="en-US" dirty="0" err="1"/>
              <a:t>Arévalo</a:t>
            </a:r>
            <a:r>
              <a:rPr lang="en-US" dirty="0"/>
              <a:t>, M., Jennings, V., &amp; Sinai, I. (2002). Efficacy of a new method of family planning: the Standard Days Method. Contraception, 65(5), 333-338.</a:t>
            </a:r>
          </a:p>
          <a:p>
            <a:r>
              <a:rPr lang="en-US" dirty="0"/>
              <a:t>Attar, E., </a:t>
            </a:r>
            <a:r>
              <a:rPr lang="en-US" dirty="0" err="1"/>
              <a:t>Gokdemirel</a:t>
            </a:r>
            <a:r>
              <a:rPr lang="en-US" dirty="0"/>
              <a:t>, S., </a:t>
            </a:r>
            <a:r>
              <a:rPr lang="en-US" dirty="0" err="1"/>
              <a:t>Serdaroglu</a:t>
            </a:r>
            <a:r>
              <a:rPr lang="en-US" dirty="0"/>
              <a:t>, H., &amp; </a:t>
            </a:r>
            <a:r>
              <a:rPr lang="en-US" dirty="0" err="1"/>
              <a:t>Coskun</a:t>
            </a:r>
            <a:r>
              <a:rPr lang="en-US" dirty="0"/>
              <a:t>, A. (2002). Natural contraception using the Billings ovulation method. The European Journal of Contraception &amp; Reproductive Health Care, 7(2), 96-99.</a:t>
            </a:r>
          </a:p>
          <a:p>
            <a:r>
              <a:rPr lang="en-US" dirty="0"/>
              <a:t>Balsa, A. I., McGuire, T. G., &amp; Meredith, L. S. (2005). Testing for statistical discrimination in health care. Health services research, 40(1), 227-252.</a:t>
            </a:r>
          </a:p>
          <a:p>
            <a:r>
              <a:rPr lang="en-US" dirty="0" err="1"/>
              <a:t>Barbieri</a:t>
            </a:r>
            <a:r>
              <a:rPr lang="en-US" dirty="0"/>
              <a:t>, R (2015) Barrier contraception: Diaphragm Up To Date Retrieved from: </a:t>
            </a:r>
            <a:r>
              <a:rPr lang="en-US" dirty="0" err="1"/>
              <a:t>http://www.uptodate.com.ucsf.idm.oclc.org/contents/barrier-contraception-diaphragm?source</a:t>
            </a:r>
            <a:r>
              <a:rPr lang="en-US" dirty="0"/>
              <a:t>=</a:t>
            </a:r>
            <a:r>
              <a:rPr lang="en-US" dirty="0" err="1"/>
              <a:t>machineLearning&amp;search</a:t>
            </a:r>
            <a:r>
              <a:rPr lang="en-US" dirty="0"/>
              <a:t>=</a:t>
            </a:r>
            <a:r>
              <a:rPr lang="en-US" dirty="0" err="1"/>
              <a:t>caya+diaphragm&amp;selectedTitle</a:t>
            </a:r>
            <a:r>
              <a:rPr lang="en-US" dirty="0"/>
              <a:t>=1~150&amp;sectionRank=1&amp;anchor=H6#H6</a:t>
            </a:r>
          </a:p>
          <a:p>
            <a:r>
              <a:rPr lang="en-US" dirty="0"/>
              <a:t>Barrett, J. B., </a:t>
            </a:r>
            <a:r>
              <a:rPr lang="en-US" dirty="0" err="1"/>
              <a:t>DaVanzo</a:t>
            </a:r>
            <a:r>
              <a:rPr lang="en-US" dirty="0"/>
              <a:t>, J., Ellison, C. G., &amp; </a:t>
            </a:r>
            <a:r>
              <a:rPr lang="en-US" dirty="0" err="1"/>
              <a:t>Grammich</a:t>
            </a:r>
            <a:r>
              <a:rPr lang="en-US" dirty="0"/>
              <a:t>, C. (2014). Religion and Attitudes Toward Family Planning Issues Among US Adults. Review of Religious Research, 56(2), 161-188.</a:t>
            </a:r>
          </a:p>
          <a:p>
            <a:r>
              <a:rPr lang="en-US" dirty="0"/>
              <a:t>Berglund </a:t>
            </a:r>
            <a:r>
              <a:rPr lang="en-US" dirty="0" err="1"/>
              <a:t>Scherwitzl</a:t>
            </a:r>
            <a:r>
              <a:rPr lang="en-US" dirty="0"/>
              <a:t>, E., </a:t>
            </a:r>
            <a:r>
              <a:rPr lang="en-US" dirty="0" err="1"/>
              <a:t>Gemzell</a:t>
            </a:r>
            <a:r>
              <a:rPr lang="en-US" dirty="0"/>
              <a:t> </a:t>
            </a:r>
            <a:r>
              <a:rPr lang="en-US" dirty="0" err="1"/>
              <a:t>Danielsson</a:t>
            </a:r>
            <a:r>
              <a:rPr lang="en-US" dirty="0"/>
              <a:t>, K., </a:t>
            </a:r>
            <a:r>
              <a:rPr lang="en-US" dirty="0" err="1"/>
              <a:t>Sellberg</a:t>
            </a:r>
            <a:r>
              <a:rPr lang="en-US" dirty="0"/>
              <a:t>, J. A., &amp; </a:t>
            </a:r>
            <a:r>
              <a:rPr lang="en-US" dirty="0" err="1"/>
              <a:t>Scherwitzl</a:t>
            </a:r>
            <a:r>
              <a:rPr lang="en-US" dirty="0"/>
              <a:t>, R. (2016). Fertility awareness-based mobile application for contraception. European Journal of Contraception &amp; Reproductive Health Care, 21(3), 234-241. </a:t>
            </a:r>
          </a:p>
          <a:p>
            <a:r>
              <a:rPr lang="en-US" dirty="0"/>
              <a:t>Bigelow, J. L., </a:t>
            </a:r>
            <a:r>
              <a:rPr lang="en-US" dirty="0" err="1"/>
              <a:t>Dunson</a:t>
            </a:r>
            <a:r>
              <a:rPr lang="en-US" dirty="0"/>
              <a:t>, D. B., Stanford, J. B., </a:t>
            </a:r>
            <a:r>
              <a:rPr lang="en-US" dirty="0" err="1"/>
              <a:t>Ecochard</a:t>
            </a:r>
            <a:r>
              <a:rPr lang="en-US" dirty="0"/>
              <a:t>, R., </a:t>
            </a:r>
            <a:r>
              <a:rPr lang="en-US" dirty="0" err="1"/>
              <a:t>Gnoth</a:t>
            </a:r>
            <a:r>
              <a:rPr lang="en-US" dirty="0"/>
              <a:t>, C., &amp; Colombo, B. (2004). Mucus observations in the fertile window: a better predictor of conception than timing of intercourse. Human reproduction, 19(4), 889-892.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90321"/>
            <a:ext cx="8089900" cy="469359"/>
          </a:xfrm>
        </p:spPr>
        <p:txBody>
          <a:bodyPr/>
          <a:lstStyle/>
          <a:p>
            <a:r>
              <a:rPr lang="en-US" dirty="0" smtClean="0"/>
              <a:t>References</a:t>
            </a:r>
            <a:endParaRPr lang="en-US" dirty="0"/>
          </a:p>
        </p:txBody>
      </p:sp>
      <p:sp>
        <p:nvSpPr>
          <p:cNvPr id="3" name="Content Placeholder 2"/>
          <p:cNvSpPr>
            <a:spLocks noGrp="1"/>
          </p:cNvSpPr>
          <p:nvPr>
            <p:ph sz="quarter" idx="1"/>
          </p:nvPr>
        </p:nvSpPr>
        <p:spPr>
          <a:xfrm>
            <a:off x="301752" y="894359"/>
            <a:ext cx="8503920" cy="5236485"/>
          </a:xfrm>
        </p:spPr>
        <p:txBody>
          <a:bodyPr>
            <a:normAutofit fontScale="85000" lnSpcReduction="10000"/>
          </a:bodyPr>
          <a:lstStyle/>
          <a:p>
            <a:r>
              <a:rPr lang="en-US" dirty="0"/>
              <a:t>Biggs, M. A., </a:t>
            </a:r>
            <a:r>
              <a:rPr lang="en-US" dirty="0" err="1"/>
              <a:t>Karasek</a:t>
            </a:r>
            <a:r>
              <a:rPr lang="en-US" dirty="0"/>
              <a:t>, D., &amp; Foster, D. G. (2012). Unprotected intercourse among women wanting to avoid pregnancy: attitudes, behaviors, and beliefs. </a:t>
            </a:r>
            <a:r>
              <a:rPr lang="en-US" i="1" dirty="0"/>
              <a:t>Women's Health Issues</a:t>
            </a:r>
            <a:r>
              <a:rPr lang="en-US" dirty="0"/>
              <a:t>, </a:t>
            </a:r>
            <a:r>
              <a:rPr lang="en-US" i="1" dirty="0"/>
              <a:t>22</a:t>
            </a:r>
            <a:r>
              <a:rPr lang="en-US" dirty="0"/>
              <a:t>(3), e311-e318.</a:t>
            </a:r>
          </a:p>
          <a:p>
            <a:r>
              <a:rPr lang="en-US" dirty="0"/>
              <a:t>Bixby center for Global Reproductive Health (2015) Changing the Conversation: Shared Decision Making in Reproductive Health. </a:t>
            </a:r>
            <a:r>
              <a:rPr lang="en-US" i="1" dirty="0"/>
              <a:t>Innovating education in reproductive health. </a:t>
            </a:r>
            <a:r>
              <a:rPr lang="en-US" dirty="0"/>
              <a:t>Retrieved from: http://innovating-education.org/2016/04/changing-the-conversion-shared-decision-making-in-reproductive-health/</a:t>
            </a:r>
          </a:p>
          <a:p>
            <a:r>
              <a:rPr lang="en-US" dirty="0"/>
              <a:t>Center for Disease Control and Prevention (CDC) (2016) Effectiveness of Contraceptive Methods. </a:t>
            </a:r>
            <a:r>
              <a:rPr lang="en-US" i="1" dirty="0"/>
              <a:t>Contraception. </a:t>
            </a:r>
            <a:r>
              <a:rPr lang="en-US" dirty="0"/>
              <a:t>Retrieved from:  </a:t>
            </a:r>
            <a:r>
              <a:rPr lang="en-US" dirty="0" err="1"/>
              <a:t>http://www.cdc.gov/reproductivehealth/UnintendedPregnancy/Contraception.htm</a:t>
            </a:r>
            <a:r>
              <a:rPr lang="en-US" dirty="0"/>
              <a:t> </a:t>
            </a:r>
          </a:p>
          <a:p>
            <a:r>
              <a:rPr lang="en-US" dirty="0" err="1"/>
              <a:t>Corkill</a:t>
            </a:r>
            <a:r>
              <a:rPr lang="en-US" dirty="0"/>
              <a:t>, M., &amp; </a:t>
            </a:r>
            <a:r>
              <a:rPr lang="en-US" dirty="0" err="1"/>
              <a:t>Marshell</a:t>
            </a:r>
            <a:r>
              <a:rPr lang="en-US" dirty="0"/>
              <a:t>, M. (2008) How to treat.: Natural fertility regulation — The Billings Ovulation Method </a:t>
            </a:r>
            <a:r>
              <a:rPr lang="en-US" i="1" dirty="0"/>
              <a:t>Australian Doctor. </a:t>
            </a:r>
            <a:r>
              <a:rPr lang="en-US" dirty="0"/>
              <a:t>Retrieved from: http://naturalfamilyplanning.sg/site/wp-content/uploads/2010/10/BOM-publication-19Dec08.pdf</a:t>
            </a:r>
          </a:p>
          <a:p>
            <a:r>
              <a:rPr lang="en-US" dirty="0" err="1"/>
              <a:t>CreightonModel.com</a:t>
            </a:r>
            <a:r>
              <a:rPr lang="en-US" dirty="0"/>
              <a:t> Creighton Model Fertility Care System retrieved from: http://</a:t>
            </a:r>
            <a:r>
              <a:rPr lang="en-US" dirty="0" err="1"/>
              <a:t>www.creightonmodel.com/index.html</a:t>
            </a:r>
            <a:endParaRPr lang="en-US" dirty="0"/>
          </a:p>
          <a:p>
            <a:r>
              <a:rPr lang="en-US" dirty="0" err="1"/>
              <a:t>Delendorf</a:t>
            </a:r>
            <a:r>
              <a:rPr lang="en-US" dirty="0"/>
              <a:t>, C., </a:t>
            </a:r>
            <a:r>
              <a:rPr lang="en-US" dirty="0" err="1"/>
              <a:t>Biftu</a:t>
            </a:r>
            <a:r>
              <a:rPr lang="en-US" dirty="0"/>
              <a:t>., &amp; Angeline T. (2016) Improving Contraceptive Counseling through Shared Decision-Making Curriculum. Retrieved from: http://innovating-education.org/2016/03/2743/</a:t>
            </a:r>
          </a:p>
          <a:p>
            <a:r>
              <a:rPr lang="en-US" dirty="0"/>
              <a:t>Duane, M.,  Contreras, A., Jensen, E., &amp; White, A. (2016) The Performance of Fertility Awareness-based Method Apps Marketed to Avoid Pregnancy. </a:t>
            </a:r>
            <a:r>
              <a:rPr lang="en-US" i="1" dirty="0"/>
              <a:t>Journal of the American Board of Family Medicine. </a:t>
            </a:r>
            <a:r>
              <a:rPr lang="en-US" dirty="0"/>
              <a:t>29 (4), 508-511</a:t>
            </a:r>
          </a:p>
          <a:p>
            <a:r>
              <a:rPr lang="en-US" dirty="0"/>
              <a:t>Duane, M., Motley, R., &amp; </a:t>
            </a:r>
            <a:r>
              <a:rPr lang="en-US" dirty="0" err="1"/>
              <a:t>Manhart</a:t>
            </a:r>
            <a:r>
              <a:rPr lang="en-US" dirty="0"/>
              <a:t>, M. (2013). Physicians need more education about natural family planning. </a:t>
            </a:r>
            <a:r>
              <a:rPr lang="en-US" i="1" dirty="0"/>
              <a:t>American family physician</a:t>
            </a:r>
            <a:r>
              <a:rPr lang="en-US" dirty="0"/>
              <a:t>, </a:t>
            </a:r>
            <a:r>
              <a:rPr lang="en-US" i="1" dirty="0"/>
              <a:t>88</a:t>
            </a:r>
            <a:r>
              <a:rPr lang="en-US" dirty="0"/>
              <a:t>(3), 158-9</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90321"/>
            <a:ext cx="8089900" cy="469359"/>
          </a:xfrm>
        </p:spPr>
        <p:txBody>
          <a:bodyPr/>
          <a:lstStyle/>
          <a:p>
            <a:r>
              <a:rPr lang="en-US" dirty="0" smtClean="0"/>
              <a:t>References</a:t>
            </a:r>
            <a:endParaRPr lang="en-US" dirty="0"/>
          </a:p>
        </p:txBody>
      </p:sp>
      <p:sp>
        <p:nvSpPr>
          <p:cNvPr id="3" name="Content Placeholder 2"/>
          <p:cNvSpPr>
            <a:spLocks noGrp="1"/>
          </p:cNvSpPr>
          <p:nvPr>
            <p:ph sz="quarter" idx="1"/>
          </p:nvPr>
        </p:nvSpPr>
        <p:spPr>
          <a:xfrm>
            <a:off x="301752" y="894359"/>
            <a:ext cx="8503920" cy="5963641"/>
          </a:xfrm>
        </p:spPr>
        <p:txBody>
          <a:bodyPr>
            <a:normAutofit fontScale="92500" lnSpcReduction="10000"/>
          </a:bodyPr>
          <a:lstStyle/>
          <a:p>
            <a:r>
              <a:rPr lang="en-US" dirty="0" err="1" smtClean="0"/>
              <a:t>Fehring</a:t>
            </a:r>
            <a:r>
              <a:rPr lang="en-US" dirty="0" smtClean="0"/>
              <a:t>, </a:t>
            </a:r>
            <a:r>
              <a:rPr lang="en-US" dirty="0"/>
              <a:t>R. J. (2002). Accuracy of the peak day of cervical mucus as a biological marker of fertility. Contraception, 66(4), 231-</a:t>
            </a:r>
            <a:r>
              <a:rPr lang="en-US" dirty="0" smtClean="0"/>
              <a:t>235</a:t>
            </a:r>
          </a:p>
          <a:p>
            <a:r>
              <a:rPr lang="en-US" dirty="0" err="1" smtClean="0"/>
              <a:t>Festin</a:t>
            </a:r>
            <a:r>
              <a:rPr lang="en-US" dirty="0"/>
              <a:t>, Mario Philip R., et al. "Moving towards the goals of FP2020–Classifying contraceptives." </a:t>
            </a:r>
            <a:r>
              <a:rPr lang="en-US" i="1" dirty="0"/>
              <a:t>Contraception</a:t>
            </a:r>
            <a:r>
              <a:rPr lang="en-US" dirty="0"/>
              <a:t> (2016)</a:t>
            </a:r>
            <a:r>
              <a:rPr lang="en-US" dirty="0" smtClean="0"/>
              <a:t>.</a:t>
            </a:r>
          </a:p>
          <a:p>
            <a:r>
              <a:rPr lang="en-US" dirty="0" smtClean="0"/>
              <a:t>Frank-Herrmann</a:t>
            </a:r>
            <a:r>
              <a:rPr lang="en-US" dirty="0"/>
              <a:t>, P., </a:t>
            </a:r>
            <a:r>
              <a:rPr lang="en-US" dirty="0" err="1"/>
              <a:t>Heil</a:t>
            </a:r>
            <a:r>
              <a:rPr lang="en-US" dirty="0"/>
              <a:t>, J., </a:t>
            </a:r>
            <a:r>
              <a:rPr lang="en-US" dirty="0" err="1"/>
              <a:t>Gnoth</a:t>
            </a:r>
            <a:r>
              <a:rPr lang="en-US" dirty="0"/>
              <a:t>, C., Toledo, E., </a:t>
            </a:r>
            <a:r>
              <a:rPr lang="en-US" dirty="0" err="1"/>
              <a:t>Baur</a:t>
            </a:r>
            <a:r>
              <a:rPr lang="en-US" dirty="0"/>
              <a:t>, S., </a:t>
            </a:r>
            <a:r>
              <a:rPr lang="en-US" dirty="0" err="1"/>
              <a:t>Pyper</a:t>
            </a:r>
            <a:r>
              <a:rPr lang="en-US" dirty="0"/>
              <a:t>, C., ... </a:t>
            </a:r>
            <a:r>
              <a:rPr lang="en-US" dirty="0" err="1"/>
              <a:t>Freundl</a:t>
            </a:r>
            <a:r>
              <a:rPr lang="en-US" dirty="0"/>
              <a:t>, G. (2007). The effectiveness of a fertility awareness based method to avoid pregnancy in relation to a couple's sexual </a:t>
            </a:r>
            <a:r>
              <a:rPr lang="en-US" dirty="0" err="1"/>
              <a:t>behaviour</a:t>
            </a:r>
            <a:r>
              <a:rPr lang="en-US" dirty="0"/>
              <a:t> during the fertile time: a prospective longitudinal study. Human reproduction, 22(5), 1310-1319. </a:t>
            </a:r>
          </a:p>
          <a:p>
            <a:r>
              <a:rPr lang="en-US" dirty="0"/>
              <a:t>Gallo, M. F., Grimes, D. A., Schulz, K. F., &amp; Lopez, L. M. (2002). Cervical cap versus diaphragm for contraception. </a:t>
            </a:r>
            <a:r>
              <a:rPr lang="en-US" i="1" dirty="0"/>
              <a:t>The Cochrane Library</a:t>
            </a:r>
            <a:r>
              <a:rPr lang="en-US" dirty="0"/>
              <a:t>.</a:t>
            </a:r>
          </a:p>
          <a:p>
            <a:r>
              <a:rPr lang="en-US" dirty="0"/>
              <a:t>Gauthier I., &amp; </a:t>
            </a:r>
            <a:r>
              <a:rPr lang="en-US" dirty="0" err="1"/>
              <a:t>Vinebaum</a:t>
            </a:r>
            <a:r>
              <a:rPr lang="en-US" dirty="0"/>
              <a:t>, L. (1994) </a:t>
            </a:r>
            <a:r>
              <a:rPr lang="en-US" i="1" dirty="0" err="1"/>
              <a:t>HotPantz</a:t>
            </a:r>
            <a:r>
              <a:rPr lang="en-US" i="1" dirty="0"/>
              <a:t>.</a:t>
            </a:r>
            <a:r>
              <a:rPr lang="en-US" dirty="0"/>
              <a:t> Retrieved from: https://www.indybay.org/newsitems/2010/04/06/18643940.</a:t>
            </a:r>
            <a:r>
              <a:rPr lang="en-US" dirty="0" smtClean="0"/>
              <a:t>php</a:t>
            </a:r>
          </a:p>
          <a:p>
            <a:r>
              <a:rPr lang="en-US" dirty="0" smtClean="0"/>
              <a:t>Gomez, A. M., Fuentes, L., &amp; Allina, A. (2014). Women or LARC first? Reproductive autonomy and the promotion of long-acting reversible contraceptive methods. </a:t>
            </a:r>
            <a:r>
              <a:rPr lang="en-US" i="1" dirty="0" smtClean="0"/>
              <a:t>Perspectives on sexual and reproductive health</a:t>
            </a:r>
            <a:r>
              <a:rPr lang="en-US" dirty="0" smtClean="0"/>
              <a:t>, </a:t>
            </a:r>
            <a:r>
              <a:rPr lang="en-US" i="1" dirty="0" smtClean="0"/>
              <a:t>46</a:t>
            </a:r>
            <a:r>
              <a:rPr lang="en-US" dirty="0" smtClean="0"/>
              <a:t>(3), 171.</a:t>
            </a:r>
          </a:p>
          <a:p>
            <a:r>
              <a:rPr lang="en-US" dirty="0"/>
              <a:t>Gribble, J. N., Lundgren, R. I., Velasquez, C., &amp; </a:t>
            </a:r>
            <a:r>
              <a:rPr lang="en-US" dirty="0" err="1"/>
              <a:t>Anastasi</a:t>
            </a:r>
            <a:r>
              <a:rPr lang="en-US" dirty="0"/>
              <a:t>, E. E. (2008). Being strategic about contraceptive introduction: the experience of the Standard Days Method®. </a:t>
            </a:r>
            <a:r>
              <a:rPr lang="en-US" i="1" dirty="0"/>
              <a:t>Contraception</a:t>
            </a:r>
            <a:r>
              <a:rPr lang="en-US" dirty="0"/>
              <a:t>, </a:t>
            </a:r>
            <a:r>
              <a:rPr lang="en-US" i="1" dirty="0"/>
              <a:t>77</a:t>
            </a:r>
            <a:r>
              <a:rPr lang="en-US" dirty="0"/>
              <a:t>(3), 147-154</a:t>
            </a:r>
            <a:r>
              <a:rPr lang="en-US" dirty="0" smtClean="0"/>
              <a:t>.</a:t>
            </a:r>
          </a:p>
          <a:p>
            <a:r>
              <a:rPr lang="en-US" dirty="0" err="1" smtClean="0"/>
              <a:t>Gubrium</a:t>
            </a:r>
            <a:r>
              <a:rPr lang="en-US" dirty="0"/>
              <a:t>, A. C., Mann, E. S., </a:t>
            </a:r>
            <a:r>
              <a:rPr lang="en-US" dirty="0" err="1"/>
              <a:t>Borrero</a:t>
            </a:r>
            <a:r>
              <a:rPr lang="en-US" dirty="0"/>
              <a:t>, S., </a:t>
            </a:r>
            <a:r>
              <a:rPr lang="en-US" dirty="0" err="1"/>
              <a:t>Dehlendorf</a:t>
            </a:r>
            <a:r>
              <a:rPr lang="en-US" dirty="0"/>
              <a:t>, C., Fields, J., </a:t>
            </a:r>
            <a:r>
              <a:rPr lang="en-US" dirty="0" err="1"/>
              <a:t>Geronimus</a:t>
            </a:r>
            <a:r>
              <a:rPr lang="en-US" dirty="0"/>
              <a:t>, A. T., ... &amp; </a:t>
            </a:r>
            <a:r>
              <a:rPr lang="en-US" dirty="0" err="1"/>
              <a:t>Luker</a:t>
            </a:r>
            <a:r>
              <a:rPr lang="en-US" dirty="0"/>
              <a:t>, K. (2016). Realizing reproductive health equity needs more than long-acting reversible contraception (LARC). </a:t>
            </a:r>
            <a:r>
              <a:rPr lang="en-US" i="1" dirty="0"/>
              <a:t>American journal of public health</a:t>
            </a:r>
            <a:r>
              <a:rPr lang="en-US" dirty="0"/>
              <a:t>, </a:t>
            </a:r>
            <a:r>
              <a:rPr lang="en-US" i="1" dirty="0"/>
              <a:t>106</a:t>
            </a:r>
            <a:r>
              <a:rPr lang="en-US" dirty="0"/>
              <a:t>(1)</a:t>
            </a:r>
            <a:r>
              <a:rPr lang="en-US" dirty="0" smtClean="0"/>
              <a:t>.</a:t>
            </a:r>
          </a:p>
          <a:p>
            <a:endParaRPr lang="en-US" dirty="0" smtClean="0"/>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 </a:t>
            </a:r>
            <a:endParaRPr lang="en-US" dirty="0"/>
          </a:p>
        </p:txBody>
      </p:sp>
      <p:sp>
        <p:nvSpPr>
          <p:cNvPr id="3" name="Content Placeholder 2"/>
          <p:cNvSpPr>
            <a:spLocks noGrp="1"/>
          </p:cNvSpPr>
          <p:nvPr>
            <p:ph sz="quarter" idx="1"/>
          </p:nvPr>
        </p:nvSpPr>
        <p:spPr>
          <a:xfrm>
            <a:off x="301752" y="1082518"/>
            <a:ext cx="8503920" cy="5597123"/>
          </a:xfrm>
        </p:spPr>
        <p:txBody>
          <a:bodyPr/>
          <a:lstStyle/>
          <a:p>
            <a:r>
              <a:rPr lang="en-US" sz="1600" dirty="0"/>
              <a:t>Guzman, L., </a:t>
            </a:r>
            <a:r>
              <a:rPr lang="en-US" sz="1600" dirty="0" err="1"/>
              <a:t>Caal</a:t>
            </a:r>
            <a:r>
              <a:rPr lang="en-US" sz="1600" dirty="0"/>
              <a:t>, S., Peterson, K., Ramos, M., &amp; Hickman, S. (2013). The use of fertility awareness methods (FAM) among young adult Latina and black women: what do they know and how well do they use it? Use of FAM among Latina and black women in the United States. Contraception, 88(2), 232-238. </a:t>
            </a:r>
          </a:p>
          <a:p>
            <a:r>
              <a:rPr lang="en-US" sz="1600" dirty="0" err="1"/>
              <a:t>Haimov-Kochman</a:t>
            </a:r>
            <a:r>
              <a:rPr lang="en-US" sz="1600" dirty="0"/>
              <a:t>, R., &amp; </a:t>
            </a:r>
            <a:r>
              <a:rPr lang="en-US" sz="1600" dirty="0" err="1"/>
              <a:t>Hochner-Celinkier</a:t>
            </a:r>
            <a:r>
              <a:rPr lang="en-US" sz="1600" dirty="0"/>
              <a:t>, D. (2007). Contraceptive counseling for orthodox Jewish women. </a:t>
            </a:r>
            <a:r>
              <a:rPr lang="en-US" sz="1600" i="1" dirty="0"/>
              <a:t>The European Journal of Contraception &amp; Reproductive Health Care</a:t>
            </a:r>
            <a:r>
              <a:rPr lang="en-US" sz="1600" dirty="0"/>
              <a:t>, </a:t>
            </a:r>
            <a:r>
              <a:rPr lang="en-US" sz="1600" i="1" dirty="0"/>
              <a:t>12</a:t>
            </a:r>
            <a:r>
              <a:rPr lang="en-US" sz="1600" dirty="0"/>
              <a:t>(1), 13-18.</a:t>
            </a:r>
            <a:r>
              <a:rPr lang="en-US" sz="1600" dirty="0" smtClean="0"/>
              <a:t>Hatcher</a:t>
            </a:r>
            <a:r>
              <a:rPr lang="en-US" sz="1600" dirty="0"/>
              <a:t>, R., </a:t>
            </a:r>
            <a:r>
              <a:rPr lang="en-US" sz="1600" dirty="0" err="1"/>
              <a:t>Trussell</a:t>
            </a:r>
            <a:r>
              <a:rPr lang="en-US" sz="1600" dirty="0"/>
              <a:t>, J., Nelson, A., Cates, W., </a:t>
            </a:r>
            <a:r>
              <a:rPr lang="en-US" sz="1600" dirty="0" err="1"/>
              <a:t>Kowal</a:t>
            </a:r>
            <a:r>
              <a:rPr lang="en-US" sz="1600" dirty="0"/>
              <a:t>, D., &amp; </a:t>
            </a:r>
            <a:r>
              <a:rPr lang="en-US" sz="1600" dirty="0" err="1"/>
              <a:t>Policar</a:t>
            </a:r>
            <a:r>
              <a:rPr lang="en-US" sz="1600" dirty="0"/>
              <a:t>, M., (2011). Contraceptive Technology. Ardent Media</a:t>
            </a:r>
            <a:r>
              <a:rPr lang="en-US" sz="1600" dirty="0" smtClean="0"/>
              <a:t>.</a:t>
            </a:r>
          </a:p>
          <a:p>
            <a:r>
              <a:rPr lang="en-US" sz="1600" dirty="0" smtClean="0"/>
              <a:t>Institute for Reproductive Health at Georgetown University (2016) </a:t>
            </a:r>
            <a:r>
              <a:rPr lang="en-US" sz="1600" dirty="0" err="1" smtClean="0"/>
              <a:t>TwoDay</a:t>
            </a:r>
            <a:r>
              <a:rPr lang="en-US" sz="1600" dirty="0" smtClean="0"/>
              <a:t> Method Family Planning Presentation. retrieved from: http://</a:t>
            </a:r>
            <a:r>
              <a:rPr lang="en-US" sz="1600" dirty="0" err="1" smtClean="0"/>
              <a:t>irh.org/?s</a:t>
            </a:r>
            <a:r>
              <a:rPr lang="en-US" sz="1600" dirty="0" smtClean="0"/>
              <a:t>=</a:t>
            </a:r>
            <a:r>
              <a:rPr lang="en-US" sz="1600" dirty="0" err="1" smtClean="0"/>
              <a:t>TwoDay&amp;search_type</a:t>
            </a:r>
            <a:r>
              <a:rPr lang="en-US" sz="1600" dirty="0" smtClean="0"/>
              <a:t>=</a:t>
            </a:r>
            <a:r>
              <a:rPr lang="en-US" sz="1600" dirty="0" err="1" smtClean="0"/>
              <a:t>resource&amp;country</a:t>
            </a:r>
            <a:r>
              <a:rPr lang="en-US" sz="1600" dirty="0" smtClean="0"/>
              <a:t>=&amp;paged=3</a:t>
            </a:r>
          </a:p>
          <a:p>
            <a:r>
              <a:rPr lang="en-US" sz="1600" dirty="0" smtClean="0"/>
              <a:t>Jackson, A. V., </a:t>
            </a:r>
            <a:r>
              <a:rPr lang="en-US" sz="1600" dirty="0" err="1" smtClean="0"/>
              <a:t>Karasek</a:t>
            </a:r>
            <a:r>
              <a:rPr lang="en-US" sz="1600" dirty="0" smtClean="0"/>
              <a:t>, D., </a:t>
            </a:r>
            <a:r>
              <a:rPr lang="en-US" sz="1600" dirty="0" err="1" smtClean="0"/>
              <a:t>Dehlendorf</a:t>
            </a:r>
            <a:r>
              <a:rPr lang="en-US" sz="1600" dirty="0" smtClean="0"/>
              <a:t>, C., &amp; Foster, D. G. (2016). Racial and ethnic differences in women's preferences for features of contraceptive methods. Contraception, 93(5), 406-411.</a:t>
            </a:r>
          </a:p>
          <a:p>
            <a:r>
              <a:rPr lang="en-US" sz="1600" dirty="0" err="1" smtClean="0"/>
              <a:t>jenna</a:t>
            </a:r>
            <a:r>
              <a:rPr lang="en-US" sz="1600" dirty="0" smtClean="0"/>
              <a:t> (July 20, 2013) </a:t>
            </a:r>
            <a:r>
              <a:rPr lang="en-US" sz="1600" dirty="0" err="1" smtClean="0"/>
              <a:t>Unreproductive</a:t>
            </a:r>
            <a:r>
              <a:rPr lang="en-US" sz="1600" dirty="0" smtClean="0"/>
              <a:t>: </a:t>
            </a:r>
            <a:r>
              <a:rPr lang="en-US" sz="1600" dirty="0" err="1" smtClean="0"/>
              <a:t>Zines</a:t>
            </a:r>
            <a:r>
              <a:rPr lang="en-US" sz="1600" dirty="0" smtClean="0"/>
              <a:t> on Herbal Abortion and Menstrual Extraction. </a:t>
            </a:r>
            <a:r>
              <a:rPr lang="en-US" sz="1600" dirty="0" err="1" smtClean="0"/>
              <a:t>ZineLibraries.info</a:t>
            </a:r>
            <a:r>
              <a:rPr lang="en-US" sz="1600" dirty="0" smtClean="0"/>
              <a:t> retrieved from: http://zinelibraries.info/2013/07/20/unreproductive/</a:t>
            </a:r>
          </a:p>
          <a:p>
            <a:r>
              <a:rPr lang="en-US" sz="1600" dirty="0" smtClean="0"/>
              <a:t>Johnson, C. G., (2013, July 7) Female inmates sterilized in California prisons without approval. The Center for Investigative Reporting. Retrieved from: http://cironline.org/reports/female-inmates-sterilized-california-prisons-without-approval-4917</a:t>
            </a:r>
          </a:p>
          <a:p>
            <a:endParaRPr lang="en-US" sz="1600" dirty="0" smtClean="0"/>
          </a:p>
          <a:p>
            <a:endParaRPr lang="en-US" dirty="0"/>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a:xfrm>
            <a:off x="301752" y="894360"/>
            <a:ext cx="8503920" cy="5644162"/>
          </a:xfrm>
        </p:spPr>
        <p:txBody>
          <a:bodyPr>
            <a:normAutofit fontScale="92500" lnSpcReduction="10000"/>
          </a:bodyPr>
          <a:lstStyle/>
          <a:p>
            <a:r>
              <a:rPr lang="en-US" dirty="0"/>
              <a:t>Jones, R. K., Fennell, J., Higgins, J. A., &amp; Blanchard, K. (2009). Better than nothing or savvy risk-reduction practice? The importance of withdrawal. Contraception, 79(6), 407-410.Kellogg </a:t>
            </a:r>
            <a:r>
              <a:rPr lang="en-US" dirty="0" err="1"/>
              <a:t>Spadt</a:t>
            </a:r>
            <a:r>
              <a:rPr lang="en-US" dirty="0"/>
              <a:t>, S., Rosenbaum, T. Y., </a:t>
            </a:r>
            <a:r>
              <a:rPr lang="en-US" dirty="0" err="1"/>
              <a:t>Dweck</a:t>
            </a:r>
            <a:r>
              <a:rPr lang="en-US" dirty="0"/>
              <a:t>, A., </a:t>
            </a:r>
            <a:r>
              <a:rPr lang="en-US" dirty="0" err="1"/>
              <a:t>Millheiser</a:t>
            </a:r>
            <a:r>
              <a:rPr lang="en-US" dirty="0"/>
              <a:t>, L., </a:t>
            </a:r>
            <a:r>
              <a:rPr lang="en-US" dirty="0" err="1"/>
              <a:t>Pillai</a:t>
            </a:r>
            <a:r>
              <a:rPr lang="en-US" dirty="0"/>
              <a:t>‐Friedman, S., &amp; </a:t>
            </a:r>
            <a:r>
              <a:rPr lang="en-US" dirty="0" err="1"/>
              <a:t>Krychman</a:t>
            </a:r>
            <a:r>
              <a:rPr lang="en-US" dirty="0"/>
              <a:t>, M. (2014). Sexual health and religion: a primer for the sexual health clinician (CME). </a:t>
            </a:r>
            <a:r>
              <a:rPr lang="en-US" i="1" dirty="0"/>
              <a:t>The journal of sexual medicine</a:t>
            </a:r>
            <a:r>
              <a:rPr lang="en-US" dirty="0"/>
              <a:t>, </a:t>
            </a:r>
            <a:r>
              <a:rPr lang="en-US" i="1" dirty="0"/>
              <a:t>11</a:t>
            </a:r>
            <a:r>
              <a:rPr lang="en-US" dirty="0"/>
              <a:t>(7), 1606-1619</a:t>
            </a:r>
            <a:r>
              <a:rPr lang="en-US" dirty="0" smtClean="0"/>
              <a:t>.</a:t>
            </a:r>
          </a:p>
          <a:p>
            <a:r>
              <a:rPr lang="en-US" dirty="0" smtClean="0"/>
              <a:t>Kelly</a:t>
            </a:r>
            <a:r>
              <a:rPr lang="en-US" dirty="0"/>
              <a:t>, P. J., Witt, J., </a:t>
            </a:r>
            <a:r>
              <a:rPr lang="en-US" dirty="0" err="1"/>
              <a:t>McEvers</a:t>
            </a:r>
            <a:r>
              <a:rPr lang="en-US" dirty="0"/>
              <a:t>, K., Enriquez, M., </a:t>
            </a:r>
            <a:r>
              <a:rPr lang="en-US" dirty="0" err="1"/>
              <a:t>Abshier</a:t>
            </a:r>
            <a:r>
              <a:rPr lang="en-US" dirty="0"/>
              <a:t>, P., Vasquez, M., &amp; McGee, E. (2012). Clinician perceptions of providing natural family planning methods in Title X funded clinics. </a:t>
            </a:r>
            <a:r>
              <a:rPr lang="en-US" i="1" dirty="0"/>
              <a:t>Journal of Midwifery &amp; Women’s Health</a:t>
            </a:r>
            <a:r>
              <a:rPr lang="en-US" dirty="0"/>
              <a:t>, </a:t>
            </a:r>
            <a:r>
              <a:rPr lang="en-US" i="1" dirty="0"/>
              <a:t>57</a:t>
            </a:r>
            <a:r>
              <a:rPr lang="en-US" dirty="0"/>
              <a:t>(1), 35-42</a:t>
            </a:r>
            <a:r>
              <a:rPr lang="en-US" dirty="0" smtClean="0"/>
              <a:t>.</a:t>
            </a:r>
          </a:p>
          <a:p>
            <a:r>
              <a:rPr lang="en-US" dirty="0" err="1" smtClean="0"/>
              <a:t>Killick</a:t>
            </a:r>
            <a:r>
              <a:rPr lang="en-US" dirty="0"/>
              <a:t>, S. R., Leary, C., </a:t>
            </a:r>
            <a:r>
              <a:rPr lang="en-US" dirty="0" err="1"/>
              <a:t>Trussell</a:t>
            </a:r>
            <a:r>
              <a:rPr lang="en-US" dirty="0"/>
              <a:t>, J., &amp; Guthrie, K. A. (2011). Sperm content of pre-ejaculatory fluid. </a:t>
            </a:r>
            <a:r>
              <a:rPr lang="en-US" i="1" dirty="0"/>
              <a:t>Human Fertility</a:t>
            </a:r>
            <a:r>
              <a:rPr lang="en-US" dirty="0"/>
              <a:t>, </a:t>
            </a:r>
            <a:r>
              <a:rPr lang="en-US" i="1" dirty="0"/>
              <a:t>14</a:t>
            </a:r>
            <a:r>
              <a:rPr lang="en-US" dirty="0"/>
              <a:t>(1), 48-52</a:t>
            </a:r>
            <a:r>
              <a:rPr lang="en-US" dirty="0" smtClean="0"/>
              <a:t>.</a:t>
            </a:r>
          </a:p>
          <a:p>
            <a:r>
              <a:rPr lang="en-US" dirty="0" err="1" smtClean="0"/>
              <a:t>Kost</a:t>
            </a:r>
            <a:r>
              <a:rPr lang="en-US" dirty="0" smtClean="0"/>
              <a:t>, K., Singh, S., Vaughan, B., </a:t>
            </a:r>
            <a:r>
              <a:rPr lang="en-US" dirty="0" err="1" smtClean="0"/>
              <a:t>Trussell</a:t>
            </a:r>
            <a:r>
              <a:rPr lang="en-US" dirty="0" smtClean="0"/>
              <a:t>, J., &amp; </a:t>
            </a:r>
            <a:r>
              <a:rPr lang="en-US" dirty="0" err="1" smtClean="0"/>
              <a:t>Bankole</a:t>
            </a:r>
            <a:r>
              <a:rPr lang="en-US" dirty="0" smtClean="0"/>
              <a:t>, A. (2008). Estimates of contraceptive failure from the 2002 National Survey of Family Growth. </a:t>
            </a:r>
            <a:r>
              <a:rPr lang="en-US" i="1" dirty="0" smtClean="0"/>
              <a:t>Contraception</a:t>
            </a:r>
            <a:r>
              <a:rPr lang="en-US" dirty="0" smtClean="0"/>
              <a:t>, </a:t>
            </a:r>
            <a:r>
              <a:rPr lang="en-US" i="1" dirty="0" smtClean="0"/>
              <a:t>77</a:t>
            </a:r>
            <a:r>
              <a:rPr lang="en-US" dirty="0" smtClean="0"/>
              <a:t>(1), 10-21.</a:t>
            </a:r>
          </a:p>
          <a:p>
            <a:r>
              <a:rPr lang="en-US" dirty="0" err="1"/>
              <a:t>Kursun</a:t>
            </a:r>
            <a:r>
              <a:rPr lang="en-US" dirty="0"/>
              <a:t>, Z., Cali, S., &amp; </a:t>
            </a:r>
            <a:r>
              <a:rPr lang="en-US" dirty="0" err="1"/>
              <a:t>Sakarya</a:t>
            </a:r>
            <a:r>
              <a:rPr lang="en-US" dirty="0"/>
              <a:t>, S. (2014). The Standard Days Method®: Efficacy, satisfaction and demand at regular family planning service delivery settings in Turkey. </a:t>
            </a:r>
            <a:r>
              <a:rPr lang="en-US" i="1" dirty="0"/>
              <a:t>The European Journal of Contraception &amp; Reproductive Health Care</a:t>
            </a:r>
            <a:r>
              <a:rPr lang="en-US" dirty="0"/>
              <a:t>, </a:t>
            </a:r>
            <a:r>
              <a:rPr lang="en-US" i="1" dirty="0"/>
              <a:t>19</a:t>
            </a:r>
            <a:r>
              <a:rPr lang="en-US" dirty="0"/>
              <a:t>(3), 203-210</a:t>
            </a:r>
            <a:r>
              <a:rPr lang="en-US" dirty="0" smtClean="0"/>
              <a:t>.</a:t>
            </a:r>
          </a:p>
          <a:p>
            <a:r>
              <a:rPr lang="en-US" dirty="0" err="1" smtClean="0"/>
              <a:t>Kuyoh</a:t>
            </a:r>
            <a:r>
              <a:rPr lang="en-US" dirty="0" smtClean="0"/>
              <a:t>, M. A., </a:t>
            </a:r>
            <a:r>
              <a:rPr lang="en-US" dirty="0" err="1" smtClean="0"/>
              <a:t>Toroitich‐Ruto</a:t>
            </a:r>
            <a:r>
              <a:rPr lang="en-US" dirty="0" smtClean="0"/>
              <a:t>, C., Grimes, D. A., Schulz, K. F., Gallo, M. F., &amp; Lopez, L. M. (2002). Sponge versus diaphragm for contraception. </a:t>
            </a:r>
            <a:r>
              <a:rPr lang="en-US" i="1" dirty="0" smtClean="0"/>
              <a:t>The Cochrane Library</a:t>
            </a:r>
            <a:r>
              <a:rPr lang="en-US" dirty="0" smtClean="0"/>
              <a:t>.</a:t>
            </a:r>
          </a:p>
          <a:p>
            <a:r>
              <a:rPr lang="en-US" dirty="0" smtClean="0"/>
              <a:t>Leonard, C. J., </a:t>
            </a:r>
            <a:r>
              <a:rPr lang="en-US" dirty="0" err="1" smtClean="0"/>
              <a:t>Chavira</a:t>
            </a:r>
            <a:r>
              <a:rPr lang="en-US" dirty="0" smtClean="0"/>
              <a:t>, W., </a:t>
            </a:r>
            <a:r>
              <a:rPr lang="en-US" dirty="0" err="1" smtClean="0"/>
              <a:t>Coonrod</a:t>
            </a:r>
            <a:r>
              <a:rPr lang="en-US" dirty="0" smtClean="0"/>
              <a:t>, D. V., Hart, K. W., &amp; Bay, R. C. (2006). Survey of attitudes regarding natural family planning in an urban Hispanic population. </a:t>
            </a:r>
            <a:r>
              <a:rPr lang="en-US" i="1" dirty="0" smtClean="0"/>
              <a:t>Contraception</a:t>
            </a:r>
            <a:r>
              <a:rPr lang="en-US" dirty="0" smtClean="0"/>
              <a:t>, </a:t>
            </a:r>
            <a:r>
              <a:rPr lang="en-US" i="1" dirty="0" smtClean="0"/>
              <a:t>74</a:t>
            </a:r>
            <a:r>
              <a:rPr lang="en-US" dirty="0" smtClean="0"/>
              <a:t>(4), 313-317.</a:t>
            </a:r>
          </a:p>
          <a:p>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a:xfrm>
            <a:off x="301752" y="894360"/>
            <a:ext cx="8503920" cy="5204688"/>
          </a:xfrm>
        </p:spPr>
        <p:txBody>
          <a:bodyPr>
            <a:normAutofit fontScale="92500" lnSpcReduction="20000"/>
          </a:bodyPr>
          <a:lstStyle/>
          <a:p>
            <a:r>
              <a:rPr lang="en-US" dirty="0"/>
              <a:t>Malarcher, S., Spieler, J., Fabic, M. S., Jordan, S., Starbird, E. H., &amp; Kenon, C. (2016). Fertility Awareness Methods: Distinctive Modern Contraceptives. Global health: science and practice, 4(1), 13-15.</a:t>
            </a:r>
            <a:r>
              <a:rPr lang="en-US" dirty="0" smtClean="0"/>
              <a:t> </a:t>
            </a:r>
          </a:p>
          <a:p>
            <a:r>
              <a:rPr lang="en-US" dirty="0" err="1" smtClean="0"/>
              <a:t>Manhart</a:t>
            </a:r>
            <a:r>
              <a:rPr lang="en-US" dirty="0"/>
              <a:t>, M. D., Duane, M., Lind, A., Sinai, I., &amp; Golden-</a:t>
            </a:r>
            <a:r>
              <a:rPr lang="en-US" dirty="0" err="1"/>
              <a:t>Tevald</a:t>
            </a:r>
            <a:r>
              <a:rPr lang="en-US" dirty="0"/>
              <a:t>, J. (2013). Fertility awareness-based methods of family planning: a review of effectiveness for avoiding pregnancy using SORT. </a:t>
            </a:r>
            <a:r>
              <a:rPr lang="en-US" i="1" dirty="0"/>
              <a:t>Osteopathic Family Physician</a:t>
            </a:r>
            <a:r>
              <a:rPr lang="en-US" dirty="0"/>
              <a:t>, </a:t>
            </a:r>
            <a:r>
              <a:rPr lang="en-US" i="1" dirty="0"/>
              <a:t>5</a:t>
            </a:r>
            <a:r>
              <a:rPr lang="en-US" dirty="0"/>
              <a:t>(1), 2-8.</a:t>
            </a:r>
          </a:p>
          <a:p>
            <a:r>
              <a:rPr lang="en-US" dirty="0"/>
              <a:t>Marquette University (2016) NFP Quick Instructions for the Marquette Model (Monitor and Mucus). Retrieved from: http://</a:t>
            </a:r>
            <a:r>
              <a:rPr lang="en-US" dirty="0" err="1"/>
              <a:t>nfp.marquette.edu/inst_monitormucus.php</a:t>
            </a:r>
            <a:endParaRPr lang="en-US" dirty="0"/>
          </a:p>
          <a:p>
            <a:r>
              <a:rPr lang="en-US" dirty="0"/>
              <a:t>Marston, C. A., &amp; Church, K. (2016). Does the evidence support global promotion of the calendar-based Standard Days Method® of contraception?. </a:t>
            </a:r>
            <a:r>
              <a:rPr lang="en-US" i="1" dirty="0"/>
              <a:t>Contraception</a:t>
            </a:r>
            <a:r>
              <a:rPr lang="en-US" dirty="0"/>
              <a:t>, </a:t>
            </a:r>
            <a:r>
              <a:rPr lang="en-US" i="1" dirty="0"/>
              <a:t>93</a:t>
            </a:r>
            <a:r>
              <a:rPr lang="en-US" dirty="0"/>
              <a:t>(6), 492-497.</a:t>
            </a:r>
          </a:p>
          <a:p>
            <a:r>
              <a:rPr lang="en-US" dirty="0"/>
              <a:t>McKee, C. (2016, April 13) CMS Highlights State Policies to Improve Access to Long-Acting Reversible Contraceptive Methods. </a:t>
            </a:r>
            <a:r>
              <a:rPr lang="en-US" i="1" dirty="0"/>
              <a:t>National Health Law Program Legal and Policy Matter. </a:t>
            </a:r>
            <a:r>
              <a:rPr lang="en-US" dirty="0"/>
              <a:t>Retrieved from: </a:t>
            </a:r>
            <a:r>
              <a:rPr lang="en-US" dirty="0">
                <a:hlinkClick r:id="rId2"/>
              </a:rPr>
              <a:t>http://www.healthlaw.org/issues/reproductive-health/LARC-issue-brief#.V4G1L6673KJ</a:t>
            </a:r>
            <a:r>
              <a:rPr lang="en-US" dirty="0" smtClean="0"/>
              <a:t> </a:t>
            </a:r>
          </a:p>
          <a:p>
            <a:r>
              <a:rPr lang="en-US" dirty="0" err="1" smtClean="0"/>
              <a:t>Metzl</a:t>
            </a:r>
            <a:r>
              <a:rPr lang="en-US" dirty="0" smtClean="0"/>
              <a:t>, J. M., &amp; Hansen, H. (2014). Structural competency: Theorizing a new medical engagement with stigma and inequality. </a:t>
            </a:r>
            <a:r>
              <a:rPr lang="en-US" i="1" dirty="0" smtClean="0"/>
              <a:t>Social Science &amp; Medicine</a:t>
            </a:r>
            <a:r>
              <a:rPr lang="en-US" dirty="0" smtClean="0"/>
              <a:t>, </a:t>
            </a:r>
            <a:r>
              <a:rPr lang="en-US" i="1" dirty="0" smtClean="0"/>
              <a:t>103</a:t>
            </a:r>
            <a:r>
              <a:rPr lang="en-US" dirty="0" smtClean="0"/>
              <a:t>, 126-133.</a:t>
            </a:r>
          </a:p>
          <a:p>
            <a:r>
              <a:rPr lang="en-US" dirty="0"/>
              <a:t>National Conference of State Legislatures (200) Family Cap Policies. Retrieved from </a:t>
            </a:r>
            <a:r>
              <a:rPr lang="en-US" dirty="0" err="1"/>
              <a:t>http://www.ncsl.org/research/human-services/welfare-reform-family-cap-policies.aspx</a:t>
            </a:r>
            <a:r>
              <a:rPr lang="en-US" dirty="0"/>
              <a:t> </a:t>
            </a:r>
          </a:p>
          <a:p>
            <a:r>
              <a:rPr lang="en-US" dirty="0" err="1"/>
              <a:t>Nettleman</a:t>
            </a:r>
            <a:r>
              <a:rPr lang="en-US" dirty="0"/>
              <a:t>, M D, Chung, H, Brewer, J, et al. (2007). Reasons for unprotected intercourse: analysis of the PRAMS survey. Contraception, 75(5), 361-6. </a:t>
            </a:r>
            <a:r>
              <a:rPr lang="en-US" dirty="0" smtClean="0"/>
              <a:t> </a:t>
            </a:r>
          </a:p>
          <a:p>
            <a:endParaRPr lang="en-US" dirty="0" smtClean="0"/>
          </a:p>
          <a:p>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a:xfrm>
            <a:off x="301752" y="1050554"/>
            <a:ext cx="8503920" cy="5048494"/>
          </a:xfrm>
        </p:spPr>
        <p:txBody>
          <a:bodyPr>
            <a:normAutofit fontScale="85000" lnSpcReduction="20000"/>
          </a:bodyPr>
          <a:lstStyle/>
          <a:p>
            <a:r>
              <a:rPr lang="en-US" dirty="0"/>
              <a:t>Pope Paul VI Institute (2016) Welcome to the Home of FertilityCare and NaProTechnology! Retrieved from: </a:t>
            </a:r>
            <a:r>
              <a:rPr lang="en-US" u="sng" dirty="0">
                <a:hlinkClick r:id="rId2"/>
              </a:rPr>
              <a:t>http://www.popepaulvi.com/</a:t>
            </a:r>
            <a:r>
              <a:rPr lang="en-US" u="sng" dirty="0" smtClean="0">
                <a:hlinkClick r:id="rId2"/>
              </a:rPr>
              <a:t>about.php</a:t>
            </a:r>
            <a:endParaRPr lang="en-US" dirty="0" smtClean="0"/>
          </a:p>
          <a:p>
            <a:r>
              <a:rPr lang="en-US" dirty="0" smtClean="0"/>
              <a:t>Roberts</a:t>
            </a:r>
            <a:r>
              <a:rPr lang="en-US" dirty="0"/>
              <a:t>, D. (2014). </a:t>
            </a:r>
            <a:r>
              <a:rPr lang="en-US" i="1" dirty="0"/>
              <a:t>Killing the black body: Race, reproduction, and the meaning of liberty</a:t>
            </a:r>
            <a:r>
              <a:rPr lang="en-US" dirty="0"/>
              <a:t>. New York: Vintage.</a:t>
            </a:r>
          </a:p>
          <a:p>
            <a:r>
              <a:rPr lang="en-US" dirty="0" err="1"/>
              <a:t>Roney</a:t>
            </a:r>
            <a:r>
              <a:rPr lang="en-US" dirty="0"/>
              <a:t>, J. R., &amp; Simmons, Z. L. (2013). Hormonal predictors of sexual motivation in natural menstrual cycles. </a:t>
            </a:r>
            <a:r>
              <a:rPr lang="en-US" i="1" dirty="0"/>
              <a:t>Hormones and Behavior</a:t>
            </a:r>
            <a:r>
              <a:rPr lang="en-US" dirty="0"/>
              <a:t>, </a:t>
            </a:r>
            <a:r>
              <a:rPr lang="en-US" i="1" dirty="0"/>
              <a:t>63</a:t>
            </a:r>
            <a:r>
              <a:rPr lang="en-US" dirty="0"/>
              <a:t>(4), 636-645</a:t>
            </a:r>
            <a:r>
              <a:rPr lang="en-US" dirty="0" smtClean="0"/>
              <a:t>.</a:t>
            </a:r>
          </a:p>
          <a:p>
            <a:r>
              <a:rPr lang="en-US" dirty="0" err="1" smtClean="0"/>
              <a:t>Scarpa</a:t>
            </a:r>
            <a:r>
              <a:rPr lang="en-US" dirty="0"/>
              <a:t>, B., </a:t>
            </a:r>
            <a:r>
              <a:rPr lang="en-US" dirty="0" err="1"/>
              <a:t>Dunson</a:t>
            </a:r>
            <a:r>
              <a:rPr lang="en-US" dirty="0"/>
              <a:t>, D. B., &amp; Colombo, B. (2006). Cervical mucus secretions on the day of intercourse: an accurate marker of highly fertile days. </a:t>
            </a:r>
            <a:r>
              <a:rPr lang="en-US" i="1" dirty="0"/>
              <a:t>European journal of obstetrics &amp; gynecology and reproductive biology</a:t>
            </a:r>
            <a:r>
              <a:rPr lang="en-US" dirty="0"/>
              <a:t>, </a:t>
            </a:r>
            <a:r>
              <a:rPr lang="en-US" i="1" dirty="0"/>
              <a:t>125</a:t>
            </a:r>
            <a:r>
              <a:rPr lang="en-US" dirty="0"/>
              <a:t>(1), 72-78.</a:t>
            </a:r>
          </a:p>
          <a:p>
            <a:pPr marL="168275" lvl="1" indent="-168275">
              <a:buFont typeface="Wingdings" panose="05000000000000000000" pitchFamily="2" charset="2"/>
              <a:buChar char="§"/>
            </a:pPr>
            <a:r>
              <a:rPr lang="en-US" dirty="0"/>
              <a:t>Sinai, I., Lundgren, R. I., &amp; Gribble, J. N. (2012). Continued use of the Standard Days Method®. </a:t>
            </a:r>
            <a:r>
              <a:rPr lang="en-US" i="1" dirty="0"/>
              <a:t>Journal of Family Planning and Reproductive Health Care</a:t>
            </a:r>
            <a:r>
              <a:rPr lang="en-US" dirty="0"/>
              <a:t>, </a:t>
            </a:r>
            <a:r>
              <a:rPr lang="en-US" i="1" dirty="0"/>
              <a:t>38</a:t>
            </a:r>
            <a:r>
              <a:rPr lang="en-US" dirty="0"/>
              <a:t>(3), 150-156</a:t>
            </a:r>
            <a:r>
              <a:rPr lang="en-US" dirty="0" smtClean="0"/>
              <a:t>.</a:t>
            </a:r>
            <a:endParaRPr lang="en-US" sz="2000" dirty="0"/>
          </a:p>
          <a:p>
            <a:pPr marL="168275" lvl="1" indent="-168275">
              <a:buFont typeface="Wingdings" panose="05000000000000000000" pitchFamily="2" charset="2"/>
              <a:buChar char="§"/>
            </a:pPr>
            <a:r>
              <a:rPr lang="en-US" sz="1838" dirty="0" err="1" smtClean="0"/>
              <a:t>sonia</a:t>
            </a:r>
            <a:r>
              <a:rPr lang="en-US" sz="1838" dirty="0" smtClean="0"/>
              <a:t> </a:t>
            </a:r>
            <a:r>
              <a:rPr lang="en-US" sz="1838" dirty="0"/>
              <a:t>(April 29,2010) Menstrual Health, Abortion Options, </a:t>
            </a:r>
            <a:r>
              <a:rPr lang="en-US" sz="1838" dirty="0" err="1"/>
              <a:t>STI’s</a:t>
            </a:r>
            <a:r>
              <a:rPr lang="en-US" sz="1838" dirty="0"/>
              <a:t> and General D.I.Y. Health/Self-Care A-M. </a:t>
            </a:r>
            <a:r>
              <a:rPr lang="en-US" sz="1838" i="1" dirty="0"/>
              <a:t>The Mimi </a:t>
            </a:r>
            <a:r>
              <a:rPr lang="en-US" sz="1838" i="1" dirty="0" err="1"/>
              <a:t>Zine</a:t>
            </a:r>
            <a:r>
              <a:rPr lang="en-US" sz="1838" i="1" dirty="0"/>
              <a:t> </a:t>
            </a:r>
            <a:r>
              <a:rPr lang="en-US" sz="1838" i="1" dirty="0" err="1"/>
              <a:t>Distro</a:t>
            </a:r>
            <a:r>
              <a:rPr lang="en-US" sz="1838" i="1" dirty="0"/>
              <a:t>. A Feminist </a:t>
            </a:r>
            <a:r>
              <a:rPr lang="en-US" sz="1838" i="1" dirty="0" err="1"/>
              <a:t>Zine</a:t>
            </a:r>
            <a:r>
              <a:rPr lang="en-US" sz="1838" i="1" dirty="0"/>
              <a:t> </a:t>
            </a:r>
            <a:r>
              <a:rPr lang="en-US" sz="1838" i="1" dirty="0" err="1"/>
              <a:t>Distro</a:t>
            </a:r>
            <a:r>
              <a:rPr lang="en-US" sz="1838" i="1" dirty="0"/>
              <a:t> Promoting D.I.Y. Health Care. </a:t>
            </a:r>
            <a:r>
              <a:rPr lang="en-US" sz="1838" dirty="0"/>
              <a:t>Retrieved from: https://mimizinedistro.wordpress.com/menstrual-health-abortion-options-sti%E2%80%99s-and-general-d-i-y-healthself-care-a-g</a:t>
            </a:r>
            <a:r>
              <a:rPr lang="en-US" sz="1838" dirty="0" smtClean="0"/>
              <a:t>/</a:t>
            </a:r>
          </a:p>
          <a:p>
            <a:pPr marL="168275" lvl="1" indent="-168275">
              <a:buFont typeface="Wingdings" panose="05000000000000000000" pitchFamily="2" charset="2"/>
              <a:buChar char="§"/>
            </a:pPr>
            <a:r>
              <a:rPr lang="en-US" sz="1838" dirty="0"/>
              <a:t>Stanford, J., </a:t>
            </a:r>
            <a:r>
              <a:rPr lang="en-US" sz="1838" dirty="0" err="1"/>
              <a:t>Lemaire</a:t>
            </a:r>
            <a:r>
              <a:rPr lang="en-US" sz="1838" dirty="0"/>
              <a:t>, J., &amp; Thurman, P. (1998). Women's interest in natural family planning. </a:t>
            </a:r>
            <a:r>
              <a:rPr lang="en-US" sz="1838" i="1" dirty="0"/>
              <a:t>The Journal of family practice</a:t>
            </a:r>
            <a:r>
              <a:rPr lang="en-US" sz="1838" dirty="0"/>
              <a:t>, </a:t>
            </a:r>
            <a:r>
              <a:rPr lang="en-US" sz="1838" i="1" dirty="0"/>
              <a:t>46</a:t>
            </a:r>
            <a:r>
              <a:rPr lang="en-US" sz="1838" dirty="0"/>
              <a:t>(1), 65-71</a:t>
            </a:r>
            <a:r>
              <a:rPr lang="en-US" sz="1838" dirty="0" smtClean="0"/>
              <a:t>.</a:t>
            </a:r>
          </a:p>
          <a:p>
            <a:pPr marL="168275" lvl="1" indent="-168275">
              <a:buFont typeface="Wingdings" panose="05000000000000000000" pitchFamily="2" charset="2"/>
              <a:buChar char="§"/>
            </a:pPr>
            <a:r>
              <a:rPr lang="en-US" sz="1838" dirty="0" smtClean="0"/>
              <a:t>Stern</a:t>
            </a:r>
            <a:r>
              <a:rPr lang="en-US" sz="2000" dirty="0"/>
              <a:t>, A (January 7, 2016) That Time The United States Sterilized 60,000 Of Its Citizens. </a:t>
            </a:r>
            <a:r>
              <a:rPr lang="en-US" sz="2000" i="1" dirty="0"/>
              <a:t>Politics. </a:t>
            </a:r>
            <a:r>
              <a:rPr lang="en-US" sz="2000" dirty="0"/>
              <a:t>The Huffington Post. Retrieved from </a:t>
            </a:r>
            <a:r>
              <a:rPr lang="en-US" sz="2000" dirty="0">
                <a:hlinkClick r:id="rId3"/>
              </a:rPr>
              <a:t>http://www.huffingtonpost.com/entry/sterilization-united-states_us_568f35f2e4b0c8beacf68713</a:t>
            </a:r>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a:xfrm>
            <a:off x="301752" y="894360"/>
            <a:ext cx="8503920" cy="5204688"/>
          </a:xfrm>
        </p:spPr>
        <p:txBody>
          <a:bodyPr>
            <a:normAutofit fontScale="92500" lnSpcReduction="10000"/>
          </a:bodyPr>
          <a:lstStyle/>
          <a:p>
            <a:r>
              <a:rPr lang="en-US" dirty="0" smtClean="0"/>
              <a:t>The </a:t>
            </a:r>
            <a:r>
              <a:rPr lang="en-US" dirty="0"/>
              <a:t>Church of Jesus Christ of Latter-Day Saints (2010) Birth Control</a:t>
            </a:r>
            <a:r>
              <a:rPr lang="en-US" i="1" dirty="0"/>
              <a:t>. </a:t>
            </a:r>
            <a:r>
              <a:rPr lang="en-US" dirty="0"/>
              <a:t>Retrieved from: </a:t>
            </a:r>
            <a:r>
              <a:rPr lang="en-US" dirty="0" err="1"/>
              <a:t>https://www.lds.org/topics/birth-control?lang</a:t>
            </a:r>
            <a:r>
              <a:rPr lang="en-US" dirty="0"/>
              <a:t>=eng</a:t>
            </a:r>
            <a:endParaRPr lang="en-US" dirty="0" smtClean="0"/>
          </a:p>
          <a:p>
            <a:r>
              <a:rPr lang="en-US" dirty="0" err="1" smtClean="0"/>
              <a:t>Trussell</a:t>
            </a:r>
            <a:r>
              <a:rPr lang="en-US" dirty="0" smtClean="0"/>
              <a:t>, J., Henry, N., Hassan, F., </a:t>
            </a:r>
            <a:r>
              <a:rPr lang="en-US" dirty="0" err="1" smtClean="0"/>
              <a:t>Prezioso</a:t>
            </a:r>
            <a:r>
              <a:rPr lang="en-US" dirty="0" smtClean="0"/>
              <a:t>, A., Law, A., &amp; </a:t>
            </a:r>
            <a:r>
              <a:rPr lang="en-US" dirty="0" err="1" smtClean="0"/>
              <a:t>Filonenko</a:t>
            </a:r>
            <a:r>
              <a:rPr lang="en-US" dirty="0" smtClean="0"/>
              <a:t>, A. (2013). Burden of unintended pregnancy in the United States: potential savings with increased use of long-acting reversible contraception. </a:t>
            </a:r>
            <a:r>
              <a:rPr lang="en-US" i="1" dirty="0" smtClean="0"/>
              <a:t>Contraception</a:t>
            </a:r>
            <a:r>
              <a:rPr lang="en-US" dirty="0" smtClean="0"/>
              <a:t>, </a:t>
            </a:r>
            <a:r>
              <a:rPr lang="en-US" i="1" dirty="0" smtClean="0"/>
              <a:t>87</a:t>
            </a:r>
            <a:r>
              <a:rPr lang="en-US" dirty="0" smtClean="0"/>
              <a:t>(2), 154-161.</a:t>
            </a:r>
          </a:p>
          <a:p>
            <a:r>
              <a:rPr lang="en-US" dirty="0"/>
              <a:t>United States Conference of Catholic Bishops. Natural Family Planning. </a:t>
            </a:r>
            <a:r>
              <a:rPr lang="en-US" i="1" dirty="0"/>
              <a:t>Marriage and Family </a:t>
            </a:r>
            <a:r>
              <a:rPr lang="en-US" dirty="0"/>
              <a:t>Retrieved from: </a:t>
            </a:r>
            <a:r>
              <a:rPr lang="en-US" u="sng" dirty="0">
                <a:hlinkClick r:id="rId2"/>
              </a:rPr>
              <a:t>http://www.usccb.org/issues-and-action/marriage-and-family/natural-family-planning</a:t>
            </a:r>
            <a:r>
              <a:rPr lang="en-US" u="sng" dirty="0" smtClean="0">
                <a:hlinkClick r:id="rId2"/>
              </a:rPr>
              <a:t>/</a:t>
            </a:r>
            <a:endParaRPr lang="en-US" dirty="0" smtClean="0"/>
          </a:p>
          <a:p>
            <a:r>
              <a:rPr lang="en-US" dirty="0" err="1" smtClean="0"/>
              <a:t>Vogelsong</a:t>
            </a:r>
            <a:r>
              <a:rPr lang="en-US" dirty="0" smtClean="0"/>
              <a:t> Kirsten M. 2009.  Natural Contraceptive Methods.  Geneva Foundation for Medical Education and Research</a:t>
            </a:r>
            <a:r>
              <a:rPr lang="en-US" dirty="0"/>
              <a:t>, accessed here:  </a:t>
            </a:r>
            <a:r>
              <a:rPr lang="en-US" dirty="0">
                <a:hlinkClick r:id="rId3"/>
              </a:rPr>
              <a:t>http://www.gfmer.ch/Endo/Lectures_11/</a:t>
            </a:r>
            <a:r>
              <a:rPr lang="en-US" dirty="0" smtClean="0">
                <a:hlinkClick r:id="rId3"/>
              </a:rPr>
              <a:t>Naturalc.htm</a:t>
            </a:r>
            <a:endParaRPr lang="en-US" dirty="0"/>
          </a:p>
          <a:p>
            <a:r>
              <a:rPr lang="en-US" dirty="0" err="1" smtClean="0"/>
              <a:t>Weschler</a:t>
            </a:r>
            <a:r>
              <a:rPr lang="en-US" dirty="0" smtClean="0"/>
              <a:t>, T. (2006). </a:t>
            </a:r>
            <a:r>
              <a:rPr lang="en-US" i="1" dirty="0" smtClean="0"/>
              <a:t>Taking charge of your fertility: the definitive guide to natural birth control, pregnancy achievement, and reproductive health</a:t>
            </a:r>
            <a:r>
              <a:rPr lang="en-US" dirty="0" smtClean="0"/>
              <a:t>. New York: HarperCollins.</a:t>
            </a:r>
          </a:p>
          <a:p>
            <a:r>
              <a:rPr lang="en-US" dirty="0"/>
              <a:t>Wilcox, A. J., </a:t>
            </a:r>
            <a:r>
              <a:rPr lang="en-US" dirty="0" err="1"/>
              <a:t>Dunson</a:t>
            </a:r>
            <a:r>
              <a:rPr lang="en-US" dirty="0"/>
              <a:t>, D., &amp; Baird, D. D. (2000). The timing of the “fertile window” in the menstrual cycle: day specific estimates from a prospective study. </a:t>
            </a:r>
            <a:r>
              <a:rPr lang="en-US" i="1" dirty="0" err="1"/>
              <a:t>Bmj</a:t>
            </a:r>
            <a:r>
              <a:rPr lang="en-US" dirty="0"/>
              <a:t>, </a:t>
            </a:r>
            <a:r>
              <a:rPr lang="en-US" i="1" dirty="0"/>
              <a:t>321</a:t>
            </a:r>
            <a:r>
              <a:rPr lang="en-US" dirty="0"/>
              <a:t>(7271), 1259-1262</a:t>
            </a:r>
            <a:r>
              <a:rPr lang="en-US" dirty="0" smtClean="0"/>
              <a:t>.</a:t>
            </a:r>
          </a:p>
          <a:p>
            <a:r>
              <a:rPr lang="en-US" dirty="0" smtClean="0"/>
              <a:t>Wilcox</a:t>
            </a:r>
            <a:r>
              <a:rPr lang="en-US" dirty="0"/>
              <a:t>, A. J., Weinberg, C. R., &amp; Baird, D. D. (1995). Timing of sexual intercourse in relation to ovulation—effects on the probability of conception, survival of the pregnancy, and sex of the baby. </a:t>
            </a:r>
            <a:r>
              <a:rPr lang="en-US" i="1" dirty="0"/>
              <a:t>New England Journal of Medicine</a:t>
            </a:r>
            <a:r>
              <a:rPr lang="en-US" dirty="0"/>
              <a:t>, </a:t>
            </a:r>
            <a:r>
              <a:rPr lang="en-US" i="1" dirty="0"/>
              <a:t>333</a:t>
            </a:r>
            <a:r>
              <a:rPr lang="en-US" dirty="0"/>
              <a:t>(23), 1517-1521</a:t>
            </a:r>
            <a:r>
              <a:rPr lang="en-US" dirty="0" smtClean="0"/>
              <a:t>.</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6x9_UCSF PowerPoint Template A">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16x9_UCSF PowerPoint Template A.thmx</Template>
  <TotalTime>18287</TotalTime>
  <Words>15253</Words>
  <Application>Microsoft Macintosh PowerPoint</Application>
  <PresentationFormat>On-screen Show (4:3)</PresentationFormat>
  <Paragraphs>1275</Paragraphs>
  <Slides>99</Slides>
  <Notes>88</Notes>
  <HiddenSlides>20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Calibri</vt:lpstr>
      <vt:lpstr>Garamond</vt:lpstr>
      <vt:lpstr>Lucida Grande</vt:lpstr>
      <vt:lpstr>ＭＳ Ｐゴシック</vt:lpstr>
      <vt:lpstr>Wingdings</vt:lpstr>
      <vt:lpstr>Arial</vt:lpstr>
      <vt:lpstr>16x9_UCSF PowerPoint Template A</vt:lpstr>
      <vt:lpstr>Fertility Awareness, Abstinence &amp; Withdrawal</vt:lpstr>
      <vt:lpstr>Goals</vt:lpstr>
      <vt:lpstr>Why FAB, Abstinence and Withdrawal</vt:lpstr>
      <vt:lpstr>FAB, Abstinence &amp; Withdrawal considerations</vt:lpstr>
      <vt:lpstr>Part of patient-centered respectful care</vt:lpstr>
      <vt:lpstr>Reproductive Coercion </vt:lpstr>
      <vt:lpstr>Reproductive Coercion</vt:lpstr>
      <vt:lpstr>Reproductive Coercion</vt:lpstr>
      <vt:lpstr>Reproductive Coercion Resources</vt:lpstr>
      <vt:lpstr>Pt Centered Care: Race &amp; SES Considerations</vt:lpstr>
      <vt:lpstr>Pt. Centered Care: Feminist/DIY Gynecology </vt:lpstr>
      <vt:lpstr>Pt. Centered Care: Religion</vt:lpstr>
      <vt:lpstr>Techniques &amp; Theories to Support Pt. Centered Care.</vt:lpstr>
      <vt:lpstr>Shared Decision Making </vt:lpstr>
      <vt:lpstr>Fertility Awareness, Abstinence &amp; Withdrawal</vt:lpstr>
      <vt:lpstr>PowerPoint Presentation</vt:lpstr>
      <vt:lpstr>FAB Methods Terminology</vt:lpstr>
      <vt:lpstr>Why teach FAB Methods?</vt:lpstr>
      <vt:lpstr>FAB Methods are Effective</vt:lpstr>
      <vt:lpstr>Misinformation in counseling resources</vt:lpstr>
      <vt:lpstr>Popular Media</vt:lpstr>
      <vt:lpstr>Problems w research on efficacy</vt:lpstr>
      <vt:lpstr>Provider based Barriers in Access to FAB methods</vt:lpstr>
      <vt:lpstr>PowerPoint Presentation</vt:lpstr>
      <vt:lpstr>PowerPoint Presentation</vt:lpstr>
      <vt:lpstr>Menstrual Cycle Resources</vt:lpstr>
      <vt:lpstr>Physiology:  Signs of Fertility</vt:lpstr>
      <vt:lpstr>Physiology: Basal Body Temperature (BBT)</vt:lpstr>
      <vt:lpstr>Factors that may alter BBT</vt:lpstr>
      <vt:lpstr>Basal Body Temperature – How its done</vt:lpstr>
      <vt:lpstr>Physiology Cervical Secretions</vt:lpstr>
      <vt:lpstr>Physiology: Cervical Secretions</vt:lpstr>
      <vt:lpstr>Cervical Secretions - Characteristics</vt:lpstr>
      <vt:lpstr>PowerPoint Presentation</vt:lpstr>
      <vt:lpstr>PowerPoint Presentation</vt:lpstr>
      <vt:lpstr>Cervical Secretions – Impact on Sperm</vt:lpstr>
      <vt:lpstr>Physiology:  Cervical Secretions</vt:lpstr>
      <vt:lpstr>Cervical Secretions: Factors that can interfere with recognition of  cervical secretions patterns</vt:lpstr>
      <vt:lpstr>Physiology: Fertile Window</vt:lpstr>
      <vt:lpstr>Physiology: Fertile Window</vt:lpstr>
      <vt:lpstr>Physiology: Fertile Window </vt:lpstr>
      <vt:lpstr>Physiology: Fertile Window in cycles of of different length</vt:lpstr>
      <vt:lpstr>Physiology: Three Essential Components of Fertility</vt:lpstr>
      <vt:lpstr>PowerPoint Presentation</vt:lpstr>
      <vt:lpstr>FAB Methods</vt:lpstr>
      <vt:lpstr>FAB Methods: Two basic categories</vt:lpstr>
      <vt:lpstr>PowerPoint Presentation</vt:lpstr>
      <vt:lpstr>TwoDay Method</vt:lpstr>
      <vt:lpstr>TwoDay Method: Algorithm </vt:lpstr>
      <vt:lpstr>TwoDay Method: Initial Evaluation </vt:lpstr>
      <vt:lpstr>TwoDay Method: Teaching Tools </vt:lpstr>
      <vt:lpstr>TwoDay Method: Evidence Base</vt:lpstr>
      <vt:lpstr>Billings Ovulation Method</vt:lpstr>
      <vt:lpstr>Billings Ovulation Method: The Four Rules </vt:lpstr>
      <vt:lpstr>Charting with Billings Ovulation Method</vt:lpstr>
      <vt:lpstr>Billings Ovulation Method: Effectiveness</vt:lpstr>
      <vt:lpstr>Creighton Model (NaProTechnology)</vt:lpstr>
      <vt:lpstr>PowerPoint Presentation</vt:lpstr>
      <vt:lpstr>Physiology: BBT, Cervical Secretions &amp; Hormone detection</vt:lpstr>
      <vt:lpstr>Sympto-thermal Methods</vt:lpstr>
      <vt:lpstr>PowerPoint Presentation</vt:lpstr>
      <vt:lpstr>Sympto-Thermal plus Calendar</vt:lpstr>
      <vt:lpstr>Sympto-thermal Methods: Resources</vt:lpstr>
      <vt:lpstr>Sympto-hormonal Methods </vt:lpstr>
      <vt:lpstr>Hormone Detection</vt:lpstr>
      <vt:lpstr>Marquette Model: Charting</vt:lpstr>
      <vt:lpstr>PowerPoint Presentation</vt:lpstr>
      <vt:lpstr>Methods based on fertility signs versus calendar-based methods</vt:lpstr>
      <vt:lpstr>Physiology: Ovulation Timing</vt:lpstr>
      <vt:lpstr>Standard Days Method (SDM)</vt:lpstr>
      <vt:lpstr>Standard Days Method/Cycle Beads: Tools </vt:lpstr>
      <vt:lpstr>Standard Days/Cycle Beads: Evidence Base</vt:lpstr>
      <vt:lpstr>Standard Days/Cycle Beads: Evidence Base</vt:lpstr>
      <vt:lpstr>Calendar Rhythm Method</vt:lpstr>
      <vt:lpstr>PowerPoint Presentation</vt:lpstr>
      <vt:lpstr>Apps for FAB</vt:lpstr>
      <vt:lpstr>PowerPoint Presentation</vt:lpstr>
      <vt:lpstr>PowerPoint Presentation</vt:lpstr>
      <vt:lpstr>Fertility Awareness, Abstinence &amp; Withdrawal</vt:lpstr>
      <vt:lpstr>PowerPoint Presentation</vt:lpstr>
      <vt:lpstr>Withdrawal</vt:lpstr>
      <vt:lpstr>Does pre-ejaculate contain sperm?</vt:lpstr>
      <vt:lpstr>Withdrawal: Efficacy &amp; Socio-economic factors</vt:lpstr>
      <vt:lpstr>Instructions for patient use:</vt:lpstr>
      <vt:lpstr>Withdrawal Pros &amp; Cons</vt:lpstr>
      <vt:lpstr> Withdrawal:  Take-away message </vt:lpstr>
      <vt:lpstr>PowerPoint Presentation</vt:lpstr>
      <vt:lpstr>Abstinence</vt:lpstr>
      <vt:lpstr>Abstinence: Patient Education</vt:lpstr>
      <vt:lpstr>Test your knowledge! </vt:lpstr>
      <vt:lpstr>PowerPoint Presentation</vt:lpstr>
      <vt:lpstr>References</vt:lpstr>
      <vt:lpstr>References</vt:lpstr>
      <vt:lpstr>References</vt:lpstr>
      <vt:lpstr>References </vt:lpstr>
      <vt:lpstr>References</vt:lpstr>
      <vt:lpstr>References</vt:lpstr>
      <vt:lpstr>References</vt:lpstr>
      <vt:lpstr>References</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Abstinence, Withdrawal,  Fertility Awareness &amp; Barrier Methods</dc:title>
  <dc:creator>liz donnelly</dc:creator>
  <cp:lastModifiedBy>lizdonnelly@gmail.com</cp:lastModifiedBy>
  <cp:revision>336</cp:revision>
  <cp:lastPrinted>2016-08-17T17:29:39Z</cp:lastPrinted>
  <dcterms:created xsi:type="dcterms:W3CDTF">2016-10-18T01:19:21Z</dcterms:created>
  <dcterms:modified xsi:type="dcterms:W3CDTF">2017-10-30T01:27:32Z</dcterms:modified>
</cp:coreProperties>
</file>